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256" r:id="rId2"/>
    <p:sldId id="319" r:id="rId3"/>
    <p:sldId id="332" r:id="rId4"/>
    <p:sldId id="320" r:id="rId5"/>
    <p:sldId id="447" r:id="rId6"/>
    <p:sldId id="323" r:id="rId7"/>
    <p:sldId id="326" r:id="rId8"/>
    <p:sldId id="327" r:id="rId9"/>
    <p:sldId id="471"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1378856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23.jpeg"/><Relationship Id="rId3" Type="http://schemas.openxmlformats.org/officeDocument/2006/relationships/tags" Target="../tags/tag6.xml"/><Relationship Id="rId7" Type="http://schemas.openxmlformats.org/officeDocument/2006/relationships/image" Target="../media/image22.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slideLayout" Target="../slideLayouts/slideLayout3.xml"/><Relationship Id="rId9" Type="http://schemas.openxmlformats.org/officeDocument/2006/relationships/image" Target="../media/image24.png"/></Relationships>
</file>

<file path=ppt/slides/_rels/slide3.xml.rels><?xml version="1.0" encoding="UTF-8" standalone="yes"?>
<Relationships xmlns="http://schemas.openxmlformats.org/package/2006/relationships"><Relationship Id="rId3" Type="http://schemas.openxmlformats.org/officeDocument/2006/relationships/hyperlink" Target="http://www.express-scripts.com/" TargetMode="External"/><Relationship Id="rId2" Type="http://schemas.openxmlformats.org/officeDocument/2006/relationships/hyperlink" Target="https://www.statesc.southcarolinablues.com/" TargetMode="External"/><Relationship Id="rId1" Type="http://schemas.openxmlformats.org/officeDocument/2006/relationships/slideLayout" Target="../slideLayouts/slideLayout3.xml"/><Relationship Id="rId4" Type="http://schemas.openxmlformats.org/officeDocument/2006/relationships/hyperlink" Target="https://member.eyemedvisioncare.com/peba/en" TargetMode="Externa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www.peba.sc.gov/behavioral-health"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hyperlink" Target="https://www.uspreventiveservicestaskforce.org/uspstf/recommendation-topics/uspstf-and-b-recommendations" TargetMode="External"/><Relationship Id="rId4"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hyperlink" Target="http://www.pebaperks.com/" TargetMode="External"/><Relationship Id="rId5" Type="http://schemas.openxmlformats.org/officeDocument/2006/relationships/image" Target="../media/image25.jpe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Using your benefits</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2</a:t>
            </a:fld>
            <a:endParaRPr lang="en-US" dirty="0"/>
          </a:p>
        </p:txBody>
      </p:sp>
      <p:sp>
        <p:nvSpPr>
          <p:cNvPr id="3" name="Content Placeholder 2"/>
          <p:cNvSpPr>
            <a:spLocks noGrp="1"/>
          </p:cNvSpPr>
          <p:nvPr>
            <p:ph sz="half" idx="1"/>
            <p:custDataLst>
              <p:tags r:id="rId2"/>
            </p:custDataLst>
          </p:nvPr>
        </p:nvSpPr>
        <p:spPr/>
        <p:txBody>
          <a:bodyPr>
            <a:normAutofit/>
          </a:bodyPr>
          <a:lstStyle/>
          <a:p>
            <a:pPr marL="0" indent="0">
              <a:buNone/>
            </a:pPr>
            <a:r>
              <a:rPr lang="en-US" dirty="0"/>
              <a:t>Mobile apps are available for your health, dental, prescription, and vision benefits, as well as your MoneyPlus flexible spending accounts and Health Savings Account.</a:t>
            </a:r>
          </a:p>
          <a:p>
            <a:pPr marL="0" indent="0">
              <a:buNone/>
            </a:pPr>
            <a:r>
              <a:rPr lang="en-US" dirty="0"/>
              <a:t>          BlueCross BlueShield of South Carolina</a:t>
            </a:r>
            <a:br>
              <a:rPr lang="en-US" dirty="0"/>
            </a:br>
            <a:r>
              <a:rPr lang="en-US" dirty="0"/>
              <a:t>          Search for My Health Toolkit®</a:t>
            </a:r>
          </a:p>
          <a:p>
            <a:pPr marL="0" indent="0">
              <a:buNone/>
            </a:pPr>
            <a:r>
              <a:rPr lang="en-US" dirty="0"/>
              <a:t>          Express Scripts</a:t>
            </a:r>
            <a:br>
              <a:rPr lang="en-US" dirty="0"/>
            </a:br>
            <a:r>
              <a:rPr lang="en-US" dirty="0"/>
              <a:t>          Search for Express Scripts</a:t>
            </a:r>
          </a:p>
          <a:p>
            <a:pPr marL="0" indent="0">
              <a:buNone/>
            </a:pPr>
            <a:r>
              <a:rPr lang="en-US" dirty="0"/>
              <a:t>          EyeMed</a:t>
            </a:r>
            <a:br>
              <a:rPr lang="en-US" dirty="0"/>
            </a:br>
            <a:r>
              <a:rPr lang="en-US" dirty="0"/>
              <a:t>          Search for EyeMed Members</a:t>
            </a:r>
          </a:p>
          <a:p>
            <a:pPr marL="0" indent="0">
              <a:buNone/>
            </a:pPr>
            <a:r>
              <a:rPr lang="en-US" dirty="0"/>
              <a:t>          ASIFlex</a:t>
            </a:r>
            <a:br>
              <a:rPr lang="en-US" dirty="0"/>
            </a:br>
            <a:r>
              <a:rPr lang="en-US" dirty="0"/>
              <a:t>          Search for ASIFlex Self Service</a:t>
            </a:r>
          </a:p>
          <a:p>
            <a:pPr marL="0" indent="0">
              <a:buNone/>
            </a:pPr>
            <a:r>
              <a:rPr lang="en-US" dirty="0"/>
              <a:t>          HSA Central</a:t>
            </a:r>
            <a:br>
              <a:rPr lang="en-US" dirty="0"/>
            </a:br>
            <a:r>
              <a:rPr lang="en-US" dirty="0"/>
              <a:t>          Search for HSA Central</a:t>
            </a:r>
          </a:p>
          <a:p>
            <a:endParaRPr lang="en-US" dirty="0"/>
          </a:p>
        </p:txBody>
      </p:sp>
      <p:sp>
        <p:nvSpPr>
          <p:cNvPr id="2" name="Title 1"/>
          <p:cNvSpPr>
            <a:spLocks noGrp="1"/>
          </p:cNvSpPr>
          <p:nvPr>
            <p:ph type="title"/>
            <p:custDataLst>
              <p:tags r:id="rId3"/>
            </p:custDataLst>
          </p:nvPr>
        </p:nvSpPr>
        <p:spPr/>
        <p:txBody>
          <a:bodyPr/>
          <a:lstStyle/>
          <a:p>
            <a:r>
              <a:rPr lang="en-US" dirty="0"/>
              <a:t>Your benefits on the go</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599" y="2382999"/>
            <a:ext cx="457200" cy="45720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09599" y="3068799"/>
            <a:ext cx="457200" cy="457200"/>
          </a:xfrm>
          <a:prstGeom prst="rect">
            <a:avLst/>
          </a:prstGeom>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rcRect/>
          <a:stretch/>
        </p:blipFill>
        <p:spPr>
          <a:xfrm>
            <a:off x="609599" y="3727431"/>
            <a:ext cx="457200" cy="457200"/>
          </a:xfrm>
          <a:prstGeom prst="rect">
            <a:avLst/>
          </a:prstGeom>
        </p:spPr>
      </p:pic>
      <p:pic>
        <p:nvPicPr>
          <p:cNvPr id="6" name="Picture 5" descr="Logo, company name&#10;&#10;Description automatically generated">
            <a:extLst>
              <a:ext uri="{FF2B5EF4-FFF2-40B4-BE49-F238E27FC236}">
                <a16:creationId xmlns:a16="http://schemas.microsoft.com/office/drawing/2014/main" id="{63A8344A-AD14-41BF-9868-A66AF68FE3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599" y="5044695"/>
            <a:ext cx="457200" cy="457200"/>
          </a:xfrm>
          <a:prstGeom prst="rect">
            <a:avLst/>
          </a:prstGeom>
          <a:ln>
            <a:solidFill>
              <a:schemeClr val="bg2">
                <a:lumMod val="20000"/>
                <a:lumOff val="80000"/>
              </a:schemeClr>
            </a:solidFill>
          </a:ln>
        </p:spPr>
      </p:pic>
      <p:pic>
        <p:nvPicPr>
          <p:cNvPr id="5" name="Picture 4">
            <a:extLst>
              <a:ext uri="{FF2B5EF4-FFF2-40B4-BE49-F238E27FC236}">
                <a16:creationId xmlns:a16="http://schemas.microsoft.com/office/drawing/2014/main" id="{9BD1508F-613B-B100-A28D-05A9BE41AC5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09599" y="4386063"/>
            <a:ext cx="457200" cy="457200"/>
          </a:xfrm>
          <a:prstGeom prst="rect">
            <a:avLst/>
          </a:prstGeom>
        </p:spPr>
      </p:pic>
    </p:spTree>
    <p:extLst>
      <p:ext uri="{BB962C8B-B14F-4D97-AF65-F5344CB8AC3E}">
        <p14:creationId xmlns:p14="http://schemas.microsoft.com/office/powerpoint/2010/main" val="568495599"/>
      </p:ext>
    </p:extLst>
  </p:cSld>
  <p:clrMapOvr>
    <a:masterClrMapping/>
  </p:clrMapOvr>
  <mc:AlternateContent xmlns:mc="http://schemas.openxmlformats.org/markup-compatibility/2006" xmlns:p14="http://schemas.microsoft.com/office/powerpoint/2010/main">
    <mc:Choice Requires="p14">
      <p:transition spd="slow" p14:dur="2000" advTm="37475"/>
    </mc:Choice>
    <mc:Fallback xmlns="">
      <p:transition spd="slow" advTm="3747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1C2D402-4DE2-44C6-93D8-A3CB5AEDF485}"/>
              </a:ext>
            </a:extLst>
          </p:cNvPr>
          <p:cNvSpPr>
            <a:spLocks noGrp="1"/>
          </p:cNvSpPr>
          <p:nvPr>
            <p:ph type="sldNum" sz="quarter" idx="12"/>
          </p:nvPr>
        </p:nvSpPr>
        <p:spPr/>
        <p:txBody>
          <a:bodyPr/>
          <a:lstStyle/>
          <a:p>
            <a:fld id="{28024367-D536-4F59-B2ED-0E7825EDA9AF}" type="slidenum">
              <a:rPr lang="en-US" smtClean="0"/>
              <a:pPr/>
              <a:t>3</a:t>
            </a:fld>
            <a:endParaRPr lang="en-US" dirty="0"/>
          </a:p>
        </p:txBody>
      </p:sp>
      <p:graphicFrame>
        <p:nvGraphicFramePr>
          <p:cNvPr id="25" name="Table 8">
            <a:extLst>
              <a:ext uri="{FF2B5EF4-FFF2-40B4-BE49-F238E27FC236}">
                <a16:creationId xmlns:a16="http://schemas.microsoft.com/office/drawing/2014/main" id="{7E317C59-E1A7-480B-8AFA-A538F068939C}"/>
              </a:ext>
            </a:extLst>
          </p:cNvPr>
          <p:cNvGraphicFramePr>
            <a:graphicFrameLocks noGrp="1"/>
          </p:cNvGraphicFramePr>
          <p:nvPr>
            <p:ph sz="half" idx="1"/>
            <p:extLst>
              <p:ext uri="{D42A27DB-BD31-4B8C-83A1-F6EECF244321}">
                <p14:modId xmlns:p14="http://schemas.microsoft.com/office/powerpoint/2010/main" val="401525227"/>
              </p:ext>
            </p:extLst>
          </p:nvPr>
        </p:nvGraphicFramePr>
        <p:xfrm>
          <a:off x="609600" y="1611313"/>
          <a:ext cx="10972800" cy="2529840"/>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1008908948"/>
                    </a:ext>
                  </a:extLst>
                </a:gridCol>
                <a:gridCol w="8229600">
                  <a:extLst>
                    <a:ext uri="{9D8B030D-6E8A-4147-A177-3AD203B41FA5}">
                      <a16:colId xmlns:a16="http://schemas.microsoft.com/office/drawing/2014/main" val="4150371806"/>
                    </a:ext>
                  </a:extLst>
                </a:gridCol>
              </a:tblGrid>
              <a:tr h="457200">
                <a:tc>
                  <a:txBody>
                    <a:bodyPr/>
                    <a:lstStyle/>
                    <a:p>
                      <a:pPr algn="l"/>
                      <a:endParaRPr lang="en-US" sz="2000" dirty="0"/>
                    </a:p>
                  </a:txBody>
                  <a:tcPr/>
                </a:tc>
                <a:tc>
                  <a:txBody>
                    <a:bodyPr/>
                    <a:lstStyle/>
                    <a:p>
                      <a:r>
                        <a:rPr lang="en-US" sz="2000" b="1" dirty="0">
                          <a:solidFill>
                            <a:schemeClr val="tx1"/>
                          </a:solidFill>
                        </a:rPr>
                        <a:t>Vendor contact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kern="1200" dirty="0">
                          <a:solidFill>
                            <a:schemeClr val="tx2"/>
                          </a:solidFill>
                          <a:effectLst/>
                          <a:latin typeface="+mn-lt"/>
                          <a:ea typeface="+mn-ea"/>
                          <a:cs typeface="+mn-cs"/>
                        </a:rPr>
                        <a:t>State Health Plan</a:t>
                      </a:r>
                    </a:p>
                  </a:txBody>
                  <a:tcPr anchor="ctr">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2000" dirty="0">
                          <a:solidFill>
                            <a:schemeClr val="tx2"/>
                          </a:solidFill>
                        </a:rPr>
                        <a:t>Log in to </a:t>
                      </a:r>
                      <a:r>
                        <a:rPr lang="en-US" altLang="en-US" sz="2000" dirty="0">
                          <a:hlinkClick r:id="rId2"/>
                        </a:rPr>
                        <a:t>My Health Toolkit</a:t>
                      </a:r>
                      <a:r>
                        <a:rPr lang="en-US" altLang="en-US" sz="2000" dirty="0">
                          <a:solidFill>
                            <a:schemeClr val="tx2"/>
                          </a:solidFill>
                        </a:rPr>
                        <a:t> or call BlueCross at 800.868.2520.</a:t>
                      </a: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kern="1200" dirty="0">
                          <a:solidFill>
                            <a:schemeClr val="tx2"/>
                          </a:solidFill>
                          <a:effectLst/>
                          <a:latin typeface="+mn-lt"/>
                          <a:ea typeface="+mn-ea"/>
                          <a:cs typeface="+mn-cs"/>
                        </a:rPr>
                        <a:t>Prescription drugs</a:t>
                      </a:r>
                      <a:endParaRPr lang="en-US" sz="2000" b="1"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2000" dirty="0">
                          <a:solidFill>
                            <a:schemeClr val="tx2"/>
                          </a:solidFill>
                        </a:rPr>
                        <a:t>Log in to your </a:t>
                      </a:r>
                      <a:r>
                        <a:rPr lang="en-US" altLang="en-US" sz="2000" dirty="0">
                          <a:hlinkClick r:id="rId3"/>
                        </a:rPr>
                        <a:t>Express Scripts account</a:t>
                      </a:r>
                      <a:r>
                        <a:rPr lang="en-US" altLang="en-US" sz="2000" dirty="0">
                          <a:solidFill>
                            <a:schemeClr val="tx2"/>
                          </a:solidFill>
                        </a:rPr>
                        <a:t> or call Express Scripts at 855.612.3128.</a:t>
                      </a:r>
                      <a:endParaRPr lang="en-US" sz="2000" b="0" dirty="0">
                        <a:solidFill>
                          <a:schemeClr val="tx2"/>
                        </a:solidFill>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Dental Plus</a:t>
                      </a:r>
                      <a:endParaRPr lang="en-US" sz="2000" i="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2000" dirty="0">
                          <a:solidFill>
                            <a:schemeClr val="tx2"/>
                          </a:solidFill>
                        </a:rPr>
                        <a:t>Log in to </a:t>
                      </a:r>
                      <a:r>
                        <a:rPr lang="en-US" altLang="en-US" sz="2000" dirty="0">
                          <a:hlinkClick r:id="rId2"/>
                        </a:rPr>
                        <a:t>My Health Toolkit</a:t>
                      </a:r>
                      <a:r>
                        <a:rPr lang="en-US" altLang="en-US" sz="2000" dirty="0">
                          <a:solidFill>
                            <a:schemeClr val="tx2"/>
                          </a:solidFill>
                        </a:rPr>
                        <a:t> or call BlueCross at 888.214.6230.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i="1" dirty="0">
                          <a:solidFill>
                            <a:schemeClr val="tx2"/>
                          </a:solidFill>
                        </a:rPr>
                        <a:t>There is no ID card for Basic Dental.</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State Vision Plan</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2000" dirty="0">
                          <a:solidFill>
                            <a:schemeClr val="tx2"/>
                          </a:solidFill>
                        </a:rPr>
                        <a:t>Log in to your </a:t>
                      </a:r>
                      <a:r>
                        <a:rPr lang="en-US" altLang="en-US" sz="2000" dirty="0">
                          <a:hlinkClick r:id="rId4"/>
                        </a:rPr>
                        <a:t>EyeMed account</a:t>
                      </a:r>
                      <a:r>
                        <a:rPr lang="en-US" altLang="en-US" sz="2000" dirty="0">
                          <a:solidFill>
                            <a:schemeClr val="tx2"/>
                          </a:solidFill>
                        </a:rPr>
                        <a:t> or call EyeMed at 877.735.9314.</a:t>
                      </a:r>
                      <a:endParaRPr lang="en-US" sz="2000" i="1" dirty="0">
                        <a:solidFill>
                          <a:schemeClr val="tx2"/>
                        </a:solidFill>
                      </a:endParaRP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380070760"/>
                  </a:ext>
                </a:extLst>
              </a:tr>
            </a:tbl>
          </a:graphicData>
        </a:graphic>
      </p:graphicFrame>
      <p:sp>
        <p:nvSpPr>
          <p:cNvPr id="2" name="Title 1">
            <a:extLst>
              <a:ext uri="{FF2B5EF4-FFF2-40B4-BE49-F238E27FC236}">
                <a16:creationId xmlns:a16="http://schemas.microsoft.com/office/drawing/2014/main" id="{52C2F1F5-709F-4945-9256-1DCFF35BB6B4}"/>
              </a:ext>
            </a:extLst>
          </p:cNvPr>
          <p:cNvSpPr>
            <a:spLocks noGrp="1"/>
          </p:cNvSpPr>
          <p:nvPr>
            <p:ph type="title"/>
          </p:nvPr>
        </p:nvSpPr>
        <p:spPr/>
        <p:txBody>
          <a:bodyPr/>
          <a:lstStyle/>
          <a:p>
            <a:r>
              <a:rPr lang="en-US" dirty="0"/>
              <a:t>Accessing membership ID cards</a:t>
            </a:r>
          </a:p>
        </p:txBody>
      </p:sp>
    </p:spTree>
    <p:extLst>
      <p:ext uri="{BB962C8B-B14F-4D97-AF65-F5344CB8AC3E}">
        <p14:creationId xmlns:p14="http://schemas.microsoft.com/office/powerpoint/2010/main" val="2664908173"/>
      </p:ext>
    </p:extLst>
  </p:cSld>
  <p:clrMapOvr>
    <a:masterClrMapping/>
  </p:clrMapOvr>
  <mc:AlternateContent xmlns:mc="http://schemas.openxmlformats.org/markup-compatibility/2006" xmlns:p14="http://schemas.microsoft.com/office/powerpoint/2010/main">
    <mc:Choice Requires="p14">
      <p:transition spd="slow" p14:dur="2000" advTm="16647"/>
    </mc:Choice>
    <mc:Fallback xmlns="">
      <p:transition spd="slow" advTm="1664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pPr lvl="0"/>
            <a:r>
              <a:rPr lang="en-US" dirty="0"/>
              <a:t>Explanation of Benefits (EOB) is a report that shows you:</a:t>
            </a:r>
          </a:p>
          <a:p>
            <a:pPr lvl="1"/>
            <a:r>
              <a:rPr lang="en-US" dirty="0"/>
              <a:t>How much your provider charged for services.</a:t>
            </a:r>
          </a:p>
          <a:p>
            <a:pPr lvl="1"/>
            <a:r>
              <a:rPr lang="en-US" dirty="0"/>
              <a:t>How much the Plan paid. </a:t>
            </a:r>
          </a:p>
          <a:p>
            <a:pPr lvl="1"/>
            <a:r>
              <a:rPr lang="en-US" dirty="0"/>
              <a:t>The amount you will be responsible for, such as your copayment, deductible and coinsurance.</a:t>
            </a:r>
          </a:p>
          <a:p>
            <a:pPr lvl="1"/>
            <a:r>
              <a:rPr lang="en-US" dirty="0"/>
              <a:t>The total amount you may owe the provider (does not include any amount you’ve already paid).</a:t>
            </a:r>
          </a:p>
          <a:p>
            <a:pPr lvl="0"/>
            <a:r>
              <a:rPr lang="en-US" dirty="0"/>
              <a:t>Find your EOB in the My Health Toolkit app and choose paperless notifications. </a:t>
            </a:r>
          </a:p>
        </p:txBody>
      </p:sp>
      <p:sp>
        <p:nvSpPr>
          <p:cNvPr id="2" name="Title 1"/>
          <p:cNvSpPr>
            <a:spLocks noGrp="1"/>
          </p:cNvSpPr>
          <p:nvPr>
            <p:ph type="title"/>
            <p:custDataLst>
              <p:tags r:id="rId2"/>
            </p:custDataLst>
          </p:nvPr>
        </p:nvSpPr>
        <p:spPr/>
        <p:txBody>
          <a:bodyPr/>
          <a:lstStyle/>
          <a:p>
            <a:r>
              <a:rPr lang="en-US" dirty="0"/>
              <a:t>Don’t pay more than you should</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4244618567"/>
      </p:ext>
    </p:extLst>
  </p:cSld>
  <p:clrMapOvr>
    <a:masterClrMapping/>
  </p:clrMapOvr>
  <mc:AlternateContent xmlns:mc="http://schemas.openxmlformats.org/markup-compatibility/2006" xmlns:p14="http://schemas.microsoft.com/office/powerpoint/2010/main">
    <mc:Choice Requires="p14">
      <p:transition spd="slow" p14:dur="2000" advTm="45447"/>
    </mc:Choice>
    <mc:Fallback xmlns="">
      <p:transition spd="slow" advTm="4544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600" y="228600"/>
            <a:ext cx="10972800" cy="1049338"/>
          </a:xfrm>
        </p:spPr>
        <p:txBody>
          <a:bodyPr/>
          <a:lstStyle/>
          <a:p>
            <a:r>
              <a:rPr lang="en-US" dirty="0"/>
              <a:t>Resources for a better you</a:t>
            </a:r>
          </a:p>
        </p:txBody>
      </p:sp>
      <p:grpSp>
        <p:nvGrpSpPr>
          <p:cNvPr id="34" name="Group 33">
            <a:extLst>
              <a:ext uri="{FF2B5EF4-FFF2-40B4-BE49-F238E27FC236}">
                <a16:creationId xmlns:a16="http://schemas.microsoft.com/office/drawing/2014/main" id="{2D4C40C7-9484-F8F9-FEF3-0ED4581179B3}"/>
              </a:ext>
            </a:extLst>
          </p:cNvPr>
          <p:cNvGrpSpPr/>
          <p:nvPr/>
        </p:nvGrpSpPr>
        <p:grpSpPr>
          <a:xfrm>
            <a:off x="609594" y="1611018"/>
            <a:ext cx="3017521" cy="1202439"/>
            <a:chOff x="609594" y="1611018"/>
            <a:chExt cx="3017521" cy="1202439"/>
          </a:xfrm>
        </p:grpSpPr>
        <p:sp>
          <p:nvSpPr>
            <p:cNvPr id="6" name="TextBox 5">
              <a:extLst>
                <a:ext uri="{FF2B5EF4-FFF2-40B4-BE49-F238E27FC236}">
                  <a16:creationId xmlns:a16="http://schemas.microsoft.com/office/drawing/2014/main" id="{9E20614C-3C24-18C6-B1E8-4D4758B6CAA8}"/>
                </a:ext>
              </a:extLst>
            </p:cNvPr>
            <p:cNvSpPr txBox="1"/>
            <p:nvPr/>
          </p:nvSpPr>
          <p:spPr>
            <a:xfrm>
              <a:off x="609595" y="2105571"/>
              <a:ext cx="3017520" cy="707886"/>
            </a:xfrm>
            <a:prstGeom prst="rect">
              <a:avLst/>
            </a:prstGeom>
            <a:noFill/>
          </p:spPr>
          <p:txBody>
            <a:bodyPr wrap="square">
              <a:spAutoFit/>
            </a:bodyPr>
            <a:lstStyle/>
            <a:p>
              <a:pPr lvl="0"/>
              <a:r>
                <a:rPr lang="en-US" sz="2000" dirty="0">
                  <a:solidFill>
                    <a:schemeClr val="tx2"/>
                  </a:solidFill>
                </a:rPr>
                <a:t>For anxiety, stress and depression.</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5" y="207890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4" y="161101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Meru Health</a:t>
              </a:r>
            </a:p>
          </p:txBody>
        </p:sp>
      </p:grpSp>
      <p:grpSp>
        <p:nvGrpSpPr>
          <p:cNvPr id="36" name="Group 35">
            <a:extLst>
              <a:ext uri="{FF2B5EF4-FFF2-40B4-BE49-F238E27FC236}">
                <a16:creationId xmlns:a16="http://schemas.microsoft.com/office/drawing/2014/main" id="{3D9F30D2-FE37-F6C5-5C7B-954646B9A555}"/>
              </a:ext>
            </a:extLst>
          </p:cNvPr>
          <p:cNvGrpSpPr/>
          <p:nvPr/>
        </p:nvGrpSpPr>
        <p:grpSpPr>
          <a:xfrm>
            <a:off x="4587233" y="3619500"/>
            <a:ext cx="3017521" cy="894663"/>
            <a:chOff x="8537892" y="1611008"/>
            <a:chExt cx="3017521" cy="894663"/>
          </a:xfrm>
        </p:grpSpPr>
        <p:sp>
          <p:nvSpPr>
            <p:cNvPr id="14" name="TextBox 13">
              <a:extLst>
                <a:ext uri="{FF2B5EF4-FFF2-40B4-BE49-F238E27FC236}">
                  <a16:creationId xmlns:a16="http://schemas.microsoft.com/office/drawing/2014/main" id="{169B67EA-D734-3920-5D20-BA5E8F791929}"/>
                </a:ext>
              </a:extLst>
            </p:cNvPr>
            <p:cNvSpPr txBox="1"/>
            <p:nvPr/>
          </p:nvSpPr>
          <p:spPr>
            <a:xfrm>
              <a:off x="8537893" y="2105561"/>
              <a:ext cx="3017520" cy="400110"/>
            </a:xfrm>
            <a:prstGeom prst="rect">
              <a:avLst/>
            </a:prstGeom>
            <a:noFill/>
          </p:spPr>
          <p:txBody>
            <a:bodyPr wrap="square">
              <a:spAutoFit/>
            </a:bodyPr>
            <a:lstStyle/>
            <a:p>
              <a:pPr lvl="0"/>
              <a:r>
                <a:rPr lang="en-US" sz="2000" dirty="0">
                  <a:solidFill>
                    <a:schemeClr val="tx2"/>
                  </a:solidFill>
                </a:rPr>
                <a:t>For eating disorders.</a:t>
              </a:r>
            </a:p>
          </p:txBody>
        </p:sp>
        <p:cxnSp>
          <p:nvCxnSpPr>
            <p:cNvPr id="16" name="Straight Connector 15">
              <a:extLst>
                <a:ext uri="{FF2B5EF4-FFF2-40B4-BE49-F238E27FC236}">
                  <a16:creationId xmlns:a16="http://schemas.microsoft.com/office/drawing/2014/main" id="{B5396DFF-08D8-78E5-CCAF-7A1AF60EC099}"/>
                </a:ext>
              </a:extLst>
            </p:cNvPr>
            <p:cNvCxnSpPr>
              <a:cxnSpLocks/>
            </p:cNvCxnSpPr>
            <p:nvPr/>
          </p:nvCxnSpPr>
          <p:spPr>
            <a:xfrm>
              <a:off x="8537893" y="207889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74F49870-948A-4CD6-4432-BD5211D1E30E}"/>
                </a:ext>
              </a:extLst>
            </p:cNvPr>
            <p:cNvSpPr txBox="1"/>
            <p:nvPr/>
          </p:nvSpPr>
          <p:spPr>
            <a:xfrm>
              <a:off x="8537892" y="161100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Equip Health</a:t>
              </a:r>
            </a:p>
          </p:txBody>
        </p:sp>
      </p:grpSp>
      <p:grpSp>
        <p:nvGrpSpPr>
          <p:cNvPr id="35" name="Group 34">
            <a:extLst>
              <a:ext uri="{FF2B5EF4-FFF2-40B4-BE49-F238E27FC236}">
                <a16:creationId xmlns:a16="http://schemas.microsoft.com/office/drawing/2014/main" id="{99B526AF-24BD-AD6F-3483-5FA2522D7024}"/>
              </a:ext>
            </a:extLst>
          </p:cNvPr>
          <p:cNvGrpSpPr/>
          <p:nvPr/>
        </p:nvGrpSpPr>
        <p:grpSpPr>
          <a:xfrm>
            <a:off x="609589" y="3619500"/>
            <a:ext cx="3017521" cy="894663"/>
            <a:chOff x="4573741" y="1611008"/>
            <a:chExt cx="3017521" cy="894663"/>
          </a:xfrm>
        </p:grpSpPr>
        <p:sp>
          <p:nvSpPr>
            <p:cNvPr id="18" name="TextBox 17">
              <a:extLst>
                <a:ext uri="{FF2B5EF4-FFF2-40B4-BE49-F238E27FC236}">
                  <a16:creationId xmlns:a16="http://schemas.microsoft.com/office/drawing/2014/main" id="{492D705A-41AA-7587-FDB1-B8CED284CB04}"/>
                </a:ext>
              </a:extLst>
            </p:cNvPr>
            <p:cNvSpPr txBox="1"/>
            <p:nvPr/>
          </p:nvSpPr>
          <p:spPr>
            <a:xfrm>
              <a:off x="4573742" y="2105561"/>
              <a:ext cx="3017520" cy="400110"/>
            </a:xfrm>
            <a:prstGeom prst="rect">
              <a:avLst/>
            </a:prstGeom>
            <a:noFill/>
          </p:spPr>
          <p:txBody>
            <a:bodyPr wrap="square">
              <a:spAutoFit/>
            </a:bodyPr>
            <a:lstStyle/>
            <a:p>
              <a:pPr lvl="0"/>
              <a:r>
                <a:rPr lang="en-US" sz="2000" dirty="0">
                  <a:solidFill>
                    <a:schemeClr val="tx2"/>
                  </a:solidFill>
                </a:rPr>
                <a:t>For health coaching.</a:t>
              </a:r>
            </a:p>
          </p:txBody>
        </p:sp>
        <p:cxnSp>
          <p:nvCxnSpPr>
            <p:cNvPr id="19" name="Straight Connector 18">
              <a:extLst>
                <a:ext uri="{FF2B5EF4-FFF2-40B4-BE49-F238E27FC236}">
                  <a16:creationId xmlns:a16="http://schemas.microsoft.com/office/drawing/2014/main" id="{ABF83471-65A2-9194-8A5F-DFAF2D6007B4}"/>
                </a:ext>
              </a:extLst>
            </p:cNvPr>
            <p:cNvCxnSpPr>
              <a:cxnSpLocks/>
            </p:cNvCxnSpPr>
            <p:nvPr/>
          </p:nvCxnSpPr>
          <p:spPr>
            <a:xfrm>
              <a:off x="4573742" y="207889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E3B11271-5663-5CCE-5B76-CE8723B56E44}"/>
                </a:ext>
              </a:extLst>
            </p:cNvPr>
            <p:cNvSpPr txBox="1"/>
            <p:nvPr/>
          </p:nvSpPr>
          <p:spPr>
            <a:xfrm>
              <a:off x="4573741" y="161100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BlueCross</a:t>
              </a:r>
            </a:p>
          </p:txBody>
        </p:sp>
      </p:grpSp>
      <p:grpSp>
        <p:nvGrpSpPr>
          <p:cNvPr id="33" name="Group 32">
            <a:extLst>
              <a:ext uri="{FF2B5EF4-FFF2-40B4-BE49-F238E27FC236}">
                <a16:creationId xmlns:a16="http://schemas.microsoft.com/office/drawing/2014/main" id="{5D06B701-A16E-5FED-A295-94AFBC9E40DC}"/>
              </a:ext>
            </a:extLst>
          </p:cNvPr>
          <p:cNvGrpSpPr/>
          <p:nvPr/>
        </p:nvGrpSpPr>
        <p:grpSpPr>
          <a:xfrm>
            <a:off x="4587234" y="1611018"/>
            <a:ext cx="3017521" cy="1202439"/>
            <a:chOff x="609599" y="3428990"/>
            <a:chExt cx="3017521" cy="1202439"/>
          </a:xfrm>
        </p:grpSpPr>
        <p:sp>
          <p:nvSpPr>
            <p:cNvPr id="21" name="TextBox 20">
              <a:extLst>
                <a:ext uri="{FF2B5EF4-FFF2-40B4-BE49-F238E27FC236}">
                  <a16:creationId xmlns:a16="http://schemas.microsoft.com/office/drawing/2014/main" id="{B99ACC80-D6BC-22F8-AF6A-82225A90BF5D}"/>
                </a:ext>
              </a:extLst>
            </p:cNvPr>
            <p:cNvSpPr txBox="1"/>
            <p:nvPr/>
          </p:nvSpPr>
          <p:spPr>
            <a:xfrm>
              <a:off x="609600" y="3923543"/>
              <a:ext cx="3017520" cy="707886"/>
            </a:xfrm>
            <a:prstGeom prst="rect">
              <a:avLst/>
            </a:prstGeom>
            <a:noFill/>
          </p:spPr>
          <p:txBody>
            <a:bodyPr wrap="square">
              <a:spAutoFit/>
            </a:bodyPr>
            <a:lstStyle/>
            <a:p>
              <a:pPr lvl="0"/>
              <a:r>
                <a:rPr lang="en-US" sz="2000" dirty="0">
                  <a:solidFill>
                    <a:schemeClr val="tx2"/>
                  </a:solidFill>
                </a:rPr>
                <a:t>For adolescent mental illness and substance use.</a:t>
              </a:r>
            </a:p>
          </p:txBody>
        </p:sp>
        <p:cxnSp>
          <p:nvCxnSpPr>
            <p:cNvPr id="22" name="Straight Connector 21">
              <a:extLst>
                <a:ext uri="{FF2B5EF4-FFF2-40B4-BE49-F238E27FC236}">
                  <a16:creationId xmlns:a16="http://schemas.microsoft.com/office/drawing/2014/main" id="{08FCCA96-2E7E-EE20-6EB3-CD5F91C3B17C}"/>
                </a:ext>
              </a:extLst>
            </p:cNvPr>
            <p:cNvCxnSpPr>
              <a:cxnSpLocks/>
            </p:cNvCxnSpPr>
            <p:nvPr/>
          </p:nvCxnSpPr>
          <p:spPr>
            <a:xfrm>
              <a:off x="609600" y="3896875"/>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1B74C2ED-4C9D-779C-EBF3-6A66799B3921}"/>
                </a:ext>
              </a:extLst>
            </p:cNvPr>
            <p:cNvSpPr txBox="1"/>
            <p:nvPr/>
          </p:nvSpPr>
          <p:spPr>
            <a:xfrm>
              <a:off x="609599" y="3428990"/>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Bend Health</a:t>
              </a:r>
            </a:p>
          </p:txBody>
        </p:sp>
      </p:grpSp>
      <p:grpSp>
        <p:nvGrpSpPr>
          <p:cNvPr id="38" name="Group 37">
            <a:extLst>
              <a:ext uri="{FF2B5EF4-FFF2-40B4-BE49-F238E27FC236}">
                <a16:creationId xmlns:a16="http://schemas.microsoft.com/office/drawing/2014/main" id="{F3759E9B-708A-D949-A07A-1E9BC03C754E}"/>
              </a:ext>
            </a:extLst>
          </p:cNvPr>
          <p:cNvGrpSpPr/>
          <p:nvPr/>
        </p:nvGrpSpPr>
        <p:grpSpPr>
          <a:xfrm>
            <a:off x="8564877" y="1611018"/>
            <a:ext cx="3017521" cy="1817992"/>
            <a:chOff x="8564877" y="3428980"/>
            <a:chExt cx="3017521" cy="1817992"/>
          </a:xfrm>
        </p:grpSpPr>
        <p:sp>
          <p:nvSpPr>
            <p:cNvPr id="24" name="TextBox 23">
              <a:extLst>
                <a:ext uri="{FF2B5EF4-FFF2-40B4-BE49-F238E27FC236}">
                  <a16:creationId xmlns:a16="http://schemas.microsoft.com/office/drawing/2014/main" id="{87588B0E-51AF-062F-4C29-506290B73E47}"/>
                </a:ext>
              </a:extLst>
            </p:cNvPr>
            <p:cNvSpPr txBox="1"/>
            <p:nvPr/>
          </p:nvSpPr>
          <p:spPr>
            <a:xfrm>
              <a:off x="8564878" y="3923533"/>
              <a:ext cx="3017520" cy="1323439"/>
            </a:xfrm>
            <a:prstGeom prst="rect">
              <a:avLst/>
            </a:prstGeom>
            <a:noFill/>
          </p:spPr>
          <p:txBody>
            <a:bodyPr wrap="square">
              <a:spAutoFit/>
            </a:bodyPr>
            <a:lstStyle/>
            <a:p>
              <a:r>
                <a:rPr lang="en-US" sz="2000" dirty="0">
                  <a:solidFill>
                    <a:schemeClr val="tx2"/>
                  </a:solidFill>
                </a:rPr>
                <a:t>For connecting virtually with a therapist, psychologist or psychiatrist.</a:t>
              </a:r>
            </a:p>
          </p:txBody>
        </p:sp>
        <p:cxnSp>
          <p:nvCxnSpPr>
            <p:cNvPr id="25" name="Straight Connector 24">
              <a:extLst>
                <a:ext uri="{FF2B5EF4-FFF2-40B4-BE49-F238E27FC236}">
                  <a16:creationId xmlns:a16="http://schemas.microsoft.com/office/drawing/2014/main" id="{ADBACE6B-BDE8-E511-C07C-491428B45F26}"/>
                </a:ext>
              </a:extLst>
            </p:cNvPr>
            <p:cNvCxnSpPr>
              <a:cxnSpLocks/>
            </p:cNvCxnSpPr>
            <p:nvPr/>
          </p:nvCxnSpPr>
          <p:spPr>
            <a:xfrm>
              <a:off x="8564878" y="3896865"/>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FCDF6D0D-95DB-7EF9-5C96-920A3B477FAC}"/>
                </a:ext>
              </a:extLst>
            </p:cNvPr>
            <p:cNvSpPr txBox="1"/>
            <p:nvPr/>
          </p:nvSpPr>
          <p:spPr>
            <a:xfrm>
              <a:off x="8564877" y="3428980"/>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Blue </a:t>
              </a:r>
              <a:r>
                <a:rPr lang="en-US" sz="2400" b="1" dirty="0" err="1">
                  <a:solidFill>
                    <a:schemeClr val="tx2"/>
                  </a:solidFill>
                  <a:latin typeface="Times New Roman" panose="02020603050405020304" pitchFamily="18" charset="0"/>
                  <a:cs typeface="Times New Roman" panose="02020603050405020304" pitchFamily="18" charset="0"/>
                </a:rPr>
                <a:t>CareOnDemand</a:t>
              </a:r>
              <a:endParaRPr lang="en-US" sz="2400" b="1" dirty="0">
                <a:solidFill>
                  <a:schemeClr val="tx2"/>
                </a:solidFill>
                <a:latin typeface="Times New Roman" panose="02020603050405020304" pitchFamily="18" charset="0"/>
                <a:cs typeface="Times New Roman" panose="02020603050405020304" pitchFamily="18" charset="0"/>
              </a:endParaRPr>
            </a:p>
          </p:txBody>
        </p:sp>
      </p:grpSp>
      <p:sp>
        <p:nvSpPr>
          <p:cNvPr id="45" name="TextBox 44">
            <a:extLst>
              <a:ext uri="{FF2B5EF4-FFF2-40B4-BE49-F238E27FC236}">
                <a16:creationId xmlns:a16="http://schemas.microsoft.com/office/drawing/2014/main" id="{D2626F4B-64FD-D1C8-E80B-02B21AFD7285}"/>
              </a:ext>
            </a:extLst>
          </p:cNvPr>
          <p:cNvSpPr txBox="1"/>
          <p:nvPr/>
        </p:nvSpPr>
        <p:spPr>
          <a:xfrm>
            <a:off x="609589" y="5046927"/>
            <a:ext cx="6096000" cy="400110"/>
          </a:xfrm>
          <a:prstGeom prst="rect">
            <a:avLst/>
          </a:prstGeom>
          <a:noFill/>
        </p:spPr>
        <p:txBody>
          <a:bodyPr wrap="square">
            <a:spAutoFit/>
          </a:bodyPr>
          <a:lstStyle/>
          <a:p>
            <a:r>
              <a:rPr lang="en-US" sz="2000" dirty="0">
                <a:solidFill>
                  <a:schemeClr val="tx2"/>
                </a:solidFill>
              </a:rPr>
              <a:t>Learn more at </a:t>
            </a:r>
            <a:r>
              <a:rPr lang="en-US" sz="2000" dirty="0">
                <a:hlinkClick r:id="rId3"/>
              </a:rPr>
              <a:t>www.peba.sc.gov/behavioral-health</a:t>
            </a:r>
            <a:r>
              <a:rPr lang="en-US" sz="2000" dirty="0"/>
              <a:t>.</a:t>
            </a:r>
          </a:p>
        </p:txBody>
      </p:sp>
      <p:grpSp>
        <p:nvGrpSpPr>
          <p:cNvPr id="48" name="Group 47">
            <a:extLst>
              <a:ext uri="{FF2B5EF4-FFF2-40B4-BE49-F238E27FC236}">
                <a16:creationId xmlns:a16="http://schemas.microsoft.com/office/drawing/2014/main" id="{4A930EF6-EF6F-15E2-1042-68AF47981BFB}"/>
              </a:ext>
            </a:extLst>
          </p:cNvPr>
          <p:cNvGrpSpPr/>
          <p:nvPr/>
        </p:nvGrpSpPr>
        <p:grpSpPr>
          <a:xfrm>
            <a:off x="8564876" y="3619500"/>
            <a:ext cx="3017521" cy="894663"/>
            <a:chOff x="8537892" y="1611008"/>
            <a:chExt cx="3017521" cy="894663"/>
          </a:xfrm>
        </p:grpSpPr>
        <p:sp>
          <p:nvSpPr>
            <p:cNvPr id="49" name="TextBox 48">
              <a:extLst>
                <a:ext uri="{FF2B5EF4-FFF2-40B4-BE49-F238E27FC236}">
                  <a16:creationId xmlns:a16="http://schemas.microsoft.com/office/drawing/2014/main" id="{046276E4-1E11-6628-1F5E-A80D0E592903}"/>
                </a:ext>
              </a:extLst>
            </p:cNvPr>
            <p:cNvSpPr txBox="1"/>
            <p:nvPr/>
          </p:nvSpPr>
          <p:spPr>
            <a:xfrm>
              <a:off x="8537893" y="2105561"/>
              <a:ext cx="3017520" cy="400110"/>
            </a:xfrm>
            <a:prstGeom prst="rect">
              <a:avLst/>
            </a:prstGeom>
            <a:noFill/>
          </p:spPr>
          <p:txBody>
            <a:bodyPr wrap="square">
              <a:spAutoFit/>
            </a:bodyPr>
            <a:lstStyle/>
            <a:p>
              <a:pPr lvl="0"/>
              <a:r>
                <a:rPr lang="en-US" sz="2000" dirty="0">
                  <a:solidFill>
                    <a:schemeClr val="tx2"/>
                  </a:solidFill>
                </a:rPr>
                <a:t>For eating disorders.</a:t>
              </a:r>
            </a:p>
          </p:txBody>
        </p:sp>
        <p:cxnSp>
          <p:nvCxnSpPr>
            <p:cNvPr id="50" name="Straight Connector 49">
              <a:extLst>
                <a:ext uri="{FF2B5EF4-FFF2-40B4-BE49-F238E27FC236}">
                  <a16:creationId xmlns:a16="http://schemas.microsoft.com/office/drawing/2014/main" id="{D01EEFF0-7F84-9A92-23A3-7147A3FAF949}"/>
                </a:ext>
              </a:extLst>
            </p:cNvPr>
            <p:cNvCxnSpPr>
              <a:cxnSpLocks/>
            </p:cNvCxnSpPr>
            <p:nvPr/>
          </p:nvCxnSpPr>
          <p:spPr>
            <a:xfrm>
              <a:off x="8537893" y="207889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68656320-A1E6-C6CF-4FD5-D68E97BF3070}"/>
                </a:ext>
              </a:extLst>
            </p:cNvPr>
            <p:cNvSpPr txBox="1"/>
            <p:nvPr/>
          </p:nvSpPr>
          <p:spPr>
            <a:xfrm>
              <a:off x="8537892" y="161100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Within Health</a:t>
              </a:r>
            </a:p>
          </p:txBody>
        </p:sp>
      </p:grpSp>
    </p:spTree>
    <p:extLst>
      <p:ext uri="{BB962C8B-B14F-4D97-AF65-F5344CB8AC3E}">
        <p14:creationId xmlns:p14="http://schemas.microsoft.com/office/powerpoint/2010/main" val="1657495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Well visits</a:t>
            </a:r>
          </a:p>
        </p:txBody>
      </p:sp>
      <p:sp>
        <p:nvSpPr>
          <p:cNvPr id="4" name="Slide Number Placeholder 3"/>
          <p:cNvSpPr>
            <a:spLocks noGrp="1"/>
          </p:cNvSpPr>
          <p:nvPr>
            <p:ph type="sldNum" sz="quarter" idx="12"/>
            <p:custDataLst>
              <p:tags r:id="rId2"/>
            </p:custDataLst>
          </p:nvPr>
        </p:nvSpPr>
        <p:spPr/>
        <p:txBody>
          <a:bodyPr/>
          <a:lstStyle/>
          <a:p>
            <a:fld id="{28024367-D536-4F59-B2ED-0E7825EDA9AF}" type="slidenum">
              <a:rPr lang="en-US" smtClean="0"/>
              <a:pPr/>
              <a:t>6</a:t>
            </a:fld>
            <a:endParaRPr lang="en-US" dirty="0"/>
          </a:p>
        </p:txBody>
      </p:sp>
      <p:sp>
        <p:nvSpPr>
          <p:cNvPr id="8" name="Content Placeholder 7">
            <a:extLst>
              <a:ext uri="{FF2B5EF4-FFF2-40B4-BE49-F238E27FC236}">
                <a16:creationId xmlns:a16="http://schemas.microsoft.com/office/drawing/2014/main" id="{E2111A82-4AA9-2F0F-EF84-88C3B8A76286}"/>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Adult well visits</a:t>
            </a:r>
          </a:p>
          <a:p>
            <a:r>
              <a:rPr lang="en-US" dirty="0"/>
              <a:t>The State Health Plan covers one well visit every year at no member cost.</a:t>
            </a:r>
          </a:p>
          <a:p>
            <a:pPr lvl="0"/>
            <a:r>
              <a:rPr lang="en-US" dirty="0"/>
              <a:t>Evidence-based services with an A or B recommendation by the </a:t>
            </a:r>
            <a:r>
              <a:rPr lang="en-US" dirty="0">
                <a:hlinkClick r:id="rId5"/>
              </a:rPr>
              <a:t>United States Preventive Services Task Force</a:t>
            </a:r>
            <a:r>
              <a:rPr lang="en-US" dirty="0"/>
              <a:t> (USPSTF) included.</a:t>
            </a:r>
          </a:p>
          <a:p>
            <a:r>
              <a:rPr lang="en-US" dirty="0"/>
              <a:t>Available to all non-Medicare primary adults ages 19 and older.</a:t>
            </a:r>
          </a:p>
          <a:p>
            <a:endParaRPr lang="en-US" dirty="0"/>
          </a:p>
        </p:txBody>
      </p:sp>
      <p:sp>
        <p:nvSpPr>
          <p:cNvPr id="3" name="Content Placeholder 2"/>
          <p:cNvSpPr>
            <a:spLocks noGrp="1"/>
          </p:cNvSpPr>
          <p:nvPr>
            <p:ph sz="half" idx="2"/>
            <p:custDataLst>
              <p:tags r:id="rId3"/>
            </p:custDataLst>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Well woman visits</a:t>
            </a:r>
          </a:p>
          <a:p>
            <a:r>
              <a:rPr lang="en-US" dirty="0"/>
              <a:t>State Health Plan primary members are eligible for one well woman visit each year at no member cost.</a:t>
            </a:r>
          </a:p>
          <a:p>
            <a:pPr lvl="1"/>
            <a:r>
              <a:rPr lang="en-US" dirty="0"/>
              <a:t>The benefit is available to all non-Medicare primary female adults ages 19 and older who are covered by the Standard Plan or Savings Plan.</a:t>
            </a:r>
          </a:p>
          <a:p>
            <a:r>
              <a:rPr lang="en-US" dirty="0"/>
              <a:t>Well woman exam is in addition to the annual adult well visit.</a:t>
            </a:r>
          </a:p>
          <a:p>
            <a:r>
              <a:rPr lang="en-US" dirty="0"/>
              <a:t>Evidence-supported services, based USPSTF A and B recommendations, included.</a:t>
            </a:r>
          </a:p>
          <a:p>
            <a:endParaRPr lang="en-US" dirty="0"/>
          </a:p>
        </p:txBody>
      </p:sp>
    </p:spTree>
    <p:extLst>
      <p:ext uri="{BB962C8B-B14F-4D97-AF65-F5344CB8AC3E}">
        <p14:creationId xmlns:p14="http://schemas.microsoft.com/office/powerpoint/2010/main" val="1743612926"/>
      </p:ext>
    </p:extLst>
  </p:cSld>
  <p:clrMapOvr>
    <a:masterClrMapping/>
  </p:clrMapOvr>
  <mc:AlternateContent xmlns:mc="http://schemas.openxmlformats.org/markup-compatibility/2006" xmlns:p14="http://schemas.microsoft.com/office/powerpoint/2010/main">
    <mc:Choice Requires="p14">
      <p:transition spd="slow" p14:dur="2000" advTm="51559"/>
    </mc:Choice>
    <mc:Fallback xmlns="">
      <p:transition spd="slow" advTm="51559"/>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09598" y="228600"/>
            <a:ext cx="3075443" cy="1743075"/>
          </a:xfrm>
          <a:prstGeom prst="rect">
            <a:avLst/>
          </a:prstGeom>
        </p:spPr>
      </p:pic>
      <p:sp>
        <p:nvSpPr>
          <p:cNvPr id="2" name="Content Placeholder 1"/>
          <p:cNvSpPr>
            <a:spLocks noGrp="1"/>
          </p:cNvSpPr>
          <p:nvPr>
            <p:ph sz="half" idx="1"/>
            <p:custDataLst>
              <p:tags r:id="rId1"/>
            </p:custDataLst>
          </p:nvPr>
        </p:nvSpPr>
        <p:spPr>
          <a:xfrm>
            <a:off x="609600" y="2196548"/>
            <a:ext cx="5181600" cy="3640044"/>
          </a:xfrm>
        </p:spPr>
        <p:txBody>
          <a:bodyPr/>
          <a:lstStyle/>
          <a:p>
            <a:pPr lvl="0"/>
            <a:r>
              <a:rPr lang="en-US" dirty="0"/>
              <a:t>Preventive screening.</a:t>
            </a:r>
          </a:p>
          <a:p>
            <a:pPr lvl="0"/>
            <a:r>
              <a:rPr lang="en-US" dirty="0"/>
              <a:t>Adult vaccinations.</a:t>
            </a:r>
          </a:p>
          <a:p>
            <a:pPr lvl="0"/>
            <a:r>
              <a:rPr lang="en-US" dirty="0"/>
              <a:t>Well adult benefits.</a:t>
            </a:r>
          </a:p>
          <a:p>
            <a:pPr lvl="0"/>
            <a:r>
              <a:rPr lang="en-US" dirty="0"/>
              <a:t>Well child benefits (exams and immunizations).</a:t>
            </a:r>
          </a:p>
          <a:p>
            <a:pPr lvl="0"/>
            <a:r>
              <a:rPr lang="en-US" dirty="0"/>
              <a:t>Colorectal cancer screening.</a:t>
            </a:r>
          </a:p>
          <a:p>
            <a:pPr lvl="0"/>
            <a:r>
              <a:rPr lang="en-US" dirty="0"/>
              <a:t>Cervical cancer screening.</a:t>
            </a:r>
          </a:p>
          <a:p>
            <a:pPr lvl="0"/>
            <a:r>
              <a:rPr lang="en-US" dirty="0"/>
              <a:t>Mammography.</a:t>
            </a:r>
          </a:p>
        </p:txBody>
      </p:sp>
      <p:sp>
        <p:nvSpPr>
          <p:cNvPr id="3" name="Content Placeholder 2"/>
          <p:cNvSpPr>
            <a:spLocks noGrp="1"/>
          </p:cNvSpPr>
          <p:nvPr>
            <p:ph sz="half" idx="2"/>
            <p:custDataLst>
              <p:tags r:id="rId2"/>
            </p:custDataLst>
          </p:nvPr>
        </p:nvSpPr>
        <p:spPr>
          <a:xfrm>
            <a:off x="6400800" y="2206521"/>
            <a:ext cx="5181600" cy="3632304"/>
          </a:xfrm>
        </p:spPr>
        <p:txBody>
          <a:bodyPr/>
          <a:lstStyle/>
          <a:p>
            <a:pPr lvl="0"/>
            <a:r>
              <a:rPr lang="en-US" dirty="0"/>
              <a:t>Behavioral health management.</a:t>
            </a:r>
          </a:p>
          <a:p>
            <a:pPr lvl="0"/>
            <a:r>
              <a:rPr lang="en-US" dirty="0"/>
              <a:t>Weight management.</a:t>
            </a:r>
          </a:p>
          <a:p>
            <a:pPr lvl="0"/>
            <a:r>
              <a:rPr lang="en-US" dirty="0"/>
              <a:t>Heart health.</a:t>
            </a:r>
          </a:p>
          <a:p>
            <a:pPr lvl="0"/>
            <a:r>
              <a:rPr lang="en-US" dirty="0"/>
              <a:t>Diabetes management.</a:t>
            </a:r>
          </a:p>
          <a:p>
            <a:pPr lvl="0"/>
            <a:r>
              <a:rPr lang="en-US" dirty="0"/>
              <a:t>No-Pay Copay.</a:t>
            </a:r>
          </a:p>
          <a:p>
            <a:pPr lvl="0"/>
            <a:r>
              <a:rPr lang="en-US" dirty="0"/>
              <a:t>Tobacco cessation.</a:t>
            </a:r>
          </a:p>
          <a:p>
            <a:pPr lvl="0"/>
            <a:r>
              <a:rPr lang="en-US" dirty="0"/>
              <a:t>Maternity management.</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7</a:t>
            </a:fld>
            <a:endParaRPr lang="en-US" dirty="0"/>
          </a:p>
        </p:txBody>
      </p:sp>
      <p:sp>
        <p:nvSpPr>
          <p:cNvPr id="9" name="TextBox 8">
            <a:extLst>
              <a:ext uri="{FF2B5EF4-FFF2-40B4-BE49-F238E27FC236}">
                <a16:creationId xmlns:a16="http://schemas.microsoft.com/office/drawing/2014/main" id="{45BDAEF5-E2F3-43F9-A1BE-5AF7AB51C0C2}"/>
              </a:ext>
            </a:extLst>
          </p:cNvPr>
          <p:cNvSpPr txBox="1"/>
          <p:nvPr/>
        </p:nvSpPr>
        <p:spPr>
          <a:xfrm>
            <a:off x="609599" y="5507467"/>
            <a:ext cx="5096314" cy="553998"/>
          </a:xfrm>
          <a:prstGeom prst="rect">
            <a:avLst/>
          </a:prstGeom>
          <a:solidFill>
            <a:schemeClr val="bg2">
              <a:lumMod val="20000"/>
              <a:lumOff val="80000"/>
            </a:schemeClr>
          </a:solidFill>
        </p:spPr>
        <p:txBody>
          <a:bodyPr wrap="square" lIns="228600" tIns="91440" rIns="228600" bIns="91440" rtlCol="0">
            <a:spAutoFit/>
          </a:bodyPr>
          <a:lstStyle/>
          <a:p>
            <a:pPr lvl="0"/>
            <a:r>
              <a:rPr lang="en-US" sz="2400" b="1" dirty="0">
                <a:solidFill>
                  <a:schemeClr val="tx2"/>
                </a:solidFill>
              </a:rPr>
              <a:t>Learn more at </a:t>
            </a:r>
            <a:r>
              <a:rPr lang="en-US" sz="2400" b="1" dirty="0">
                <a:hlinkClick r:id="rId6"/>
              </a:rPr>
              <a:t>www.PEBAperks.com</a:t>
            </a:r>
            <a:r>
              <a:rPr lang="en-US" sz="2400" b="1" dirty="0">
                <a:solidFill>
                  <a:schemeClr val="tx2"/>
                </a:solidFill>
              </a:rPr>
              <a:t>.</a:t>
            </a:r>
          </a:p>
        </p:txBody>
      </p:sp>
    </p:spTree>
    <p:extLst>
      <p:ext uri="{BB962C8B-B14F-4D97-AF65-F5344CB8AC3E}">
        <p14:creationId xmlns:p14="http://schemas.microsoft.com/office/powerpoint/2010/main" val="2333517175"/>
      </p:ext>
    </p:extLst>
  </p:cSld>
  <p:clrMapOvr>
    <a:masterClrMapping/>
  </p:clrMapOvr>
  <mc:AlternateContent xmlns:mc="http://schemas.openxmlformats.org/markup-compatibility/2006" xmlns:p14="http://schemas.microsoft.com/office/powerpoint/2010/main">
    <mc:Choice Requires="p14">
      <p:transition spd="slow" p14:dur="2000" advTm="19255"/>
    </mc:Choice>
    <mc:Fallback xmlns="">
      <p:transition spd="slow" advTm="1925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8</a:t>
            </a:fld>
            <a:endParaRPr lang="en-US" dirty="0"/>
          </a:p>
        </p:txBody>
      </p:sp>
      <p:sp>
        <p:nvSpPr>
          <p:cNvPr id="3" name="Content Placeholder 2"/>
          <p:cNvSpPr>
            <a:spLocks noGrp="1"/>
          </p:cNvSpPr>
          <p:nvPr>
            <p:ph sz="half" idx="1"/>
            <p:custDataLst>
              <p:tags r:id="rId2"/>
            </p:custDataLst>
          </p:nvPr>
        </p:nvSpPr>
        <p:spPr/>
        <p:txBody>
          <a:bodyPr/>
          <a:lstStyle/>
          <a:p>
            <a:pPr lvl="0"/>
            <a:r>
              <a:rPr lang="en-US" dirty="0"/>
              <a:t>Some medical and behavioral health services need you or your provider to call for prior authorization for the State Health Plan to provide coverage.</a:t>
            </a:r>
          </a:p>
          <a:p>
            <a:pPr lvl="0"/>
            <a:r>
              <a:rPr lang="en-US" dirty="0"/>
              <a:t>Prior authorization does not guarantee payment.</a:t>
            </a:r>
          </a:p>
        </p:txBody>
      </p:sp>
      <p:sp>
        <p:nvSpPr>
          <p:cNvPr id="2" name="Title 1"/>
          <p:cNvSpPr>
            <a:spLocks noGrp="1"/>
          </p:cNvSpPr>
          <p:nvPr>
            <p:ph type="title"/>
            <p:custDataLst>
              <p:tags r:id="rId3"/>
            </p:custDataLst>
          </p:nvPr>
        </p:nvSpPr>
        <p:spPr/>
        <p:txBody>
          <a:bodyPr/>
          <a:lstStyle/>
          <a:p>
            <a:r>
              <a:rPr lang="en-US" dirty="0"/>
              <a:t>Avoid costs by getting the green light for your care</a:t>
            </a:r>
          </a:p>
        </p:txBody>
      </p:sp>
    </p:spTree>
    <p:extLst>
      <p:ext uri="{BB962C8B-B14F-4D97-AF65-F5344CB8AC3E}">
        <p14:creationId xmlns:p14="http://schemas.microsoft.com/office/powerpoint/2010/main" val="2890343967"/>
      </p:ext>
    </p:extLst>
  </p:cSld>
  <p:clrMapOvr>
    <a:masterClrMapping/>
  </p:clrMapOvr>
  <mc:AlternateContent xmlns:mc="http://schemas.openxmlformats.org/markup-compatibility/2006" xmlns:p14="http://schemas.microsoft.com/office/powerpoint/2010/main">
    <mc:Choice Requires="p14">
      <p:transition spd="slow" p14:dur="2000" advTm="24151"/>
    </mc:Choice>
    <mc:Fallback xmlns="">
      <p:transition spd="slow" advTm="2415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24&quot;/&gt;&lt;/TableIndex&gt;&lt;/ShapeTextInfo&gt;"/>
  <p:tag name="HTML_SHAPEINFO" val="&lt;ThreeDShapeInfo&gt;&lt;uuid val=&quot;{E28A8439-20B2-4A88-B55D-326DCB6CC9DC}&quot;/&gt;&lt;isInvalidForFieldText val=&quot;0&quot;/&gt;&lt;Image&gt;&lt;filename val=&quot;C:\Users\rscald\AppData\Local\Temp\CP16132381501937Session\CPTrustFolder16132381501953\PPTImport16132381587437\data\asimages\{E28A8439-20B2-4A88-B55D-326DCB6CC9DC}_55.png&quot;/&gt;&lt;left val=&quot;24&quot;/&gt;&lt;top val=&quot;24&quot;/&gt;&lt;width val=&quot;743&quot;/&gt;&lt;height val=&quot;17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6C8FEB2C-6381-47B1-AB40-E4564D26B57C}&quot;/&gt;&lt;isInvalidForFieldText val=&quot;0&quot;/&gt;&lt;Image&gt;&lt;filename val=&quot;C:\Users\rscald\AppData\Local\Temp\CP16132381501937Session\CPTrustFolder16132381501953\PPTImport16132381587437\data\asimages\{6C8FEB2C-6381-47B1-AB40-E4564D26B57C}_55.png&quot;/&gt;&lt;left val=&quot;864&quot;/&gt;&lt;top val=&quot;670&quot;/&gt;&lt;width val=&quot;47&quot;/&gt;&lt;height val=&quot;39&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54&quot;/&gt;&lt;lineCharCount val=&quot;27&quot;/&gt;&lt;lineCharCount val=&quot;48&quot;/&gt;&lt;lineCharCount val=&quot;14&quot;/&gt;&lt;lineCharCount val=&quot;40&quot;/&gt;&lt;lineCharCount val=&quot;47&quot;/&gt;&lt;lineCharCount val=&quot;40&quot;/&gt;&lt;/TableIndex&gt;&lt;/ShapeTextInfo&gt;"/>
  <p:tag name="HTML_SHAPEINFO" val="&lt;ThreeDShapeInfo&gt;&lt;uuid val=&quot;{F8EEDD30-6962-431D-9562-6179026EB75A}&quot;/&gt;&lt;isInvalidForFieldText val=&quot;0&quot;/&gt;&lt;Image&gt;&lt;filename val=&quot;C:\Users\rscald\AppData\Local\Temp\CP16132381501937Session\CPTrustFolder16132381501953\PPTImport16132381587437\data\asimages\{F8EEDD30-6962-431D-9562-6179026EB75A}_55.png&quot;/&gt;&lt;left val=&quot;36&quot;/&gt;&lt;top val=&quot;192&quot;/&gt;&lt;width val=&quot;887&quot;/&gt;&lt;height val=&quot;444&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2&quot;/&gt;&lt;lineCharCount val=&quot;13&quot;/&gt;&lt;lineCharCount val=&quot;20&quot;/&gt;&lt;lineCharCount val=&quot;20&quot;/&gt;&lt;lineCharCount val=&quot;11&quot;/&gt;&lt;lineCharCount val=&quot;16&quot;/&gt;&lt;lineCharCount val=&quot;18&quot;/&gt;&lt;lineCharCount val=&quot;11&quot;/&gt;&lt;lineCharCount val=&quot;26&quot;/&gt;&lt;/TableIndex&gt;&lt;/ShapeTextInfo&gt;"/>
  <p:tag name="HTML_SHAPEINFO" val="&lt;ThreeDShapeInfo&gt;&lt;uuid val=&quot;{D3ACF8B9-0502-46F8-84A1-770133D9F6F4}&quot;/&gt;&lt;isInvalidForFieldText val=&quot;0&quot;/&gt;&lt;Image&gt;&lt;filename val=&quot;C:\Users\rscald\AppData\Local\Temp\CP16132381501937Session\CPTrustFolder16132381501953\PPTImport16132381587437\data\asimages\{D3ACF8B9-0502-46F8-84A1-770133D9F6F4}_58.png&quot;/&gt;&lt;left val=&quot;37&quot;/&gt;&lt;top val=&quot;194&quot;/&gt;&lt;width val=&quot;429&quot;/&gt;&lt;height val=&quot;443&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4&quot;/&gt;&lt;lineCharCount val=&quot;13&quot;/&gt;&lt;lineCharCount val=&quot;20&quot;/&gt;&lt;lineCharCount val=&quot;19&quot;/&gt;&lt;lineCharCount val=&quot;13&quot;/&gt;&lt;lineCharCount val=&quot;14&quot;/&gt;&lt;lineCharCount val=&quot;18&quot;/&gt;&lt;/TableIndex&gt;&lt;/ShapeTextInfo&gt;"/>
  <p:tag name="HTML_SHAPEINFO" val="&lt;ThreeDShapeInfo&gt;&lt;uuid val=&quot;{2CA0276F-015A-411B-93B2-EF650048DE60}&quot;/&gt;&lt;isInvalidForFieldText val=&quot;0&quot;/&gt;&lt;Image&gt;&lt;filename val=&quot;C:\Users\rscald\AppData\Local\Temp\CP16132381501937Session\CPTrustFolder16132381501953\PPTImport16132381587437\data\asimages\{2CA0276F-015A-411B-93B2-EF650048DE60}_58.png&quot;/&gt;&lt;left val=&quot;493&quot;/&gt;&lt;top val=&quot;194&quot;/&gt;&lt;width val=&quot;419&quot;/&gt;&lt;height val=&quot;443&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4BC7203E-1EB4-4AAA-BD86-92902EC49748}&quot;/&gt;&lt;isInvalidForFieldText val=&quot;0&quot;/&gt;&lt;Image&gt;&lt;filename val=&quot;C:\Users\rscald\AppData\Local\Temp\CP16132381501937Session\CPTrustFolder16132381501953\PPTImport16132381587437\data\asimages\{4BC7203E-1EB4-4AAA-BD86-92902EC49748}_58.png&quot;/&gt;&lt;left val=&quot;864&quot;/&gt;&lt;top val=&quot;670&quot;/&gt;&lt;width val=&quot;47&quot;/&gt;&lt;height val=&quot;39&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84D9D342-B625-474A-8F4A-F34D2FCBFAA7}&quot;/&gt;&lt;isInvalidForFieldText val=&quot;0&quot;/&gt;&lt;Image&gt;&lt;filename val=&quot;C:\Users\rscald\AppData\Local\Temp\CP16132381501937Session\CPTrustFolder16132381501953\PPTImport16132381587437\data\asimages\{84D9D342-B625-474A-8F4A-F34D2FCBFAA7}_61.png&quot;/&gt;&lt;left val=&quot;864&quot;/&gt;&lt;top val=&quot;670&quot;/&gt;&lt;width val=&quot;47&quot;/&gt;&lt;height val=&quot;39&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9&quot;/&gt;&lt;lineCharCount val=&quot;54&quot;/&gt;&lt;lineCharCount val=&quot;43&quot;/&gt;&lt;lineCharCount val=&quot;52&quot;/&gt;&lt;lineCharCount val=&quot;9&quot;/&gt;&lt;lineCharCount val=&quot;47&quot;/&gt;&lt;/TableIndex&gt;&lt;/ShapeTextInfo&gt;"/>
  <p:tag name="HTML_SHAPEINFO" val="&lt;ThreeDShapeInfo&gt;&lt;uuid val=&quot;{0DAC4360-2813-4902-928E-F85C42BE5285}&quot;/&gt;&lt;isInvalidForFieldText val=&quot;0&quot;/&gt;&lt;Image&gt;&lt;filename val=&quot;C:\Users\rscald\AppData\Local\Temp\CP16132381501937Session\CPTrustFolder16132381501953\PPTImport16132381587437\data\asimages\{0DAC4360-2813-4902-928E-F85C42BE5285}_61.png&quot;/&gt;&lt;left val=&quot;36&quot;/&gt;&lt;top val=&quot;192&quot;/&gt;&lt;width val=&quot;876&quot;/&gt;&lt;height val=&quot;444&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4&quot;/&gt;&lt;/TableIndex&gt;&lt;/ShapeTextInfo&gt;"/>
  <p:tag name="HTML_SHAPEINFO" val="&lt;ThreeDShapeInfo&gt;&lt;uuid val=&quot;{FEA6A8B8-9D20-484B-AA23-1C7F37186857}&quot;/&gt;&lt;isInvalidForFieldText val=&quot;0&quot;/&gt;&lt;Image&gt;&lt;filename val=&quot;C:\Users\rscald\AppData\Local\Temp\CP16132381501937Session\CPTrustFolder16132381501953\PPTImport16132381587437\data\asimages\{FEA6A8B8-9D20-484B-AA23-1C7F37186857}_61.png&quot;/&gt;&lt;left val=&quot;24&quot;/&gt;&lt;top val=&quot;24&quot;/&gt;&lt;width val=&quot;774&quot;/&gt;&lt;height val=&quot;170&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9CBEF075-D611-4919-82F2-73853EBA72E3}&quot;/&gt;&lt;isInvalidForFieldText val=&quot;0&quot;/&gt;&lt;Image&gt;&lt;filename val=&quot;C:\Users\rscald\AppData\Local\Temp\CP16132381501937Session\CPTrustFolder16132381501953\PPTImport16132381587437\data\asimages\{9CBEF075-D611-4919-82F2-73853EBA72E3}_52.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51&quot;/&gt;&lt;lineCharCount val=&quot;45&quot;/&gt;&lt;lineCharCount val=&quot;52&quot;/&gt;&lt;lineCharCount val=&quot;20&quot;/&gt;&lt;lineCharCount val=&quot;47&quot;/&gt;&lt;lineCharCount val=&quot;36&quot;/&gt;&lt;lineCharCount val=&quot;42&quot;/&gt;&lt;/TableIndex&gt;&lt;/ShapeTextInfo&gt;"/>
  <p:tag name="HTML_SHAPEINFO" val="&lt;ThreeDShapeInfo&gt;&lt;uuid val=&quot;{D545AC72-BA9D-49FF-B731-C4797341E133}&quot;/&gt;&lt;isInvalidForFieldText val=&quot;0&quot;/&gt;&lt;Image&gt;&lt;filename val=&quot;C:\Users\rscald\AppData\Local\Temp\CP16132381501937Session\CPTrustFolder16132381501953\PPTImport16132381587437\data\asimages\{D545AC72-BA9D-49FF-B731-C4797341E133}_52.png&quot;/&gt;&lt;left val=&quot;36&quot;/&gt;&lt;top val=&quot;192&quot;/&gt;&lt;width val=&quot;876&quot;/&gt;&lt;height val=&quot;444&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F0594060-CCDC-4987-9A6F-D8F0B84A57C1}&quot;/&gt;&lt;isInvalidForFieldText val=&quot;0&quot;/&gt;&lt;Image&gt;&lt;filename val=&quot;C:\Users\rscald\AppData\Local\Temp\CP16132381501937Session\CPTrustFolder16132381501953\PPTImport16132381587437\data\asimages\{F0594060-CCDC-4987-9A6F-D8F0B84A57C1}_52.png&quot;/&gt;&lt;left val=&quot;24&quot;/&gt;&lt;top val=&quot;35&quot;/&gt;&lt;width val=&quot;743&quot;/&gt;&lt;height val=&quot;160&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3&quot;/&gt;&lt;lineCharCount val=&quot;45&quot;/&gt;&lt;lineCharCount val=&quot;38&quot;/&gt;&lt;lineCharCount val=&quot;53&quot;/&gt;&lt;lineCharCount val=&quot;39&quot;/&gt;&lt;lineCharCount val=&quot;52&quot;/&gt;&lt;lineCharCount val=&quot;41&quot;/&gt;&lt;lineCharCount val=&quot;51&quot;/&gt;&lt;lineCharCount val=&quot;52&quot;/&gt;&lt;/TableIndex&gt;&lt;/ShapeTextInfo&gt;"/>
  <p:tag name="HTML_SHAPEINFO" val="&lt;ThreeDShapeInfo&gt;&lt;uuid val=&quot;{380EAAA4-0DEF-49A3-8124-2D801757438A}&quot;/&gt;&lt;isInvalidForFieldText val=&quot;0&quot;/&gt;&lt;Image&gt;&lt;filename val=&quot;C:\Users\rscald\AppData\Local\Temp\CP16132381501937Session\CPTrustFolder16132381501953\PPTImport16132381587437\data\asimages\{380EAAA4-0DEF-49A3-8124-2D801757438A}_53.png&quot;/&gt;&lt;left val=&quot;36&quot;/&gt;&lt;top val=&quot;192&quot;/&gt;&lt;width val=&quot;876&quot;/&gt;&lt;height val=&quot;444&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A63855BC-AC48-4DCF-8DD8-81E2651D6806}&quot;/&gt;&lt;isInvalidForFieldText val=&quot;0&quot;/&gt;&lt;Image&gt;&lt;filename val=&quot;C:\Users\rscald\AppData\Local\Temp\CP16132381501937Session\CPTrustFolder16132381501953\PPTImport16132381587437\data\asimages\{A63855BC-AC48-4DCF-8DD8-81E2651D6806}_53.png&quot;/&gt;&lt;left val=&quot;24&quot;/&gt;&lt;top val=&quot;35&quot;/&gt;&lt;width val=&quot;743&quot;/&gt;&lt;height val=&quot;16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D9A2DDF-008E-44CE-96D0-3E62430AA7B6}&quot;/&gt;&lt;isInvalidForFieldText val=&quot;0&quot;/&gt;&lt;Image&gt;&lt;filename val=&quot;C:\Users\rscald\AppData\Local\Temp\CP16132381501937Session\CPTrustFolder16132381501953\PPTImport16132381587437\data\asimages\{AD9A2DDF-008E-44CE-96D0-3E62430AA7B6}_53.png&quot;/&gt;&lt;left val=&quot;864&quot;/&gt;&lt;top val=&quot;670&quot;/&gt;&lt;width val=&quot;47&quot;/&gt;&lt;height val=&quot;39&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26278</TotalTime>
  <Words>550</Words>
  <Application>Microsoft Office PowerPoint</Application>
  <PresentationFormat>Widescreen</PresentationFormat>
  <Paragraphs>80</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Using your benefits</vt:lpstr>
      <vt:lpstr>Your benefits on the go</vt:lpstr>
      <vt:lpstr>Accessing membership ID cards</vt:lpstr>
      <vt:lpstr>Don’t pay more than you should</vt:lpstr>
      <vt:lpstr>Resources for a better you</vt:lpstr>
      <vt:lpstr>Well visits</vt:lpstr>
      <vt:lpstr>PowerPoint Presentation</vt:lpstr>
      <vt:lpstr>Avoid costs by getting the green light for your care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723</cp:revision>
  <cp:lastPrinted>2024-06-06T13:47:10Z</cp:lastPrinted>
  <dcterms:created xsi:type="dcterms:W3CDTF">2019-11-01T12:34:11Z</dcterms:created>
  <dcterms:modified xsi:type="dcterms:W3CDTF">2024-09-12T14:35:58Z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