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61" r:id="rId3"/>
    <p:sldId id="447" r:id="rId4"/>
    <p:sldId id="467" r:id="rId5"/>
    <p:sldId id="475" r:id="rId6"/>
    <p:sldId id="288" r:id="rId7"/>
    <p:sldId id="471"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101" d="100"/>
          <a:sy n="101" d="100"/>
        </p:scale>
        <p:origin x="912"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9/12/2024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5093618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dental plan options</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r>
              <a:rPr lang="en-US" dirty="0"/>
              <a:t>You have two options for dental coverage:</a:t>
            </a:r>
          </a:p>
          <a:p>
            <a:pPr lvl="1"/>
            <a:r>
              <a:rPr lang="en-US" dirty="0"/>
              <a:t>Dental Plus; or</a:t>
            </a:r>
          </a:p>
          <a:p>
            <a:pPr lvl="1"/>
            <a:r>
              <a:rPr lang="en-US" dirty="0"/>
              <a:t>Basic Dental.</a:t>
            </a:r>
          </a:p>
          <a:p>
            <a:r>
              <a:rPr lang="en-US" dirty="0"/>
              <a:t>When you make your election, you’ll choose Dental Plus or Basic Dental, not both.</a:t>
            </a:r>
          </a:p>
          <a:p>
            <a:r>
              <a:rPr lang="en-US" dirty="0"/>
              <a:t>There is a two-year commitment for dental coverage. You may enroll in or drop dental:</a:t>
            </a:r>
          </a:p>
          <a:p>
            <a:pPr lvl="1"/>
            <a:r>
              <a:rPr lang="en-US" dirty="0"/>
              <a:t>During initial enrollment;</a:t>
            </a:r>
          </a:p>
          <a:p>
            <a:pPr lvl="1"/>
            <a:r>
              <a:rPr lang="en-US" dirty="0"/>
              <a:t>During open enrollment in odd-numbered years; or</a:t>
            </a:r>
          </a:p>
          <a:p>
            <a:pPr lvl="1"/>
            <a:r>
              <a:rPr lang="en-US" dirty="0"/>
              <a:t>Within 31 days of a special eligibility situation.</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Dental plan options</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Comparing the plans</a:t>
            </a:r>
          </a:p>
        </p:txBody>
      </p:sp>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46" name="Content Placeholder 45">
            <a:extLst>
              <a:ext uri="{FF2B5EF4-FFF2-40B4-BE49-F238E27FC236}">
                <a16:creationId xmlns:a16="http://schemas.microsoft.com/office/drawing/2014/main" id="{2C3D2C47-242C-1638-42F2-A9598FF54789}"/>
              </a:ext>
            </a:extLst>
          </p:cNvPr>
          <p:cNvSpPr>
            <a:spLocks noGrp="1"/>
          </p:cNvSpPr>
          <p:nvPr>
            <p:ph sz="half" idx="13"/>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Dental Plus</a:t>
            </a:r>
          </a:p>
          <a:p>
            <a:pPr lvl="0"/>
            <a:r>
              <a:rPr lang="en-US" dirty="0"/>
              <a:t>Pays more and has higher premiums and lower out-of-pocket costs.</a:t>
            </a:r>
          </a:p>
          <a:p>
            <a:pPr lvl="0"/>
            <a:r>
              <a:rPr lang="en-US" dirty="0"/>
              <a:t>Has higher allowed amounts, which are the maximum amounts allowed by the plan for a covered service.</a:t>
            </a:r>
          </a:p>
          <a:p>
            <a:pPr lvl="0"/>
            <a:r>
              <a:rPr lang="en-US" dirty="0"/>
              <a:t>Network providers cannot charge you for the difference in their cost and the allowed amount.</a:t>
            </a:r>
          </a:p>
          <a:p>
            <a:endParaRPr lang="en-US" dirty="0"/>
          </a:p>
        </p:txBody>
      </p:sp>
      <p:sp>
        <p:nvSpPr>
          <p:cNvPr id="45" name="Content Placeholder 44">
            <a:extLst>
              <a:ext uri="{FF2B5EF4-FFF2-40B4-BE49-F238E27FC236}">
                <a16:creationId xmlns:a16="http://schemas.microsoft.com/office/drawing/2014/main" id="{BC1D91E5-032E-5434-7AA8-54D8431B1203}"/>
              </a:ext>
            </a:extLst>
          </p:cNvPr>
          <p:cNvSpPr>
            <a:spLocks noGrp="1"/>
          </p:cNvSpPr>
          <p:nvPr>
            <p:ph sz="half" idx="2"/>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Basic Dental</a:t>
            </a:r>
          </a:p>
          <a:p>
            <a:pPr lvl="0"/>
            <a:r>
              <a:rPr lang="en-US" dirty="0"/>
              <a:t>Pays less and has lower premiums and higher out-of-pocket costs.</a:t>
            </a:r>
          </a:p>
          <a:p>
            <a:pPr lvl="0"/>
            <a:r>
              <a:rPr lang="en-US" dirty="0"/>
              <a:t>Has lower allowed amounts, which are the maximum amounts allowed by the plan for a covered service.</a:t>
            </a:r>
          </a:p>
          <a:p>
            <a:pPr lvl="0"/>
            <a:r>
              <a:rPr lang="en-US" dirty="0"/>
              <a:t>There is no network for Basic Dental; therefore, providers can charge you for the difference in their cost and the allowed amount.</a:t>
            </a:r>
          </a:p>
          <a:p>
            <a:endParaRPr lang="en-US" dirty="0"/>
          </a:p>
        </p:txBody>
      </p:sp>
    </p:spTree>
    <p:extLst>
      <p:ext uri="{BB962C8B-B14F-4D97-AF65-F5344CB8AC3E}">
        <p14:creationId xmlns:p14="http://schemas.microsoft.com/office/powerpoint/2010/main" val="165749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Summary of benefits</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1996845227"/>
              </p:ext>
            </p:extLst>
          </p:nvPr>
        </p:nvGraphicFramePr>
        <p:xfrm>
          <a:off x="609600" y="1611313"/>
          <a:ext cx="10972800" cy="368808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1008908948"/>
                    </a:ext>
                  </a:extLst>
                </a:gridCol>
                <a:gridCol w="4572000">
                  <a:extLst>
                    <a:ext uri="{9D8B030D-6E8A-4147-A177-3AD203B41FA5}">
                      <a16:colId xmlns:a16="http://schemas.microsoft.com/office/drawing/2014/main" val="4150371806"/>
                    </a:ext>
                  </a:extLst>
                </a:gridCol>
                <a:gridCol w="45720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Dental Plus</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Basic Dental</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rPr>
                        <a:t>Diagnostic and preventive</a:t>
                      </a:r>
                    </a:p>
                    <a:p>
                      <a:pPr lvl="0" algn="l"/>
                      <a:r>
                        <a:rPr lang="en-US" sz="1400" dirty="0">
                          <a:solidFill>
                            <a:schemeClr val="tx2"/>
                          </a:solidFill>
                        </a:rPr>
                        <a:t>Exams, cleanings, X-rays</a:t>
                      </a:r>
                      <a:endParaRPr lang="en-US" sz="1400" i="1" dirty="0">
                        <a:solidFill>
                          <a:schemeClr val="tx2"/>
                        </a:solidFill>
                        <a:latin typeface="+mn-lt"/>
                      </a:endParaRPr>
                    </a:p>
                  </a:txBody>
                  <a:tcPr anchor="ctr">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2"/>
                          </a:solidFill>
                          <a:effectLst/>
                        </a:rPr>
                        <a:t>You do not pay a deductible. The Plan will pay 100% of a </a:t>
                      </a:r>
                      <a:r>
                        <a:rPr lang="en-US" sz="2000" b="1" dirty="0">
                          <a:solidFill>
                            <a:schemeClr val="tx2"/>
                          </a:solidFill>
                          <a:effectLst/>
                        </a:rPr>
                        <a:t>higher allowed amount</a:t>
                      </a:r>
                      <a:r>
                        <a:rPr lang="en-US" sz="2000" dirty="0">
                          <a:solidFill>
                            <a:schemeClr val="tx2"/>
                          </a:solidFill>
                          <a:effectLst/>
                        </a:rPr>
                        <a:t>. In network, a provider </a:t>
                      </a:r>
                      <a:r>
                        <a:rPr lang="en-US" sz="2000" b="1" dirty="0">
                          <a:solidFill>
                            <a:schemeClr val="tx2"/>
                          </a:solidFill>
                          <a:effectLst/>
                        </a:rPr>
                        <a:t>cannot charge you for the difference </a:t>
                      </a:r>
                      <a:r>
                        <a:rPr lang="en-US" sz="2000" dirty="0">
                          <a:solidFill>
                            <a:schemeClr val="tx2"/>
                          </a:solidFill>
                          <a:effectLst/>
                        </a:rPr>
                        <a:t>in its cost and the allowed amount.</a:t>
                      </a:r>
                      <a:endParaRPr lang="en-US" sz="2000" dirty="0">
                        <a:solidFill>
                          <a:schemeClr val="tx2"/>
                        </a:solidFill>
                        <a:effectLst/>
                        <a:latin typeface="+mn-lt"/>
                        <a:ea typeface="Calibri" panose="020F0502020204030204" pitchFamily="34" charset="0"/>
                        <a:cs typeface="Times New Roman" panose="02020603050405020304" pitchFamily="18" charset="0"/>
                      </a:endParaRP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do not pay a deductible. The Plan will pay 100% of a </a:t>
                      </a:r>
                      <a:r>
                        <a:rPr lang="en-US" sz="2000" b="1" dirty="0">
                          <a:solidFill>
                            <a:schemeClr val="tx2"/>
                          </a:solidFill>
                        </a:rPr>
                        <a:t>lower allowed amount</a:t>
                      </a:r>
                      <a:r>
                        <a:rPr lang="en-US" sz="2000" b="0" dirty="0">
                          <a:solidFill>
                            <a:schemeClr val="tx2"/>
                          </a:solidFill>
                        </a:rPr>
                        <a:t>. A provider </a:t>
                      </a:r>
                      <a:r>
                        <a:rPr lang="en-US" sz="2000" b="1" dirty="0">
                          <a:solidFill>
                            <a:schemeClr val="tx2"/>
                          </a:solidFill>
                        </a:rPr>
                        <a:t>can charge you for the difference</a:t>
                      </a:r>
                      <a:r>
                        <a:rPr lang="en-US" sz="2000" b="0" dirty="0">
                          <a:solidFill>
                            <a:schemeClr val="tx2"/>
                          </a:solidFill>
                        </a:rPr>
                        <a:t> in its cost and the allowed amount.</a:t>
                      </a:r>
                      <a:endParaRPr lang="en-US" sz="2000" b="0" dirty="0">
                        <a:solidFill>
                          <a:schemeClr val="tx2"/>
                        </a:solidFill>
                        <a:latin typeface="+mn-lt"/>
                      </a:endParaRP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rPr>
                        <a:t>Basic</a:t>
                      </a:r>
                    </a:p>
                    <a:p>
                      <a:pPr lvl="0" algn="l"/>
                      <a:r>
                        <a:rPr lang="en-US" sz="1400" dirty="0">
                          <a:solidFill>
                            <a:schemeClr val="tx2"/>
                          </a:solidFill>
                        </a:rPr>
                        <a:t>Fillings, oral surgery, root canals</a:t>
                      </a:r>
                      <a:endParaRPr lang="en-US" sz="1400" i="1" dirty="0">
                        <a:solidFill>
                          <a:schemeClr val="tx2"/>
                        </a:solidFill>
                        <a:latin typeface="+mn-lt"/>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2"/>
                          </a:solidFill>
                          <a:effectLst/>
                        </a:rPr>
                        <a:t>You pay up to a </a:t>
                      </a:r>
                      <a:r>
                        <a:rPr lang="en-US" sz="2000" b="1" dirty="0">
                          <a:solidFill>
                            <a:schemeClr val="tx2"/>
                          </a:solidFill>
                          <a:effectLst/>
                        </a:rPr>
                        <a:t>$25 </a:t>
                      </a:r>
                      <a:r>
                        <a:rPr lang="en-US" sz="2000" dirty="0">
                          <a:solidFill>
                            <a:schemeClr val="tx2"/>
                          </a:solidFill>
                          <a:effectLst/>
                        </a:rPr>
                        <a:t>deductible per person.</a:t>
                      </a:r>
                      <a:r>
                        <a:rPr lang="en-US" sz="2000" baseline="30000" dirty="0">
                          <a:solidFill>
                            <a:schemeClr val="tx2"/>
                          </a:solidFill>
                          <a:effectLst/>
                        </a:rPr>
                        <a:t>1</a:t>
                      </a:r>
                      <a:r>
                        <a:rPr lang="en-US" sz="2000" dirty="0">
                          <a:solidFill>
                            <a:schemeClr val="tx2"/>
                          </a:solidFill>
                          <a:effectLst/>
                        </a:rPr>
                        <a:t> The Plan will pay 80% of a </a:t>
                      </a:r>
                      <a:r>
                        <a:rPr lang="en-US" sz="2000" b="1" dirty="0">
                          <a:solidFill>
                            <a:schemeClr val="tx2"/>
                          </a:solidFill>
                          <a:effectLst/>
                        </a:rPr>
                        <a:t>higher allowed amount</a:t>
                      </a:r>
                      <a:r>
                        <a:rPr lang="en-US" sz="2000" dirty="0">
                          <a:solidFill>
                            <a:schemeClr val="tx2"/>
                          </a:solidFill>
                          <a:effectLst/>
                        </a:rPr>
                        <a:t>. In network, a provider </a:t>
                      </a:r>
                      <a:r>
                        <a:rPr lang="en-US" sz="2000" b="1" dirty="0">
                          <a:solidFill>
                            <a:schemeClr val="tx2"/>
                          </a:solidFill>
                          <a:effectLst/>
                        </a:rPr>
                        <a:t>cannot charge you for the difference </a:t>
                      </a:r>
                      <a:r>
                        <a:rPr lang="en-US" sz="2000" dirty="0">
                          <a:solidFill>
                            <a:schemeClr val="tx2"/>
                          </a:solidFill>
                          <a:effectLst/>
                        </a:rPr>
                        <a:t>in its cost and the allowed amount.</a:t>
                      </a:r>
                      <a:endParaRPr lang="en-US" sz="2000" dirty="0">
                        <a:solidFill>
                          <a:schemeClr val="tx2"/>
                        </a:solidFill>
                        <a:effectLst/>
                        <a:latin typeface="+mn-lt"/>
                        <a:ea typeface="Calibri" panose="020F0502020204030204" pitchFamily="34" charset="0"/>
                        <a:cs typeface="Times New Roman" panose="02020603050405020304" pitchFamily="18" charset="0"/>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up to a </a:t>
                      </a:r>
                      <a:r>
                        <a:rPr lang="en-US" sz="2000" b="1" dirty="0">
                          <a:solidFill>
                            <a:schemeClr val="tx2"/>
                          </a:solidFill>
                        </a:rPr>
                        <a:t>$25 </a:t>
                      </a:r>
                      <a:r>
                        <a:rPr lang="en-US" sz="2000" b="0" dirty="0">
                          <a:solidFill>
                            <a:schemeClr val="tx2"/>
                          </a:solidFill>
                        </a:rPr>
                        <a:t>deductible per person.</a:t>
                      </a:r>
                      <a:r>
                        <a:rPr lang="en-US" sz="2000" b="0" baseline="30000" dirty="0">
                          <a:solidFill>
                            <a:schemeClr val="tx2"/>
                          </a:solidFill>
                        </a:rPr>
                        <a:t>1</a:t>
                      </a:r>
                      <a:r>
                        <a:rPr lang="en-US" sz="2000" b="0" baseline="0" dirty="0">
                          <a:solidFill>
                            <a:schemeClr val="tx2"/>
                          </a:solidFill>
                        </a:rPr>
                        <a:t> The Plan will pay 80% of a </a:t>
                      </a:r>
                      <a:r>
                        <a:rPr lang="en-US" sz="2000" b="1" baseline="0" dirty="0">
                          <a:solidFill>
                            <a:schemeClr val="tx2"/>
                          </a:solidFill>
                        </a:rPr>
                        <a:t>lower allowed amount</a:t>
                      </a:r>
                      <a:r>
                        <a:rPr lang="en-US" sz="2000" b="0" baseline="0" dirty="0">
                          <a:solidFill>
                            <a:schemeClr val="tx2"/>
                          </a:solidFill>
                        </a:rPr>
                        <a:t>. A provider </a:t>
                      </a:r>
                      <a:r>
                        <a:rPr lang="en-US" sz="2000" b="1" baseline="0" dirty="0">
                          <a:solidFill>
                            <a:schemeClr val="tx2"/>
                          </a:solidFill>
                        </a:rPr>
                        <a:t>can charge you for the difference </a:t>
                      </a:r>
                      <a:r>
                        <a:rPr lang="en-US" sz="2000" b="0" baseline="0" dirty="0">
                          <a:solidFill>
                            <a:schemeClr val="tx2"/>
                          </a:solidFill>
                        </a:rPr>
                        <a:t>in its cost and the allowed amount.</a:t>
                      </a:r>
                      <a:endParaRPr lang="en-US" sz="2000" b="0" dirty="0">
                        <a:solidFill>
                          <a:schemeClr val="tx2"/>
                        </a:solidFill>
                        <a:latin typeface="+mn-lt"/>
                      </a:endParaRP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755017730"/>
                  </a:ext>
                </a:extLst>
              </a:tr>
            </a:tbl>
          </a:graphicData>
        </a:graphic>
      </p:graphicFrame>
      <p:sp>
        <p:nvSpPr>
          <p:cNvPr id="31" name="Rectangle 30">
            <a:extLst>
              <a:ext uri="{FF2B5EF4-FFF2-40B4-BE49-F238E27FC236}">
                <a16:creationId xmlns:a16="http://schemas.microsoft.com/office/drawing/2014/main" id="{EEF6B15D-350A-E319-E050-BBD05C44D415}"/>
              </a:ext>
            </a:extLst>
          </p:cNvPr>
          <p:cNvSpPr/>
          <p:nvPr>
            <p:custDataLst>
              <p:tags r:id="rId1"/>
            </p:custDataLst>
          </p:nvPr>
        </p:nvSpPr>
        <p:spPr>
          <a:xfrm>
            <a:off x="609600" y="6054567"/>
            <a:ext cx="10972800" cy="246221"/>
          </a:xfrm>
          <a:prstGeom prst="rect">
            <a:avLst/>
          </a:prstGeom>
        </p:spPr>
        <p:txBody>
          <a:bodyPr wrap="square">
            <a:spAutoFit/>
          </a:bodyPr>
          <a:lstStyle/>
          <a:p>
            <a:pPr lvl="0"/>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1</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If you have basic or prosthodontics services, you pay only one deductible. Deductible is limited to three per family per year.</a:t>
            </a:r>
            <a:endParaRPr lang="en-US" sz="1000" dirty="0">
              <a:solidFill>
                <a:schemeClr val="tx2"/>
              </a:solidFill>
            </a:endParaRPr>
          </a:p>
        </p:txBody>
      </p:sp>
    </p:spTree>
    <p:extLst>
      <p:ext uri="{BB962C8B-B14F-4D97-AF65-F5344CB8AC3E}">
        <p14:creationId xmlns:p14="http://schemas.microsoft.com/office/powerpoint/2010/main" val="49154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Summary of benefits</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1085733499"/>
              </p:ext>
            </p:extLst>
          </p:nvPr>
        </p:nvGraphicFramePr>
        <p:xfrm>
          <a:off x="609600" y="1611313"/>
          <a:ext cx="10972800" cy="4275582"/>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1008908948"/>
                    </a:ext>
                  </a:extLst>
                </a:gridCol>
                <a:gridCol w="4572000">
                  <a:extLst>
                    <a:ext uri="{9D8B030D-6E8A-4147-A177-3AD203B41FA5}">
                      <a16:colId xmlns:a16="http://schemas.microsoft.com/office/drawing/2014/main" val="4150371806"/>
                    </a:ext>
                  </a:extLst>
                </a:gridCol>
                <a:gridCol w="45720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a:solidFill>
                            <a:schemeClr val="tx1"/>
                          </a:solidFill>
                        </a:rPr>
                        <a:t>Dental Plus</a:t>
                      </a:r>
                      <a:endParaRPr lang="en-US" sz="2000" b="1" dirty="0">
                        <a:solidFill>
                          <a:schemeClr val="tx1"/>
                        </a:solidFill>
                      </a:endParaRPr>
                    </a:p>
                  </a:txBody>
                  <a:tcPr anchor="ctr">
                    <a:lnB w="28575" cap="flat" cmpd="sng" algn="ctr">
                      <a:solidFill>
                        <a:srgbClr val="A0B810"/>
                      </a:solidFill>
                      <a:prstDash val="solid"/>
                      <a:round/>
                      <a:headEnd type="none" w="med" len="med"/>
                      <a:tailEnd type="none" w="med" len="med"/>
                    </a:lnB>
                  </a:tcPr>
                </a:tc>
                <a:tc>
                  <a:txBody>
                    <a:bodyPr/>
                    <a:lstStyle/>
                    <a:p>
                      <a:r>
                        <a:rPr lang="en-US" sz="2000" b="1">
                          <a:solidFill>
                            <a:schemeClr val="tx1"/>
                          </a:solidFill>
                        </a:rPr>
                        <a:t>Basic Dental</a:t>
                      </a:r>
                      <a:endParaRPr lang="en-US" sz="2000" b="1" dirty="0">
                        <a:solidFill>
                          <a:schemeClr val="tx1"/>
                        </a:solidFill>
                      </a:endParaRP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Prosthodontics</a:t>
                      </a:r>
                    </a:p>
                    <a:p>
                      <a:pPr lvl="0" algn="l"/>
                      <a:r>
                        <a:rPr lang="en-US" sz="1400" i="1" dirty="0">
                          <a:solidFill>
                            <a:schemeClr val="tx2"/>
                          </a:solidFill>
                        </a:rPr>
                        <a:t>Crowns, bridges, dentures, implants</a:t>
                      </a:r>
                      <a:endParaRPr lang="en-US" sz="1400" i="1" dirty="0">
                        <a:solidFill>
                          <a:schemeClr val="tx2"/>
                        </a:solidFill>
                        <a:latin typeface="+mn-lt"/>
                      </a:endParaRP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You pay up to a </a:t>
                      </a:r>
                      <a:r>
                        <a:rPr lang="en-US" sz="2000" b="1" dirty="0">
                          <a:solidFill>
                            <a:schemeClr val="tx2"/>
                          </a:solidFill>
                          <a:effectLst/>
                          <a:latin typeface="+mn-lt"/>
                          <a:ea typeface="Calibri" panose="020F0502020204030204" pitchFamily="34" charset="0"/>
                          <a:cs typeface="Times New Roman" panose="02020603050405020304" pitchFamily="18" charset="0"/>
                        </a:rPr>
                        <a:t>$25</a:t>
                      </a:r>
                      <a:r>
                        <a:rPr lang="en-US" sz="2000" b="0" dirty="0">
                          <a:solidFill>
                            <a:schemeClr val="tx2"/>
                          </a:solidFill>
                          <a:effectLst/>
                          <a:latin typeface="+mn-lt"/>
                          <a:ea typeface="Calibri" panose="020F0502020204030204" pitchFamily="34" charset="0"/>
                          <a:cs typeface="Times New Roman" panose="02020603050405020304" pitchFamily="18" charset="0"/>
                        </a:rPr>
                        <a:t> deductible per person.</a:t>
                      </a:r>
                      <a:r>
                        <a:rPr lang="en-US" sz="2000" b="0" baseline="30000" dirty="0">
                          <a:solidFill>
                            <a:schemeClr val="tx2"/>
                          </a:solidFill>
                          <a:effectLst/>
                          <a:latin typeface="+mn-lt"/>
                          <a:ea typeface="Calibri" panose="020F0502020204030204" pitchFamily="34" charset="0"/>
                          <a:cs typeface="Times New Roman" panose="02020603050405020304" pitchFamily="18" charset="0"/>
                        </a:rPr>
                        <a:t>1</a:t>
                      </a:r>
                      <a:r>
                        <a:rPr lang="en-US" sz="2000" b="0" dirty="0">
                          <a:solidFill>
                            <a:schemeClr val="tx2"/>
                          </a:solidFill>
                          <a:effectLst/>
                          <a:latin typeface="+mn-lt"/>
                          <a:ea typeface="Calibri" panose="020F0502020204030204" pitchFamily="34" charset="0"/>
                          <a:cs typeface="Times New Roman" panose="02020603050405020304" pitchFamily="18" charset="0"/>
                        </a:rPr>
                        <a:t> The Plan will pay 50% of a </a:t>
                      </a:r>
                      <a:r>
                        <a:rPr lang="en-US" sz="2000" b="1" dirty="0">
                          <a:solidFill>
                            <a:schemeClr val="tx2"/>
                          </a:solidFill>
                          <a:effectLst/>
                          <a:latin typeface="+mn-lt"/>
                          <a:ea typeface="Calibri" panose="020F0502020204030204" pitchFamily="34" charset="0"/>
                          <a:cs typeface="Times New Roman" panose="02020603050405020304" pitchFamily="18" charset="0"/>
                        </a:rPr>
                        <a:t>higher allowed amount</a:t>
                      </a:r>
                      <a:r>
                        <a:rPr lang="en-US" sz="2000" b="0" dirty="0">
                          <a:solidFill>
                            <a:schemeClr val="tx2"/>
                          </a:solidFill>
                          <a:effectLst/>
                          <a:latin typeface="+mn-lt"/>
                          <a:ea typeface="Calibri" panose="020F0502020204030204" pitchFamily="34" charset="0"/>
                          <a:cs typeface="Times New Roman" panose="02020603050405020304" pitchFamily="18" charset="0"/>
                        </a:rPr>
                        <a:t>. In network, a provider </a:t>
                      </a:r>
                      <a:r>
                        <a:rPr lang="en-US" sz="2000" b="1" dirty="0">
                          <a:solidFill>
                            <a:schemeClr val="tx2"/>
                          </a:solidFill>
                          <a:effectLst/>
                          <a:latin typeface="+mn-lt"/>
                          <a:ea typeface="Calibri" panose="020F0502020204030204" pitchFamily="34" charset="0"/>
                          <a:cs typeface="Times New Roman" panose="02020603050405020304" pitchFamily="18" charset="0"/>
                        </a:rPr>
                        <a:t>cannot charge you for the difference </a:t>
                      </a:r>
                      <a:r>
                        <a:rPr lang="en-US" sz="2000" b="0" dirty="0">
                          <a:solidFill>
                            <a:schemeClr val="tx2"/>
                          </a:solidFill>
                          <a:effectLst/>
                          <a:latin typeface="+mn-lt"/>
                          <a:ea typeface="Calibri" panose="020F0502020204030204" pitchFamily="34" charset="0"/>
                          <a:cs typeface="Times New Roman" panose="02020603050405020304" pitchFamily="18" charset="0"/>
                        </a:rPr>
                        <a:t>in </a:t>
                      </a:r>
                      <a:br>
                        <a:rPr lang="en-US" sz="2000" b="0" dirty="0">
                          <a:solidFill>
                            <a:schemeClr val="tx2"/>
                          </a:solidFill>
                          <a:effectLst/>
                          <a:latin typeface="+mn-lt"/>
                          <a:ea typeface="Calibri" panose="020F0502020204030204" pitchFamily="34" charset="0"/>
                          <a:cs typeface="Times New Roman" panose="02020603050405020304" pitchFamily="18" charset="0"/>
                        </a:rPr>
                      </a:br>
                      <a:r>
                        <a:rPr lang="en-US" sz="2000" b="0" dirty="0">
                          <a:solidFill>
                            <a:schemeClr val="tx2"/>
                          </a:solidFill>
                          <a:effectLst/>
                          <a:latin typeface="+mn-lt"/>
                          <a:ea typeface="Calibri" panose="020F0502020204030204" pitchFamily="34" charset="0"/>
                          <a:cs typeface="Times New Roman" panose="02020603050405020304" pitchFamily="18" charset="0"/>
                        </a:rPr>
                        <a:t>its cost and the allowed amount.</a:t>
                      </a:r>
                      <a:endParaRPr lang="en-US" sz="2000" dirty="0">
                        <a:solidFill>
                          <a:schemeClr val="tx2"/>
                        </a:solidFill>
                        <a:effectLst/>
                        <a:latin typeface="+mn-lt"/>
                        <a:ea typeface="Calibri" panose="020F0502020204030204" pitchFamily="34" charset="0"/>
                        <a:cs typeface="Times New Roman" panose="02020603050405020304" pitchFamily="18" charset="0"/>
                      </a:endParaRP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latin typeface="+mn-lt"/>
                        </a:rPr>
                        <a:t>You pay up to a </a:t>
                      </a:r>
                      <a:r>
                        <a:rPr lang="en-US" sz="2000" b="1" dirty="0">
                          <a:solidFill>
                            <a:schemeClr val="tx2"/>
                          </a:solidFill>
                          <a:latin typeface="+mn-lt"/>
                        </a:rPr>
                        <a:t>$25</a:t>
                      </a:r>
                      <a:r>
                        <a:rPr lang="en-US" sz="2000" b="0" dirty="0">
                          <a:solidFill>
                            <a:schemeClr val="tx2"/>
                          </a:solidFill>
                          <a:latin typeface="+mn-lt"/>
                        </a:rPr>
                        <a:t> deductible per person.</a:t>
                      </a:r>
                      <a:r>
                        <a:rPr lang="en-US" sz="2000" b="0" baseline="30000" dirty="0">
                          <a:solidFill>
                            <a:schemeClr val="tx2"/>
                          </a:solidFill>
                          <a:latin typeface="+mn-lt"/>
                        </a:rPr>
                        <a:t>1</a:t>
                      </a:r>
                      <a:r>
                        <a:rPr lang="en-US" sz="2000" b="0" baseline="0" dirty="0">
                          <a:solidFill>
                            <a:schemeClr val="tx2"/>
                          </a:solidFill>
                          <a:latin typeface="+mn-lt"/>
                        </a:rPr>
                        <a:t> The Plan will pay 50% of a </a:t>
                      </a:r>
                      <a:r>
                        <a:rPr lang="en-US" sz="2000" b="1" baseline="0" dirty="0">
                          <a:solidFill>
                            <a:schemeClr val="tx2"/>
                          </a:solidFill>
                          <a:latin typeface="+mn-lt"/>
                        </a:rPr>
                        <a:t>lower allowed amount</a:t>
                      </a:r>
                      <a:r>
                        <a:rPr lang="en-US" sz="2000" b="0" baseline="0" dirty="0">
                          <a:solidFill>
                            <a:schemeClr val="tx2"/>
                          </a:solidFill>
                          <a:latin typeface="+mn-lt"/>
                        </a:rPr>
                        <a:t>. A provider </a:t>
                      </a:r>
                      <a:r>
                        <a:rPr lang="en-US" sz="2000" b="1" baseline="0" dirty="0">
                          <a:solidFill>
                            <a:schemeClr val="tx2"/>
                          </a:solidFill>
                          <a:latin typeface="+mn-lt"/>
                        </a:rPr>
                        <a:t>can charge you for the difference</a:t>
                      </a:r>
                      <a:r>
                        <a:rPr lang="en-US" sz="2000" b="0" baseline="0" dirty="0">
                          <a:solidFill>
                            <a:schemeClr val="tx2"/>
                          </a:solidFill>
                          <a:latin typeface="+mn-lt"/>
                        </a:rPr>
                        <a:t> in its cost and the allowed amount.</a:t>
                      </a:r>
                      <a:endParaRPr lang="en-US" sz="2000" b="0" dirty="0">
                        <a:solidFill>
                          <a:schemeClr val="tx2"/>
                        </a:solidFill>
                        <a:latin typeface="+mn-lt"/>
                      </a:endParaRP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latin typeface="+mn-lt"/>
                          <a:ea typeface="+mn-ea"/>
                          <a:cs typeface="+mn-cs"/>
                        </a:rPr>
                        <a:t>Orthodontics</a:t>
                      </a:r>
                      <a:r>
                        <a:rPr lang="en-US" sz="2000" b="1" kern="1200" baseline="30000" dirty="0">
                          <a:solidFill>
                            <a:schemeClr val="tx2"/>
                          </a:solidFill>
                          <a:effectLst/>
                          <a:latin typeface="+mn-lt"/>
                          <a:ea typeface="+mn-ea"/>
                          <a:cs typeface="+mn-cs"/>
                        </a:rPr>
                        <a:t>2</a:t>
                      </a:r>
                    </a:p>
                    <a:p>
                      <a:pPr lvl="0" algn="l"/>
                      <a:r>
                        <a:rPr lang="en-US" sz="1400" i="1" dirty="0">
                          <a:solidFill>
                            <a:schemeClr val="tx2"/>
                          </a:solidFill>
                        </a:rPr>
                        <a:t>Limited to covered children ages 18 and younger</a:t>
                      </a:r>
                      <a:endParaRPr lang="en-US" sz="1400" i="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You do not pay a deductible. There is a $1,000 lifetime benefit for each covered child.</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latin typeface="+mn-lt"/>
                        </a:rPr>
                        <a:t>You do not pay a deductible. There is a $1,000 lifetime benefit for each covered child.</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tx2"/>
                          </a:solidFill>
                          <a:effectLst/>
                          <a:latin typeface="+mn-lt"/>
                          <a:ea typeface="+mn-ea"/>
                          <a:cs typeface="+mn-cs"/>
                        </a:rPr>
                        <a:t>Maximum payment</a:t>
                      </a:r>
                      <a:endParaRPr lang="en-US" sz="2000" i="1" dirty="0">
                        <a:solidFill>
                          <a:schemeClr val="tx2"/>
                        </a:solidFill>
                        <a:latin typeface="+mn-lt"/>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$2,000 per</a:t>
                      </a:r>
                      <a:r>
                        <a:rPr lang="en-US" sz="2000" baseline="0" dirty="0">
                          <a:solidFill>
                            <a:schemeClr val="tx2"/>
                          </a:solidFill>
                          <a:effectLst/>
                          <a:latin typeface="+mn-lt"/>
                          <a:ea typeface="Calibri" panose="020F0502020204030204" pitchFamily="34" charset="0"/>
                          <a:cs typeface="Times New Roman" panose="02020603050405020304" pitchFamily="18" charset="0"/>
                        </a:rPr>
                        <a:t> person each year for diagnostic and preventive, basic and prosthodontics services.</a:t>
                      </a:r>
                      <a:endParaRPr lang="en-US" sz="2000" dirty="0">
                        <a:solidFill>
                          <a:schemeClr val="tx2"/>
                        </a:solidFill>
                        <a:effectLst/>
                        <a:latin typeface="+mn-lt"/>
                        <a:ea typeface="Calibri" panose="020F0502020204030204" pitchFamily="34" charset="0"/>
                        <a:cs typeface="Times New Roman" panose="02020603050405020304" pitchFamily="18" charset="0"/>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latin typeface="+mn-lt"/>
                        </a:rPr>
                        <a:t>$1,000 per person each year for diagnostic and preventive, basic and prosthodontics services.</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792983327"/>
                  </a:ext>
                </a:extLst>
              </a:tr>
            </a:tbl>
          </a:graphicData>
        </a:graphic>
      </p:graphicFrame>
      <p:sp>
        <p:nvSpPr>
          <p:cNvPr id="31" name="Rectangle 30">
            <a:extLst>
              <a:ext uri="{FF2B5EF4-FFF2-40B4-BE49-F238E27FC236}">
                <a16:creationId xmlns:a16="http://schemas.microsoft.com/office/drawing/2014/main" id="{EEF6B15D-350A-E319-E050-BBD05C44D415}"/>
              </a:ext>
            </a:extLst>
          </p:cNvPr>
          <p:cNvSpPr/>
          <p:nvPr>
            <p:custDataLst>
              <p:tags r:id="rId1"/>
            </p:custDataLst>
          </p:nvPr>
        </p:nvSpPr>
        <p:spPr>
          <a:xfrm>
            <a:off x="609599" y="6019655"/>
            <a:ext cx="10972800" cy="400110"/>
          </a:xfrm>
          <a:prstGeom prst="rect">
            <a:avLst/>
          </a:prstGeom>
        </p:spPr>
        <p:txBody>
          <a:bodyPr wrap="square">
            <a:spAutoFit/>
          </a:bodyPr>
          <a:lstStyle/>
          <a:p>
            <a:pPr eaLnBrk="1" hangingPunct="1">
              <a:lnSpc>
                <a:spcPct val="100000"/>
              </a:lnSpc>
              <a:spcBef>
                <a:spcPct val="0"/>
              </a:spcBef>
              <a:buFontTx/>
              <a:buNone/>
            </a:pPr>
            <a:r>
              <a:rPr lang="en-US" altLang="en-US" sz="1000" baseline="30000" dirty="0">
                <a:solidFill>
                  <a:schemeClr val="tx2"/>
                </a:solidFill>
                <a:ea typeface="Calibri" panose="020F0502020204030204" pitchFamily="34" charset="0"/>
                <a:cs typeface="Times New Roman" panose="02020603050405020304" pitchFamily="18" charset="0"/>
              </a:rPr>
              <a:t>1</a:t>
            </a:r>
            <a:r>
              <a:rPr lang="en-US" altLang="en-US" sz="1000" dirty="0">
                <a:solidFill>
                  <a:schemeClr val="tx2"/>
                </a:solidFill>
                <a:ea typeface="Calibri" panose="020F0502020204030204" pitchFamily="34" charset="0"/>
                <a:cs typeface="Times New Roman" panose="02020603050405020304" pitchFamily="18" charset="0"/>
              </a:rPr>
              <a:t>If you have basic or prosthodontics services, you pay only one deductible. Deductible is limited to three per family per year.</a:t>
            </a:r>
          </a:p>
          <a:p>
            <a:pPr eaLnBrk="1" hangingPunct="1">
              <a:lnSpc>
                <a:spcPct val="100000"/>
              </a:lnSpc>
              <a:spcBef>
                <a:spcPct val="0"/>
              </a:spcBef>
              <a:buFontTx/>
              <a:buNone/>
            </a:pPr>
            <a:r>
              <a:rPr lang="en-US" altLang="en-US" sz="1000" baseline="30000" dirty="0">
                <a:solidFill>
                  <a:schemeClr val="tx2"/>
                </a:solidFill>
                <a:ea typeface="Calibri" panose="020F0502020204030204" pitchFamily="34" charset="0"/>
                <a:cs typeface="Times New Roman" panose="02020603050405020304" pitchFamily="18" charset="0"/>
              </a:rPr>
              <a:t>2</a:t>
            </a:r>
            <a:r>
              <a:rPr lang="en-US" altLang="en-US" sz="1000" dirty="0">
                <a:solidFill>
                  <a:schemeClr val="tx2"/>
                </a:solidFill>
                <a:ea typeface="Calibri" panose="020F0502020204030204" pitchFamily="34" charset="0"/>
                <a:cs typeface="Times New Roman" panose="02020603050405020304" pitchFamily="18" charset="0"/>
              </a:rPr>
              <a:t>There is a $1,000 maximum lifetime benefit for each covered child, regardless of plan or plan year.</a:t>
            </a:r>
          </a:p>
        </p:txBody>
      </p:sp>
    </p:spTree>
    <p:extLst>
      <p:ext uri="{BB962C8B-B14F-4D97-AF65-F5344CB8AC3E}">
        <p14:creationId xmlns:p14="http://schemas.microsoft.com/office/powerpoint/2010/main" val="4229916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6</a:t>
            </a:fld>
            <a:endParaRPr lang="en-US" dirty="0"/>
          </a:p>
        </p:txBody>
      </p:sp>
      <p:sp>
        <p:nvSpPr>
          <p:cNvPr id="2" name="Title 1"/>
          <p:cNvSpPr>
            <a:spLocks noGrp="1"/>
          </p:cNvSpPr>
          <p:nvPr>
            <p:ph type="title"/>
            <p:custDataLst>
              <p:tags r:id="rId2"/>
            </p:custDataLst>
          </p:nvPr>
        </p:nvSpPr>
        <p:spPr/>
        <p:txBody>
          <a:bodyPr/>
          <a:lstStyle/>
          <a:p>
            <a:r>
              <a:rPr lang="en-US" dirty="0"/>
              <a:t>2025 Monthly premiums</a:t>
            </a:r>
          </a:p>
        </p:txBody>
      </p:sp>
      <p:sp>
        <p:nvSpPr>
          <p:cNvPr id="36" name="TextBox 35">
            <a:extLst>
              <a:ext uri="{FF2B5EF4-FFF2-40B4-BE49-F238E27FC236}">
                <a16:creationId xmlns:a16="http://schemas.microsoft.com/office/drawing/2014/main" id="{61232F6A-8403-4303-8B13-0FDE4A4E9F9A}"/>
              </a:ext>
            </a:extLst>
          </p:cNvPr>
          <p:cNvSpPr txBox="1"/>
          <p:nvPr/>
        </p:nvSpPr>
        <p:spPr>
          <a:xfrm>
            <a:off x="609599" y="1611313"/>
            <a:ext cx="10972797" cy="400110"/>
          </a:xfrm>
          <a:prstGeom prst="rect">
            <a:avLst/>
          </a:prstGeom>
          <a:noFill/>
        </p:spPr>
        <p:txBody>
          <a:bodyPr wrap="square">
            <a:spAutoFit/>
          </a:bodyPr>
          <a:lstStyle/>
          <a:p>
            <a:r>
              <a:rPr lang="en-US" sz="2000" dirty="0">
                <a:solidFill>
                  <a:schemeClr val="tx2"/>
                </a:solidFill>
                <a:latin typeface="Calibri" panose="020F0502020204030204" pitchFamily="34" charset="0"/>
                <a:ea typeface="Calibri" panose="020F0502020204030204" pitchFamily="34" charset="0"/>
                <a:cs typeface="Times New Roman" panose="02020603050405020304" pitchFamily="18" charset="0"/>
              </a:rPr>
              <a:t>If you work for an optional employer, verify your rates with your benefits office.</a:t>
            </a:r>
            <a:endParaRPr lang="en-US" sz="2000" dirty="0">
              <a:solidFill>
                <a:schemeClr val="tx2"/>
              </a:solidFill>
            </a:endParaRPr>
          </a:p>
        </p:txBody>
      </p:sp>
      <p:graphicFrame>
        <p:nvGraphicFramePr>
          <p:cNvPr id="6" name="Table 8">
            <a:extLst>
              <a:ext uri="{FF2B5EF4-FFF2-40B4-BE49-F238E27FC236}">
                <a16:creationId xmlns:a16="http://schemas.microsoft.com/office/drawing/2014/main" id="{9B532348-833C-4217-9026-3EEB4FC07F81}"/>
              </a:ext>
            </a:extLst>
          </p:cNvPr>
          <p:cNvGraphicFramePr>
            <a:graphicFrameLocks noGrp="1"/>
          </p:cNvGraphicFramePr>
          <p:nvPr>
            <p:ph sz="half" idx="1"/>
            <p:extLst>
              <p:ext uri="{D42A27DB-BD31-4B8C-83A1-F6EECF244321}">
                <p14:modId xmlns:p14="http://schemas.microsoft.com/office/powerpoint/2010/main" val="1349075927"/>
              </p:ext>
            </p:extLst>
          </p:nvPr>
        </p:nvGraphicFramePr>
        <p:xfrm>
          <a:off x="609599" y="2011423"/>
          <a:ext cx="7223760" cy="2286000"/>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1008908948"/>
                    </a:ext>
                  </a:extLst>
                </a:gridCol>
                <a:gridCol w="2468880">
                  <a:extLst>
                    <a:ext uri="{9D8B030D-6E8A-4147-A177-3AD203B41FA5}">
                      <a16:colId xmlns:a16="http://schemas.microsoft.com/office/drawing/2014/main" val="4150371806"/>
                    </a:ext>
                  </a:extLst>
                </a:gridCol>
                <a:gridCol w="2468880">
                  <a:extLst>
                    <a:ext uri="{9D8B030D-6E8A-4147-A177-3AD203B41FA5}">
                      <a16:colId xmlns:a16="http://schemas.microsoft.com/office/drawing/2014/main" val="2100755374"/>
                    </a:ext>
                  </a:extLst>
                </a:gridCol>
              </a:tblGrid>
              <a:tr h="457200">
                <a:tc>
                  <a:txBody>
                    <a:bodyPr/>
                    <a:lstStyle/>
                    <a:p>
                      <a:pPr algn="l"/>
                      <a:endParaRPr lang="en-US" sz="2000" dirty="0"/>
                    </a:p>
                  </a:txBody>
                  <a:tcPr anchor="ctr"/>
                </a:tc>
                <a:tc>
                  <a:txBody>
                    <a:bodyPr/>
                    <a:lstStyle/>
                    <a:p>
                      <a:pPr algn="ctr"/>
                      <a:r>
                        <a:rPr lang="en-US" sz="2000" b="1" dirty="0">
                          <a:solidFill>
                            <a:schemeClr val="tx1"/>
                          </a:solidFill>
                        </a:rPr>
                        <a:t>Dental Plus</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Basic Dental</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lvl="0" algn="l"/>
                      <a:r>
                        <a:rPr lang="en-US" sz="2000" b="1" i="0" kern="1200" dirty="0">
                          <a:solidFill>
                            <a:schemeClr val="tx2"/>
                          </a:solidFill>
                          <a:effectLst/>
                          <a:latin typeface="+mn-lt"/>
                          <a:ea typeface="+mn-ea"/>
                          <a:cs typeface="+mn-cs"/>
                        </a:rPr>
                        <a:t>Employee</a:t>
                      </a:r>
                    </a:p>
                  </a:txBody>
                  <a:tcPr anchor="ctr">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$28.80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lvl="0" algn="l"/>
                      <a:r>
                        <a:rPr lang="en-US" sz="2000" b="1" i="0" kern="1200" dirty="0">
                          <a:solidFill>
                            <a:schemeClr val="tx2"/>
                          </a:solidFill>
                          <a:effectLst/>
                          <a:latin typeface="+mn-lt"/>
                          <a:ea typeface="+mn-ea"/>
                          <a:cs typeface="+mn-cs"/>
                        </a:rPr>
                        <a:t>Employee/spouse</a:t>
                      </a:r>
                      <a:endParaRPr lang="en-US" sz="2000" b="1" i="0" kern="1200" baseline="30000" dirty="0">
                        <a:solidFill>
                          <a:schemeClr val="tx2"/>
                        </a:solidFill>
                        <a:effectLst/>
                        <a:latin typeface="+mn-lt"/>
                        <a:ea typeface="+mn-ea"/>
                        <a:cs typeface="+mn-cs"/>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$65.88</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$7.64</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dirty="0">
                          <a:solidFill>
                            <a:schemeClr val="tx2"/>
                          </a:solidFill>
                          <a:effectLst/>
                          <a:latin typeface="+mn-lt"/>
                          <a:ea typeface="+mn-ea"/>
                          <a:cs typeface="+mn-cs"/>
                        </a:rPr>
                        <a:t>Employee/children</a:t>
                      </a:r>
                      <a:endParaRPr lang="en-US" sz="2000" b="1" i="0"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$80.92</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$13.72</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dirty="0">
                          <a:solidFill>
                            <a:schemeClr val="tx2"/>
                          </a:solidFill>
                          <a:latin typeface="+mn-lt"/>
                        </a:rPr>
                        <a:t>Full family</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$108.64</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$21.34</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2204309"/>
                  </a:ext>
                </a:extLst>
              </a:tr>
            </a:tbl>
          </a:graphicData>
        </a:graphic>
      </p:graphicFrame>
    </p:spTree>
    <p:extLst>
      <p:ext uri="{BB962C8B-B14F-4D97-AF65-F5344CB8AC3E}">
        <p14:creationId xmlns:p14="http://schemas.microsoft.com/office/powerpoint/2010/main" val="1778003445"/>
      </p:ext>
    </p:extLst>
  </p:cSld>
  <p:clrMapOvr>
    <a:masterClrMapping/>
  </p:clrMapOvr>
  <mc:AlternateContent xmlns:mc="http://schemas.openxmlformats.org/markup-compatibility/2006" xmlns:p14="http://schemas.microsoft.com/office/powerpoint/2010/main">
    <mc:Choice Requires="p14">
      <p:transition spd="slow" p14:dur="2000" advTm="26788"/>
    </mc:Choice>
    <mc:Fallback xmlns="">
      <p:transition spd="slow" advTm="2678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26&quot;/&gt;&lt;/TableIndex&gt;&lt;/ShapeTextInfo&gt;"/>
  <p:tag name="HTML_SHAPEINFO" val="&lt;ThreeDShapeInfo&gt;&lt;uuid val=&quot;{BF250057-6A68-4212-84DA-BA52FDB21745}&quot;/&gt;&lt;isInvalidForFieldText val=&quot;0&quot;/&gt;&lt;Image&gt;&lt;filename val=&quot;C:\Users\rscald\AppData\Local\Temp\CP16132381501937Session\CPTrustFolder16132381501953\PPTImport16132381587437\data\asimages\{BF250057-6A68-4212-84DA-BA52FDB21745}_10.png&quot;/&gt;&lt;left val=&quot;47&quot;/&gt;&lt;top val=&quot;675&quot;/&gt;&lt;width val=&quot;818&quot;/&gt;&lt;height val=&quot;47&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26&quot;/&gt;&lt;/TableIndex&gt;&lt;/ShapeTextInfo&gt;"/>
  <p:tag name="HTML_SHAPEINFO" val="&lt;ThreeDShapeInfo&gt;&lt;uuid val=&quot;{BF250057-6A68-4212-84DA-BA52FDB21745}&quot;/&gt;&lt;isInvalidForFieldText val=&quot;0&quot;/&gt;&lt;Image&gt;&lt;filename val=&quot;C:\Users\rscald\AppData\Local\Temp\CP16132381501937Session\CPTrustFolder16132381501953\PPTImport16132381587437\data\asimages\{BF250057-6A68-4212-84DA-BA52FDB21745}_10.png&quot;/&gt;&lt;left val=&quot;47&quot;/&gt;&lt;top val=&quot;675&quot;/&gt;&lt;width val=&quot;818&quot;/&gt;&lt;height val=&quot;47&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26204</TotalTime>
  <Words>674</Words>
  <Application>Microsoft Office PowerPoint</Application>
  <PresentationFormat>Widescreen</PresentationFormat>
  <Paragraphs>74</Paragraphs>
  <Slides>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Your dental plan options</vt:lpstr>
      <vt:lpstr>Dental plan options</vt:lpstr>
      <vt:lpstr>Comparing the plans</vt:lpstr>
      <vt:lpstr>Summary of benefits</vt:lpstr>
      <vt:lpstr>Summary of benefits</vt:lpstr>
      <vt:lpstr>2025 Monthly premiums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716</cp:revision>
  <cp:lastPrinted>2024-06-06T13:47:10Z</cp:lastPrinted>
  <dcterms:created xsi:type="dcterms:W3CDTF">2019-11-01T12:34:11Z</dcterms:created>
  <dcterms:modified xsi:type="dcterms:W3CDTF">2024-09-12T13:26:31Z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