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47" r:id="rId3"/>
    <p:sldId id="316" r:id="rId4"/>
    <p:sldId id="317" r:id="rId5"/>
    <p:sldId id="471"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1378856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peba.sc.gov/sites/default/files/ins_enrollment_guide.pdf" TargetMode="Externa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hyperlink" Target="https://mybenefits.sc.gov/" TargetMode="External"/><Relationship Id="rId4"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Enrollment</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600" y="228600"/>
            <a:ext cx="10972800" cy="1049338"/>
          </a:xfrm>
        </p:spPr>
        <p:txBody>
          <a:bodyPr/>
          <a:lstStyle/>
          <a:p>
            <a:r>
              <a:rPr lang="en-US" dirty="0"/>
              <a:t>Know your choices</a:t>
            </a:r>
          </a:p>
        </p:txBody>
      </p:sp>
      <p:grpSp>
        <p:nvGrpSpPr>
          <p:cNvPr id="34" name="Group 33">
            <a:extLst>
              <a:ext uri="{FF2B5EF4-FFF2-40B4-BE49-F238E27FC236}">
                <a16:creationId xmlns:a16="http://schemas.microsoft.com/office/drawing/2014/main" id="{2D4C40C7-9484-F8F9-FEF3-0ED4581179B3}"/>
              </a:ext>
            </a:extLst>
          </p:cNvPr>
          <p:cNvGrpSpPr/>
          <p:nvPr/>
        </p:nvGrpSpPr>
        <p:grpSpPr>
          <a:xfrm>
            <a:off x="609594" y="1611018"/>
            <a:ext cx="3017521" cy="1774713"/>
            <a:chOff x="609594" y="1611018"/>
            <a:chExt cx="3017521" cy="1774713"/>
          </a:xfrm>
        </p:grpSpPr>
        <p:sp>
          <p:nvSpPr>
            <p:cNvPr id="6" name="TextBox 5">
              <a:extLst>
                <a:ext uri="{FF2B5EF4-FFF2-40B4-BE49-F238E27FC236}">
                  <a16:creationId xmlns:a16="http://schemas.microsoft.com/office/drawing/2014/main" id="{9E20614C-3C24-18C6-B1E8-4D4758B6CAA8}"/>
                </a:ext>
              </a:extLst>
            </p:cNvPr>
            <p:cNvSpPr txBox="1"/>
            <p:nvPr/>
          </p:nvSpPr>
          <p:spPr>
            <a:xfrm>
              <a:off x="609595" y="2105571"/>
              <a:ext cx="3017520" cy="1280160"/>
            </a:xfrm>
            <a:prstGeom prst="rect">
              <a:avLst/>
            </a:prstGeom>
            <a:noFill/>
          </p:spPr>
          <p:txBody>
            <a:bodyPr wrap="square">
              <a:spAutoFit/>
            </a:bodyPr>
            <a:lstStyle/>
            <a:p>
              <a:pPr marL="342900" lvl="0" indent="-342900">
                <a:buFont typeface="Arial" panose="020B0604020202020204" pitchFamily="34" charset="0"/>
                <a:buChar char="•"/>
              </a:pPr>
              <a:r>
                <a:rPr lang="en-US" sz="2000" dirty="0">
                  <a:solidFill>
                    <a:schemeClr val="tx2"/>
                  </a:solidFill>
                </a:rPr>
                <a:t>Standard Plan.</a:t>
              </a:r>
            </a:p>
            <a:p>
              <a:pPr marL="342900" lvl="0" indent="-342900">
                <a:buFont typeface="Arial" panose="020B0604020202020204" pitchFamily="34" charset="0"/>
                <a:buChar char="•"/>
              </a:pPr>
              <a:r>
                <a:rPr lang="en-US" sz="2000" dirty="0">
                  <a:solidFill>
                    <a:schemeClr val="tx2"/>
                  </a:solidFill>
                </a:rPr>
                <a:t>Savings Plan.</a:t>
              </a:r>
            </a:p>
            <a:p>
              <a:pPr marL="342900" lvl="0" indent="-342900">
                <a:buFont typeface="Arial" panose="020B0604020202020204" pitchFamily="34" charset="0"/>
                <a:buChar char="•"/>
              </a:pPr>
              <a:r>
                <a:rPr lang="en-US" sz="2000" dirty="0">
                  <a:solidFill>
                    <a:schemeClr val="tx2"/>
                  </a:solidFill>
                </a:rPr>
                <a:t>TRICARE Supplement Plan.</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5" y="207890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4" y="161101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Health plan</a:t>
              </a:r>
            </a:p>
          </p:txBody>
        </p:sp>
      </p:grpSp>
      <p:grpSp>
        <p:nvGrpSpPr>
          <p:cNvPr id="36" name="Group 35">
            <a:extLst>
              <a:ext uri="{FF2B5EF4-FFF2-40B4-BE49-F238E27FC236}">
                <a16:creationId xmlns:a16="http://schemas.microsoft.com/office/drawing/2014/main" id="{3D9F30D2-FE37-F6C5-5C7B-954646B9A555}"/>
              </a:ext>
            </a:extLst>
          </p:cNvPr>
          <p:cNvGrpSpPr/>
          <p:nvPr/>
        </p:nvGrpSpPr>
        <p:grpSpPr>
          <a:xfrm>
            <a:off x="609590" y="4879090"/>
            <a:ext cx="3017521" cy="894663"/>
            <a:chOff x="8537892" y="1611008"/>
            <a:chExt cx="3017521" cy="894663"/>
          </a:xfrm>
        </p:grpSpPr>
        <p:sp>
          <p:nvSpPr>
            <p:cNvPr id="14" name="TextBox 13">
              <a:extLst>
                <a:ext uri="{FF2B5EF4-FFF2-40B4-BE49-F238E27FC236}">
                  <a16:creationId xmlns:a16="http://schemas.microsoft.com/office/drawing/2014/main" id="{169B67EA-D734-3920-5D20-BA5E8F791929}"/>
                </a:ext>
              </a:extLst>
            </p:cNvPr>
            <p:cNvSpPr txBox="1"/>
            <p:nvPr/>
          </p:nvSpPr>
          <p:spPr>
            <a:xfrm>
              <a:off x="8537893" y="2105561"/>
              <a:ext cx="3017520" cy="400110"/>
            </a:xfrm>
            <a:prstGeom prst="rect">
              <a:avLst/>
            </a:prstGeom>
            <a:noFill/>
          </p:spPr>
          <p:txBody>
            <a:bodyPr wrap="square">
              <a:spAutoFit/>
            </a:bodyPr>
            <a:lstStyle/>
            <a:p>
              <a:pPr marL="342900" lvl="0" indent="-342900">
                <a:buFont typeface="Arial" panose="020B0604020202020204" pitchFamily="34" charset="0"/>
                <a:buChar char="•"/>
              </a:pPr>
              <a:r>
                <a:rPr lang="en-US" sz="2000" dirty="0">
                  <a:solidFill>
                    <a:schemeClr val="tx2"/>
                  </a:solidFill>
                </a:rPr>
                <a:t>State Vision Plan.</a:t>
              </a:r>
            </a:p>
          </p:txBody>
        </p:sp>
        <p:cxnSp>
          <p:nvCxnSpPr>
            <p:cNvPr id="16" name="Straight Connector 15">
              <a:extLst>
                <a:ext uri="{FF2B5EF4-FFF2-40B4-BE49-F238E27FC236}">
                  <a16:creationId xmlns:a16="http://schemas.microsoft.com/office/drawing/2014/main" id="{B5396DFF-08D8-78E5-CCAF-7A1AF60EC099}"/>
                </a:ext>
              </a:extLst>
            </p:cNvPr>
            <p:cNvCxnSpPr>
              <a:cxnSpLocks/>
            </p:cNvCxnSpPr>
            <p:nvPr/>
          </p:nvCxnSpPr>
          <p:spPr>
            <a:xfrm>
              <a:off x="8537893" y="207889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74F49870-948A-4CD6-4432-BD5211D1E30E}"/>
                </a:ext>
              </a:extLst>
            </p:cNvPr>
            <p:cNvSpPr txBox="1"/>
            <p:nvPr/>
          </p:nvSpPr>
          <p:spPr>
            <a:xfrm>
              <a:off x="8537892" y="161100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Vision</a:t>
              </a:r>
            </a:p>
          </p:txBody>
        </p:sp>
      </p:grpSp>
      <p:grpSp>
        <p:nvGrpSpPr>
          <p:cNvPr id="35" name="Group 34">
            <a:extLst>
              <a:ext uri="{FF2B5EF4-FFF2-40B4-BE49-F238E27FC236}">
                <a16:creationId xmlns:a16="http://schemas.microsoft.com/office/drawing/2014/main" id="{99B526AF-24BD-AD6F-3483-5FA2522D7024}"/>
              </a:ext>
            </a:extLst>
          </p:cNvPr>
          <p:cNvGrpSpPr/>
          <p:nvPr/>
        </p:nvGrpSpPr>
        <p:grpSpPr>
          <a:xfrm>
            <a:off x="609590" y="3533776"/>
            <a:ext cx="3017521" cy="1202439"/>
            <a:chOff x="4573741" y="1611008"/>
            <a:chExt cx="3017521" cy="1202439"/>
          </a:xfrm>
        </p:grpSpPr>
        <p:sp>
          <p:nvSpPr>
            <p:cNvPr id="18" name="TextBox 17">
              <a:extLst>
                <a:ext uri="{FF2B5EF4-FFF2-40B4-BE49-F238E27FC236}">
                  <a16:creationId xmlns:a16="http://schemas.microsoft.com/office/drawing/2014/main" id="{492D705A-41AA-7587-FDB1-B8CED284CB04}"/>
                </a:ext>
              </a:extLst>
            </p:cNvPr>
            <p:cNvSpPr txBox="1"/>
            <p:nvPr/>
          </p:nvSpPr>
          <p:spPr>
            <a:xfrm>
              <a:off x="4573742" y="2105561"/>
              <a:ext cx="3017520" cy="707886"/>
            </a:xfrm>
            <a:prstGeom prst="rect">
              <a:avLst/>
            </a:prstGeom>
            <a:noFill/>
          </p:spPr>
          <p:txBody>
            <a:bodyPr wrap="square">
              <a:spAutoFit/>
            </a:bodyPr>
            <a:lstStyle/>
            <a:p>
              <a:pPr marL="342900" lvl="0" indent="-342900">
                <a:buFont typeface="Arial" panose="020B0604020202020204" pitchFamily="34" charset="0"/>
                <a:buChar char="•"/>
              </a:pPr>
              <a:r>
                <a:rPr lang="en-US" sz="2000" dirty="0">
                  <a:solidFill>
                    <a:schemeClr val="tx2"/>
                  </a:solidFill>
                </a:rPr>
                <a:t>Dental Plus.</a:t>
              </a:r>
            </a:p>
            <a:p>
              <a:pPr marL="342900" lvl="0" indent="-342900">
                <a:buFont typeface="Arial" panose="020B0604020202020204" pitchFamily="34" charset="0"/>
                <a:buChar char="•"/>
              </a:pPr>
              <a:r>
                <a:rPr lang="en-US" sz="2000" dirty="0">
                  <a:solidFill>
                    <a:schemeClr val="tx2"/>
                  </a:solidFill>
                </a:rPr>
                <a:t>Basic Dental.</a:t>
              </a:r>
            </a:p>
          </p:txBody>
        </p:sp>
        <p:cxnSp>
          <p:nvCxnSpPr>
            <p:cNvPr id="19" name="Straight Connector 18">
              <a:extLst>
                <a:ext uri="{FF2B5EF4-FFF2-40B4-BE49-F238E27FC236}">
                  <a16:creationId xmlns:a16="http://schemas.microsoft.com/office/drawing/2014/main" id="{ABF83471-65A2-9194-8A5F-DFAF2D6007B4}"/>
                </a:ext>
              </a:extLst>
            </p:cNvPr>
            <p:cNvCxnSpPr>
              <a:cxnSpLocks/>
            </p:cNvCxnSpPr>
            <p:nvPr/>
          </p:nvCxnSpPr>
          <p:spPr>
            <a:xfrm>
              <a:off x="4573742" y="2078893"/>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E3B11271-5663-5CCE-5B76-CE8723B56E44}"/>
                </a:ext>
              </a:extLst>
            </p:cNvPr>
            <p:cNvSpPr txBox="1"/>
            <p:nvPr/>
          </p:nvSpPr>
          <p:spPr>
            <a:xfrm>
              <a:off x="4573741" y="1611008"/>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Dental plan</a:t>
              </a:r>
            </a:p>
          </p:txBody>
        </p:sp>
      </p:grpSp>
      <p:grpSp>
        <p:nvGrpSpPr>
          <p:cNvPr id="33" name="Group 32">
            <a:extLst>
              <a:ext uri="{FF2B5EF4-FFF2-40B4-BE49-F238E27FC236}">
                <a16:creationId xmlns:a16="http://schemas.microsoft.com/office/drawing/2014/main" id="{5D06B701-A16E-5FED-A295-94AFBC9E40DC}"/>
              </a:ext>
            </a:extLst>
          </p:cNvPr>
          <p:cNvGrpSpPr/>
          <p:nvPr/>
        </p:nvGrpSpPr>
        <p:grpSpPr>
          <a:xfrm>
            <a:off x="4587234" y="1611018"/>
            <a:ext cx="3017521" cy="1500393"/>
            <a:chOff x="609599" y="3428990"/>
            <a:chExt cx="3017521" cy="1500393"/>
          </a:xfrm>
        </p:grpSpPr>
        <p:sp>
          <p:nvSpPr>
            <p:cNvPr id="21" name="TextBox 20">
              <a:extLst>
                <a:ext uri="{FF2B5EF4-FFF2-40B4-BE49-F238E27FC236}">
                  <a16:creationId xmlns:a16="http://schemas.microsoft.com/office/drawing/2014/main" id="{B99ACC80-D6BC-22F8-AF6A-82225A90BF5D}"/>
                </a:ext>
              </a:extLst>
            </p:cNvPr>
            <p:cNvSpPr txBox="1"/>
            <p:nvPr/>
          </p:nvSpPr>
          <p:spPr>
            <a:xfrm>
              <a:off x="609600" y="3923543"/>
              <a:ext cx="3017520" cy="1005840"/>
            </a:xfrm>
            <a:prstGeom prst="rect">
              <a:avLst/>
            </a:prstGeom>
            <a:noFill/>
          </p:spPr>
          <p:txBody>
            <a:bodyPr wrap="square">
              <a:spAutoFit/>
            </a:bodyPr>
            <a:lstStyle/>
            <a:p>
              <a:pPr marL="342900" lvl="0" indent="-342900">
                <a:buFont typeface="Arial" panose="020B0604020202020204" pitchFamily="34" charset="0"/>
                <a:buChar char="•"/>
              </a:pPr>
              <a:r>
                <a:rPr lang="en-US" sz="2000" dirty="0">
                  <a:solidFill>
                    <a:schemeClr val="tx2"/>
                  </a:solidFill>
                </a:rPr>
                <a:t>Optional Life.</a:t>
              </a:r>
            </a:p>
            <a:p>
              <a:pPr marL="342900" lvl="0" indent="-342900">
                <a:buFont typeface="Arial" panose="020B0604020202020204" pitchFamily="34" charset="0"/>
                <a:buChar char="•"/>
              </a:pPr>
              <a:r>
                <a:rPr lang="en-US" sz="2000" dirty="0">
                  <a:solidFill>
                    <a:schemeClr val="tx2"/>
                  </a:solidFill>
                </a:rPr>
                <a:t>Dependent Life-Spouse.</a:t>
              </a:r>
            </a:p>
            <a:p>
              <a:pPr marL="342900" lvl="0" indent="-342900">
                <a:buFont typeface="Arial" panose="020B0604020202020204" pitchFamily="34" charset="0"/>
                <a:buChar char="•"/>
              </a:pPr>
              <a:r>
                <a:rPr lang="en-US" sz="2000" dirty="0">
                  <a:solidFill>
                    <a:schemeClr val="tx2"/>
                  </a:solidFill>
                </a:rPr>
                <a:t>Dependent Life-Child.</a:t>
              </a:r>
            </a:p>
          </p:txBody>
        </p:sp>
        <p:cxnSp>
          <p:nvCxnSpPr>
            <p:cNvPr id="22" name="Straight Connector 21">
              <a:extLst>
                <a:ext uri="{FF2B5EF4-FFF2-40B4-BE49-F238E27FC236}">
                  <a16:creationId xmlns:a16="http://schemas.microsoft.com/office/drawing/2014/main" id="{08FCCA96-2E7E-EE20-6EB3-CD5F91C3B17C}"/>
                </a:ext>
              </a:extLst>
            </p:cNvPr>
            <p:cNvCxnSpPr>
              <a:cxnSpLocks/>
            </p:cNvCxnSpPr>
            <p:nvPr/>
          </p:nvCxnSpPr>
          <p:spPr>
            <a:xfrm>
              <a:off x="609600" y="3896875"/>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B74C2ED-4C9D-779C-EBF3-6A66799B3921}"/>
                </a:ext>
              </a:extLst>
            </p:cNvPr>
            <p:cNvSpPr txBox="1"/>
            <p:nvPr/>
          </p:nvSpPr>
          <p:spPr>
            <a:xfrm>
              <a:off x="609599" y="3428990"/>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Life insurance</a:t>
              </a:r>
            </a:p>
          </p:txBody>
        </p:sp>
      </p:grpSp>
      <p:grpSp>
        <p:nvGrpSpPr>
          <p:cNvPr id="38" name="Group 37">
            <a:extLst>
              <a:ext uri="{FF2B5EF4-FFF2-40B4-BE49-F238E27FC236}">
                <a16:creationId xmlns:a16="http://schemas.microsoft.com/office/drawing/2014/main" id="{F3759E9B-708A-D949-A07A-1E9BC03C754E}"/>
              </a:ext>
            </a:extLst>
          </p:cNvPr>
          <p:cNvGrpSpPr/>
          <p:nvPr/>
        </p:nvGrpSpPr>
        <p:grpSpPr>
          <a:xfrm>
            <a:off x="8564877" y="1611018"/>
            <a:ext cx="3017521" cy="3054873"/>
            <a:chOff x="8564877" y="3428980"/>
            <a:chExt cx="3017521" cy="3054873"/>
          </a:xfrm>
        </p:grpSpPr>
        <p:sp>
          <p:nvSpPr>
            <p:cNvPr id="24" name="TextBox 23">
              <a:extLst>
                <a:ext uri="{FF2B5EF4-FFF2-40B4-BE49-F238E27FC236}">
                  <a16:creationId xmlns:a16="http://schemas.microsoft.com/office/drawing/2014/main" id="{87588B0E-51AF-062F-4C29-506290B73E47}"/>
                </a:ext>
              </a:extLst>
            </p:cNvPr>
            <p:cNvSpPr txBox="1"/>
            <p:nvPr/>
          </p:nvSpPr>
          <p:spPr>
            <a:xfrm>
              <a:off x="8564878" y="3923533"/>
              <a:ext cx="3017520" cy="2560320"/>
            </a:xfrm>
            <a:prstGeom prst="rect">
              <a:avLst/>
            </a:prstGeom>
            <a:noFill/>
          </p:spPr>
          <p:txBody>
            <a:bodyPr wrap="square">
              <a:spAutoFit/>
            </a:bodyPr>
            <a:lstStyle/>
            <a:p>
              <a:pPr marL="342900" indent="-342900">
                <a:buFont typeface="Arial" panose="020B0604020202020204" pitchFamily="34" charset="0"/>
                <a:buChar char="•"/>
              </a:pPr>
              <a:r>
                <a:rPr lang="en-US" sz="2000" dirty="0">
                  <a:solidFill>
                    <a:schemeClr val="tx2"/>
                  </a:solidFill>
                </a:rPr>
                <a:t>Pretax Group Insurance Premium feature.</a:t>
              </a:r>
            </a:p>
            <a:p>
              <a:pPr marL="342900" lvl="0" indent="-342900">
                <a:buFont typeface="Arial" panose="020B0604020202020204" pitchFamily="34" charset="0"/>
                <a:buChar char="•"/>
              </a:pPr>
              <a:r>
                <a:rPr lang="en-US" sz="2000" dirty="0">
                  <a:solidFill>
                    <a:schemeClr val="tx2"/>
                  </a:solidFill>
                </a:rPr>
                <a:t>Medical Spending Account.</a:t>
              </a:r>
            </a:p>
            <a:p>
              <a:pPr marL="342900" lvl="0" indent="-342900">
                <a:buFont typeface="Arial" panose="020B0604020202020204" pitchFamily="34" charset="0"/>
                <a:buChar char="•"/>
              </a:pPr>
              <a:r>
                <a:rPr lang="en-US" sz="2000" dirty="0">
                  <a:solidFill>
                    <a:schemeClr val="tx2"/>
                  </a:solidFill>
                </a:rPr>
                <a:t>Limited-use Medical Spending Account.</a:t>
              </a:r>
            </a:p>
            <a:p>
              <a:pPr marL="342900" lvl="0" indent="-342900">
                <a:buFont typeface="Arial" panose="020B0604020202020204" pitchFamily="34" charset="0"/>
                <a:buChar char="•"/>
              </a:pPr>
              <a:r>
                <a:rPr lang="en-US" sz="2000" dirty="0">
                  <a:solidFill>
                    <a:schemeClr val="tx2"/>
                  </a:solidFill>
                </a:rPr>
                <a:t>Dependent Care Spending Account.</a:t>
              </a:r>
            </a:p>
          </p:txBody>
        </p:sp>
        <p:cxnSp>
          <p:nvCxnSpPr>
            <p:cNvPr id="25" name="Straight Connector 24">
              <a:extLst>
                <a:ext uri="{FF2B5EF4-FFF2-40B4-BE49-F238E27FC236}">
                  <a16:creationId xmlns:a16="http://schemas.microsoft.com/office/drawing/2014/main" id="{ADBACE6B-BDE8-E511-C07C-491428B45F26}"/>
                </a:ext>
              </a:extLst>
            </p:cNvPr>
            <p:cNvCxnSpPr>
              <a:cxnSpLocks/>
            </p:cNvCxnSpPr>
            <p:nvPr/>
          </p:nvCxnSpPr>
          <p:spPr>
            <a:xfrm>
              <a:off x="8564878" y="3896865"/>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FCDF6D0D-95DB-7EF9-5C96-920A3B477FAC}"/>
                </a:ext>
              </a:extLst>
            </p:cNvPr>
            <p:cNvSpPr txBox="1"/>
            <p:nvPr/>
          </p:nvSpPr>
          <p:spPr>
            <a:xfrm>
              <a:off x="8564877" y="3428980"/>
              <a:ext cx="30175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MoneyPlus</a:t>
              </a:r>
            </a:p>
          </p:txBody>
        </p:sp>
      </p:grpSp>
      <p:grpSp>
        <p:nvGrpSpPr>
          <p:cNvPr id="37" name="Group 36">
            <a:extLst>
              <a:ext uri="{FF2B5EF4-FFF2-40B4-BE49-F238E27FC236}">
                <a16:creationId xmlns:a16="http://schemas.microsoft.com/office/drawing/2014/main" id="{C9627BD1-284E-7FD9-2F35-C953AD4ABFDA}"/>
              </a:ext>
            </a:extLst>
          </p:cNvPr>
          <p:cNvGrpSpPr/>
          <p:nvPr/>
        </p:nvGrpSpPr>
        <p:grpSpPr>
          <a:xfrm>
            <a:off x="4587233" y="3254286"/>
            <a:ext cx="3017521" cy="2177819"/>
            <a:chOff x="4587235" y="3069153"/>
            <a:chExt cx="3017521" cy="2177819"/>
          </a:xfrm>
        </p:grpSpPr>
        <p:sp>
          <p:nvSpPr>
            <p:cNvPr id="27" name="TextBox 26">
              <a:extLst>
                <a:ext uri="{FF2B5EF4-FFF2-40B4-BE49-F238E27FC236}">
                  <a16:creationId xmlns:a16="http://schemas.microsoft.com/office/drawing/2014/main" id="{5857315F-A760-9B71-F76E-7869754B5852}"/>
                </a:ext>
              </a:extLst>
            </p:cNvPr>
            <p:cNvSpPr txBox="1"/>
            <p:nvPr/>
          </p:nvSpPr>
          <p:spPr>
            <a:xfrm>
              <a:off x="4587236" y="3923533"/>
              <a:ext cx="3017520" cy="1323439"/>
            </a:xfrm>
            <a:prstGeom prst="rect">
              <a:avLst/>
            </a:prstGeom>
            <a:noFill/>
          </p:spPr>
          <p:txBody>
            <a:bodyPr wrap="square">
              <a:spAutoFit/>
            </a:bodyPr>
            <a:lstStyle/>
            <a:p>
              <a:pPr marL="342900" lvl="0" indent="-342900">
                <a:buFont typeface="Arial" panose="020B0604020202020204" pitchFamily="34" charset="0"/>
                <a:buChar char="•"/>
              </a:pPr>
              <a:r>
                <a:rPr lang="en-US" sz="2000" dirty="0">
                  <a:solidFill>
                    <a:schemeClr val="tx2"/>
                  </a:solidFill>
                </a:rPr>
                <a:t>90-day benefit waiting period.</a:t>
              </a:r>
            </a:p>
            <a:p>
              <a:pPr marL="342900" lvl="0" indent="-342900">
                <a:buFont typeface="Arial" panose="020B0604020202020204" pitchFamily="34" charset="0"/>
                <a:buChar char="•"/>
              </a:pPr>
              <a:r>
                <a:rPr lang="en-US" sz="2000" dirty="0">
                  <a:solidFill>
                    <a:schemeClr val="tx2"/>
                  </a:solidFill>
                </a:rPr>
                <a:t>180-day benefit waiting period.</a:t>
              </a:r>
            </a:p>
          </p:txBody>
        </p:sp>
        <p:cxnSp>
          <p:nvCxnSpPr>
            <p:cNvPr id="31" name="Straight Connector 30">
              <a:extLst>
                <a:ext uri="{FF2B5EF4-FFF2-40B4-BE49-F238E27FC236}">
                  <a16:creationId xmlns:a16="http://schemas.microsoft.com/office/drawing/2014/main" id="{F45DEBF9-3B73-CE5C-0830-31160B1D83FA}"/>
                </a:ext>
              </a:extLst>
            </p:cNvPr>
            <p:cNvCxnSpPr>
              <a:cxnSpLocks/>
            </p:cNvCxnSpPr>
            <p:nvPr/>
          </p:nvCxnSpPr>
          <p:spPr>
            <a:xfrm>
              <a:off x="4587236" y="3896865"/>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7C20DF5E-9119-2F35-ED1F-1403361E6C85}"/>
                </a:ext>
              </a:extLst>
            </p:cNvPr>
            <p:cNvSpPr txBox="1"/>
            <p:nvPr/>
          </p:nvSpPr>
          <p:spPr>
            <a:xfrm>
              <a:off x="4587235" y="3069153"/>
              <a:ext cx="3017520" cy="830997"/>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Supplemental Long Term Disability</a:t>
              </a:r>
            </a:p>
          </p:txBody>
        </p:sp>
      </p:grpSp>
      <p:grpSp>
        <p:nvGrpSpPr>
          <p:cNvPr id="43" name="Group 42">
            <a:extLst>
              <a:ext uri="{FF2B5EF4-FFF2-40B4-BE49-F238E27FC236}">
                <a16:creationId xmlns:a16="http://schemas.microsoft.com/office/drawing/2014/main" id="{711467CA-34B6-4BA0-35CF-AE145C4F2CA1}"/>
              </a:ext>
            </a:extLst>
          </p:cNvPr>
          <p:cNvGrpSpPr/>
          <p:nvPr/>
        </p:nvGrpSpPr>
        <p:grpSpPr>
          <a:xfrm>
            <a:off x="8564876" y="4811700"/>
            <a:ext cx="3017521" cy="830997"/>
            <a:chOff x="8564876" y="4448239"/>
            <a:chExt cx="3017521" cy="830997"/>
          </a:xfrm>
        </p:grpSpPr>
        <p:cxnSp>
          <p:nvCxnSpPr>
            <p:cNvPr id="41" name="Straight Connector 40">
              <a:extLst>
                <a:ext uri="{FF2B5EF4-FFF2-40B4-BE49-F238E27FC236}">
                  <a16:creationId xmlns:a16="http://schemas.microsoft.com/office/drawing/2014/main" id="{3B578E85-D917-40E5-9353-547FEE07CBD0}"/>
                </a:ext>
              </a:extLst>
            </p:cNvPr>
            <p:cNvCxnSpPr>
              <a:cxnSpLocks/>
            </p:cNvCxnSpPr>
            <p:nvPr/>
          </p:nvCxnSpPr>
          <p:spPr>
            <a:xfrm>
              <a:off x="8564877" y="5279236"/>
              <a:ext cx="30175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B1EECC01-781E-F910-A600-8A153CA24BD5}"/>
                </a:ext>
              </a:extLst>
            </p:cNvPr>
            <p:cNvSpPr txBox="1"/>
            <p:nvPr/>
          </p:nvSpPr>
          <p:spPr>
            <a:xfrm>
              <a:off x="8564876" y="4448239"/>
              <a:ext cx="3017520" cy="830997"/>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Health Savings Accounts</a:t>
              </a:r>
            </a:p>
          </p:txBody>
        </p:sp>
      </p:grpSp>
    </p:spTree>
    <p:extLst>
      <p:ext uri="{BB962C8B-B14F-4D97-AF65-F5344CB8AC3E}">
        <p14:creationId xmlns:p14="http://schemas.microsoft.com/office/powerpoint/2010/main" val="1657495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Benefits enrollment</a:t>
            </a:r>
          </a:p>
        </p:txBody>
      </p:sp>
      <p:sp>
        <p:nvSpPr>
          <p:cNvPr id="4" name="Slide Number Placeholder 3"/>
          <p:cNvSpPr>
            <a:spLocks noGrp="1"/>
          </p:cNvSpPr>
          <p:nvPr>
            <p:ph type="sldNum" sz="quarter" idx="12"/>
            <p:custDataLst>
              <p:tags r:id="rId2"/>
            </p:custDataLst>
          </p:nvPr>
        </p:nvSpPr>
        <p:spPr/>
        <p:txBody>
          <a:bodyPr/>
          <a:lstStyle/>
          <a:p>
            <a:fld id="{28024367-D536-4F59-B2ED-0E7825EDA9AF}" type="slidenum">
              <a:rPr lang="en-US" smtClean="0"/>
              <a:pPr/>
              <a:t>3</a:t>
            </a:fld>
            <a:endParaRPr lang="en-US" dirty="0"/>
          </a:p>
        </p:txBody>
      </p:sp>
      <p:sp>
        <p:nvSpPr>
          <p:cNvPr id="9" name="Content Placeholder 8">
            <a:extLst>
              <a:ext uri="{FF2B5EF4-FFF2-40B4-BE49-F238E27FC236}">
                <a16:creationId xmlns:a16="http://schemas.microsoft.com/office/drawing/2014/main" id="{11A99E65-ADA2-D2A8-BDBA-A65EB00C5009}"/>
              </a:ext>
            </a:extLst>
          </p:cNvPr>
          <p:cNvSpPr>
            <a:spLocks noGrp="1"/>
          </p:cNvSpPr>
          <p:nvPr>
            <p:ph sz="half" idx="13"/>
          </p:nvPr>
        </p:nvSpPr>
        <p:spPr/>
        <p:txBody>
          <a:bodyPr>
            <a:normAutofit lnSpcReduction="10000"/>
          </a:bodyPr>
          <a:lstStyle/>
          <a:p>
            <a:pPr lvl="0"/>
            <a:r>
              <a:rPr lang="en-US" dirty="0"/>
              <a:t>Within 31 days of: </a:t>
            </a:r>
          </a:p>
          <a:p>
            <a:pPr lvl="1"/>
            <a:r>
              <a:rPr lang="en-US" dirty="0"/>
              <a:t>Hire date;</a:t>
            </a:r>
          </a:p>
          <a:p>
            <a:pPr lvl="1"/>
            <a:r>
              <a:rPr lang="en-US" dirty="0"/>
              <a:t>Special eligibility situation, such as marriage, childbirth, adoption or loss of other coverage</a:t>
            </a:r>
            <a:r>
              <a:rPr lang="en-US" baseline="30000" dirty="0"/>
              <a:t>1</a:t>
            </a:r>
            <a:r>
              <a:rPr lang="en-US" dirty="0"/>
              <a:t>; or</a:t>
            </a:r>
          </a:p>
          <a:p>
            <a:pPr lvl="1"/>
            <a:r>
              <a:rPr lang="en-US" dirty="0"/>
              <a:t>New employer participation. </a:t>
            </a:r>
          </a:p>
          <a:p>
            <a:r>
              <a:rPr lang="en-US" dirty="0"/>
              <a:t>Your employer will initiate the enrollment process using your email address. </a:t>
            </a:r>
          </a:p>
          <a:p>
            <a:r>
              <a:rPr lang="en-US" dirty="0"/>
              <a:t>Make your elections online by following the instructions in the email you receive from PEBA.</a:t>
            </a:r>
          </a:p>
          <a:p>
            <a:pPr lvl="1"/>
            <a:r>
              <a:rPr lang="en-US" altLang="en-US" dirty="0"/>
              <a:t>View the </a:t>
            </a:r>
            <a:r>
              <a:rPr lang="en-US" altLang="en-US" i="1" dirty="0">
                <a:hlinkClick r:id="rId5"/>
              </a:rPr>
              <a:t>Insurance Enrollment Guide for New Hires</a:t>
            </a:r>
            <a:r>
              <a:rPr lang="en-US" altLang="en-US" i="1" dirty="0"/>
              <a:t> </a:t>
            </a:r>
            <a:r>
              <a:rPr lang="en-US" altLang="en-US" dirty="0"/>
              <a:t>flyer. </a:t>
            </a:r>
          </a:p>
          <a:p>
            <a:endParaRPr lang="en-US" dirty="0"/>
          </a:p>
        </p:txBody>
      </p:sp>
      <p:sp>
        <p:nvSpPr>
          <p:cNvPr id="3" name="Content Placeholder 2"/>
          <p:cNvSpPr>
            <a:spLocks noGrp="1"/>
          </p:cNvSpPr>
          <p:nvPr>
            <p:ph sz="half" idx="2"/>
            <p:custDataLst>
              <p:tags r:id="rId3"/>
            </p:custDataLst>
          </p:nvPr>
        </p:nvSpPr>
        <p:spPr/>
        <p:txBody>
          <a:bodyPr>
            <a:normAutofit/>
          </a:bodyPr>
          <a:lstStyle/>
          <a:p>
            <a:r>
              <a:rPr lang="en-US" dirty="0"/>
              <a:t>Your benefits administrator also can assist you.</a:t>
            </a:r>
          </a:p>
          <a:p>
            <a:r>
              <a:rPr lang="en-US" dirty="0"/>
              <a:t>You must provide Social Security numbers and supporting documentation to add eligible dependents to coverage.</a:t>
            </a:r>
          </a:p>
          <a:p>
            <a:r>
              <a:rPr lang="en-US" dirty="0"/>
              <a:t>Transfers must coordinate their insurance enrollment with their new employer; you cannot make changes to existing coverage.</a:t>
            </a:r>
          </a:p>
        </p:txBody>
      </p:sp>
      <p:sp>
        <p:nvSpPr>
          <p:cNvPr id="7" name="TextBox 6">
            <a:extLst>
              <a:ext uri="{FF2B5EF4-FFF2-40B4-BE49-F238E27FC236}">
                <a16:creationId xmlns:a16="http://schemas.microsoft.com/office/drawing/2014/main" id="{F6EBE566-209C-FFD0-DF4E-BF7757ABE4C4}"/>
              </a:ext>
            </a:extLst>
          </p:cNvPr>
          <p:cNvSpPr txBox="1"/>
          <p:nvPr/>
        </p:nvSpPr>
        <p:spPr>
          <a:xfrm>
            <a:off x="609600" y="6054822"/>
            <a:ext cx="10972800"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For special eligibility situations, such as a loss of Medicaid or CHIP coverage or becoming eligible for Medicaid or CHIP premium assistance coverage, the enrollment deadline is 60 days.</a:t>
            </a:r>
          </a:p>
        </p:txBody>
      </p:sp>
    </p:spTree>
    <p:extLst>
      <p:ext uri="{BB962C8B-B14F-4D97-AF65-F5344CB8AC3E}">
        <p14:creationId xmlns:p14="http://schemas.microsoft.com/office/powerpoint/2010/main" val="1488050551"/>
      </p:ext>
    </p:extLst>
  </p:cSld>
  <p:clrMapOvr>
    <a:masterClrMapping/>
  </p:clrMapOvr>
  <mc:AlternateContent xmlns:mc="http://schemas.openxmlformats.org/markup-compatibility/2006" xmlns:p14="http://schemas.microsoft.com/office/powerpoint/2010/main">
    <mc:Choice Requires="p14">
      <p:transition spd="slow" p14:dur="2000" advTm="65375"/>
    </mc:Choice>
    <mc:Fallback xmlns="">
      <p:transition spd="slow" advTm="6537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pPr lvl="0"/>
            <a:r>
              <a:rPr lang="en-US" dirty="0"/>
              <a:t>October 1-31</a:t>
            </a:r>
            <a:r>
              <a:rPr lang="en-US" dirty="0">
                <a:solidFill>
                  <a:srgbClr val="FF0000"/>
                </a:solidFill>
              </a:rPr>
              <a:t> </a:t>
            </a:r>
            <a:r>
              <a:rPr lang="en-US" dirty="0"/>
              <a:t>each year.</a:t>
            </a:r>
          </a:p>
          <a:p>
            <a:pPr lvl="0"/>
            <a:r>
              <a:rPr lang="en-US" dirty="0"/>
              <a:t>Make coverage changes for following year.</a:t>
            </a:r>
          </a:p>
          <a:p>
            <a:pPr lvl="0"/>
            <a:r>
              <a:rPr lang="en-US" dirty="0"/>
              <a:t>Review your current coverage.</a:t>
            </a:r>
          </a:p>
          <a:p>
            <a:r>
              <a:rPr lang="en-US" dirty="0"/>
              <a:t>Review your life insurance beneficiaries and make any updates.</a:t>
            </a:r>
          </a:p>
          <a:p>
            <a:pPr lvl="1"/>
            <a:r>
              <a:rPr lang="en-US" dirty="0"/>
              <a:t>Provide phone numbers and email addresses for your beneficiaries.</a:t>
            </a:r>
          </a:p>
          <a:p>
            <a:endParaRPr lang="en-US" dirty="0"/>
          </a:p>
        </p:txBody>
      </p:sp>
      <p:sp>
        <p:nvSpPr>
          <p:cNvPr id="5" name="Content Placeholder 4">
            <a:extLst>
              <a:ext uri="{FF2B5EF4-FFF2-40B4-BE49-F238E27FC236}">
                <a16:creationId xmlns:a16="http://schemas.microsoft.com/office/drawing/2014/main" id="{0154BEAC-19C2-3699-46EA-B17D16584EB8}"/>
              </a:ext>
            </a:extLst>
          </p:cNvPr>
          <p:cNvSpPr>
            <a:spLocks noGrp="1"/>
          </p:cNvSpPr>
          <p:nvPr>
            <p:ph sz="half" idx="2"/>
          </p:nvPr>
        </p:nvSpPr>
        <p:spPr/>
        <p:txBody>
          <a:bodyPr/>
          <a:lstStyle/>
          <a:p>
            <a:pPr lvl="0"/>
            <a:r>
              <a:rPr lang="en-US" dirty="0"/>
              <a:t>If you are satisfied with your current elections, the only thing you need to do is reenroll in MoneyPlus flexible spending accounts.</a:t>
            </a:r>
          </a:p>
          <a:p>
            <a:pPr lvl="0"/>
            <a:r>
              <a:rPr lang="en-US" dirty="0"/>
              <a:t>Dental changes can be made during open enrollment only in odd-numbered years. </a:t>
            </a:r>
          </a:p>
          <a:p>
            <a:pPr lvl="0"/>
            <a:r>
              <a:rPr lang="en-US" dirty="0"/>
              <a:t>Log in to MyBenefits at </a:t>
            </a:r>
            <a:r>
              <a:rPr lang="en-US" dirty="0">
                <a:hlinkClick r:id="rId5"/>
              </a:rPr>
              <a:t>mybenefits.sc.gov</a:t>
            </a:r>
            <a:r>
              <a:rPr lang="en-US" dirty="0"/>
              <a:t> to make open enrollment changes.</a:t>
            </a:r>
          </a:p>
        </p:txBody>
      </p:sp>
      <p:sp>
        <p:nvSpPr>
          <p:cNvPr id="2" name="Title 1"/>
          <p:cNvSpPr>
            <a:spLocks noGrp="1"/>
          </p:cNvSpPr>
          <p:nvPr>
            <p:ph type="title"/>
            <p:custDataLst>
              <p:tags r:id="rId2"/>
            </p:custDataLst>
          </p:nvPr>
        </p:nvSpPr>
        <p:spPr/>
        <p:txBody>
          <a:bodyPr/>
          <a:lstStyle/>
          <a:p>
            <a:r>
              <a:rPr lang="en-US" dirty="0"/>
              <a:t>Open enrollment period</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655423512"/>
      </p:ext>
    </p:extLst>
  </p:cSld>
  <p:clrMapOvr>
    <a:masterClrMapping/>
  </p:clrMapOvr>
  <mc:AlternateContent xmlns:mc="http://schemas.openxmlformats.org/markup-compatibility/2006" xmlns:p14="http://schemas.microsoft.com/office/powerpoint/2010/main">
    <mc:Choice Requires="p14">
      <p:transition spd="slow" p14:dur="2000" advTm="38849"/>
    </mc:Choice>
    <mc:Fallback xmlns="">
      <p:transition spd="slow" advTm="3884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1BE144F6-8BF5-457A-B754-BCDF2F9BA2BF}&quot;/&gt;&lt;isInvalidForFieldText val=&quot;0&quot;/&gt;&lt;Image&gt;&lt;filename val=&quot;C:\Users\rscald\AppData\Local\Temp\CP16132381501937Session\CPTrustFolder16132381501953\PPTImport16132381587437\data\asimages\{1BE144F6-8BF5-457A-B754-BCDF2F9BA2BF}_49.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5BECC012-BBF5-4E0F-8C12-C35FA20D47C5}&quot;/&gt;&lt;isInvalidForFieldText val=&quot;0&quot;/&gt;&lt;Image&gt;&lt;filename val=&quot;C:\Users\rscald\AppData\Local\Temp\CP16132381501937Session\CPTrustFolder16132381501953\PPTImport16132381587437\data\asimages\{5BECC012-BBF5-4E0F-8C12-C35FA20D47C5}_49.png&quot;/&gt;&lt;left val=&quot;864&quot;/&gt;&lt;top val=&quot;670&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0&quot;/&gt;&lt;lineCharCount val=&quot;14&quot;/&gt;&lt;lineCharCount val=&quot;63&quot;/&gt;&lt;lineCharCount val=&quot;10&quot;/&gt;&lt;lineCharCount val=&quot;55&quot;/&gt;&lt;lineCharCount val=&quot;11&quot;/&gt;&lt;/TableIndex&gt;&lt;/ShapeTextInfo&gt;"/>
  <p:tag name="HTML_SHAPEINFO" val="&lt;ThreeDShapeInfo&gt;&lt;uuid val=&quot;{81967DBE-689F-4044-99C0-C687E982D4F2}&quot;/&gt;&lt;isInvalidForFieldText val=&quot;0&quot;/&gt;&lt;Image&gt;&lt;filename val=&quot;C:\Users\rscald\AppData\Local\Temp\CP16132381501937Session\CPTrustFolder16132381501953\PPTImport16132381587437\data\asimages\{81967DBE-689F-4044-99C0-C687E982D4F2}_49.png&quot;/&gt;&lt;left val=&quot;36&quot;/&gt;&lt;top val=&quot;192&quot;/&gt;&lt;width val=&quot;890&quot;/&gt;&lt;height val=&quot;444&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4&quot;/&gt;&lt;lineCharCount val=&quot;42&quot;/&gt;&lt;lineCharCount val=&quot;53&quot;/&gt;&lt;lineCharCount val=&quot;52&quot;/&gt;&lt;lineCharCount val=&quot;10&quot;/&gt;&lt;lineCharCount val=&quot;44&quot;/&gt;&lt;lineCharCount val=&quot;35&quot;/&gt;&lt;lineCharCount val=&quot;50&quot;/&gt;&lt;lineCharCount val=&quot;25&quot;/&gt;&lt;/TableIndex&gt;&lt;/ShapeTextInfo&gt;"/>
  <p:tag name="HTML_SHAPEINFO" val="&lt;ThreeDShapeInfo&gt;&lt;uuid val=&quot;{DE6492A4-FC6F-44D6-A479-ACDD786C088D}&quot;/&gt;&lt;isInvalidForFieldText val=&quot;0&quot;/&gt;&lt;Image&gt;&lt;filename val=&quot;C:\Users\rscald\AppData\Local\Temp\CP16132381501937Session\CPTrustFolder16132381501953\PPTImport16132381587437\data\asimages\{DE6492A4-FC6F-44D6-A479-ACDD786C088D}_50.png&quot;/&gt;&lt;left val=&quot;36&quot;/&gt;&lt;top val=&quot;192&quot;/&gt;&lt;width val=&quot;876&quot;/&gt;&lt;height val=&quot;455&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9E7C86F9-1D5C-4438-8E7E-2DB21A0AC177}&quot;/&gt;&lt;isInvalidForFieldText val=&quot;0&quot;/&gt;&lt;Image&gt;&lt;filename val=&quot;C:\Users\rscald\AppData\Local\Temp\CP16132381501937Session\CPTrustFolder16132381501953\PPTImport16132381587437\data\asimages\{9E7C86F9-1D5C-4438-8E7E-2DB21A0AC177}_50.png&quot;/&gt;&lt;left val=&quot;24&quot;/&gt;&lt;top val=&quot;35&quot;/&gt;&lt;width val=&quot;743&quot;/&gt;&lt;height val=&quot;16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01A9DD85-3380-4574-AD0C-0B18EBB3B7E7}&quot;/&gt;&lt;isInvalidForFieldText val=&quot;0&quot;/&gt;&lt;Image&gt;&lt;filename val=&quot;C:\Users\rscald\AppData\Local\Temp\CP16132381501937Session\CPTrustFolder16132381501953\PPTImport16132381587437\data\asimages\{01A9DD85-3380-4574-AD0C-0B18EBB3B7E7}_50.png&quot;/&gt;&lt;left val=&quot;864&quot;/&gt;&lt;top val=&quot;670&quot;/&gt;&lt;width val=&quot;47&quot;/&gt;&lt;height val=&quot;39&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26260</TotalTime>
  <Words>327</Words>
  <Application>Microsoft Office PowerPoint</Application>
  <PresentationFormat>Widescreen</PresentationFormat>
  <Paragraphs>53</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Enrollment</vt:lpstr>
      <vt:lpstr>Know your choices</vt:lpstr>
      <vt:lpstr>Benefits enrollment</vt:lpstr>
      <vt:lpstr>Open enrollment period</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722</cp:revision>
  <cp:lastPrinted>2024-06-06T13:47:10Z</cp:lastPrinted>
  <dcterms:created xsi:type="dcterms:W3CDTF">2019-11-01T12:34:11Z</dcterms:created>
  <dcterms:modified xsi:type="dcterms:W3CDTF">2024-09-12T14:17:47Z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