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ppt/tags/tag3.xml" ContentType="application/vnd.openxmlformats-officedocument.presentationml.tags+xml"/>
  <Override PartName="/ppt/notesSlides/notesSlide2.xml" ContentType="application/vnd.openxmlformats-officedocument.presentationml.notesSlide+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notesSlides/notesSlide3.xml" ContentType="application/vnd.openxmlformats-officedocument.presentationml.notesSlide+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2" r:id="rId1"/>
  </p:sldMasterIdLst>
  <p:notesMasterIdLst>
    <p:notesMasterId r:id="rId13"/>
  </p:notesMasterIdLst>
  <p:handoutMasterIdLst>
    <p:handoutMasterId r:id="rId14"/>
  </p:handoutMasterIdLst>
  <p:sldIdLst>
    <p:sldId id="256" r:id="rId2"/>
    <p:sldId id="461" r:id="rId3"/>
    <p:sldId id="462" r:id="rId4"/>
    <p:sldId id="447" r:id="rId5"/>
    <p:sldId id="467" r:id="rId6"/>
    <p:sldId id="472" r:id="rId7"/>
    <p:sldId id="473" r:id="rId8"/>
    <p:sldId id="474" r:id="rId9"/>
    <p:sldId id="288" r:id="rId10"/>
    <p:sldId id="282" r:id="rId11"/>
    <p:sldId id="471" r:id="rId12"/>
  </p:sldIdLst>
  <p:sldSz cx="12192000" cy="6858000"/>
  <p:notesSz cx="7023100" cy="9309100"/>
  <p:custDataLst>
    <p:tags r:id="rId15"/>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D69F3596-F32A-6A11-B93C-60EEA29904A9}" name="Heather H. Young" initials="HHY" userId="S::ryounh@peba.sc.gov::9a85b619-8fd1-4dec-b439-2514df7fe89a" providerId="AD"/>
  <p188:author id="{30ECEDC3-5A9C-DBC7-6255-80184EBB490D}" name="Angela A. Thornton" initials="AAT" userId="S::rthora@peba.sc.gov::5fd82288-7ab6-4911-991c-9d6c805828ac"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Heather H. Young" initials="HHY" lastIdx="1" clrIdx="0">
    <p:extLst>
      <p:ext uri="{19B8F6BF-5375-455C-9EA6-DF929625EA0E}">
        <p15:presenceInfo xmlns:p15="http://schemas.microsoft.com/office/powerpoint/2012/main" userId="S-1-5-21-1712835577-1554845858-232277807-10008" providerId="AD"/>
      </p:ext>
    </p:extLst>
  </p:cmAuthor>
  <p:cmAuthor id="2" name="Justin Werner" initials="JW" lastIdx="18" clrIdx="1">
    <p:extLst>
      <p:ext uri="{19B8F6BF-5375-455C-9EA6-DF929625EA0E}">
        <p15:presenceInfo xmlns:p15="http://schemas.microsoft.com/office/powerpoint/2012/main" userId="S-1-5-21-1712835577-1554845858-232277807-1430"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browse showScrollbar="0"/>
    <p:sldAll/>
    <p:penClr>
      <a:prstClr val="red"/>
    </p:penClr>
    <p:extLst>
      <p:ext uri="{F99C55AA-B7CB-42B0-86F8-08522FDF87E8}">
        <p14:browseMode xmlns:p14="http://schemas.microsoft.com/office/powerpoint/2010/main" showStatus="0"/>
      </p:ex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405" autoAdjust="0"/>
    <p:restoredTop sz="88837" autoAdjust="0"/>
  </p:normalViewPr>
  <p:slideViewPr>
    <p:cSldViewPr snapToGrid="0">
      <p:cViewPr varScale="1">
        <p:scale>
          <a:sx n="95" d="100"/>
          <a:sy n="95" d="100"/>
        </p:scale>
        <p:origin x="1032" y="96"/>
      </p:cViewPr>
      <p:guideLst/>
    </p:cSldViewPr>
  </p:slideViewPr>
  <p:outlineViewPr>
    <p:cViewPr>
      <p:scale>
        <a:sx n="33" d="100"/>
        <a:sy n="33" d="100"/>
      </p:scale>
      <p:origin x="0" y="0"/>
    </p:cViewPr>
  </p:outlineViewPr>
  <p:notesTextViewPr>
    <p:cViewPr>
      <p:scale>
        <a:sx n="150" d="100"/>
        <a:sy n="150" d="100"/>
      </p:scale>
      <p:origin x="0" y="0"/>
    </p:cViewPr>
  </p:notesTextViewPr>
  <p:sorterViewPr>
    <p:cViewPr>
      <p:scale>
        <a:sx n="100" d="100"/>
        <a:sy n="100" d="100"/>
      </p:scale>
      <p:origin x="0" y="-2712"/>
    </p:cViewPr>
  </p:sorterViewPr>
  <p:notesViewPr>
    <p:cSldViewPr snapToGrid="0">
      <p:cViewPr varScale="1">
        <p:scale>
          <a:sx n="86" d="100"/>
          <a:sy n="86" d="100"/>
        </p:scale>
        <p:origin x="3822" y="6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viewProps" Target="viewProps.xml"/><Relationship Id="rId3" Type="http://schemas.openxmlformats.org/officeDocument/2006/relationships/slide" Target="slides/slide2.xml"/><Relationship Id="rId21" Type="http://schemas.microsoft.com/office/2018/10/relationships/authors" Target="author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commentAuthors" Target="commentAuthors.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gs" Target="tags/tag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7072"/>
          </a:xfrm>
          <a:prstGeom prst="rect">
            <a:avLst/>
          </a:prstGeom>
        </p:spPr>
        <p:txBody>
          <a:bodyPr vert="horz" lIns="93324" tIns="46662" rIns="93324" bIns="46662" rtlCol="0"/>
          <a:lstStyle>
            <a:lvl1pPr algn="l">
              <a:defRPr sz="1200"/>
            </a:lvl1pPr>
          </a:lstStyle>
          <a:p>
            <a:endParaRPr lang="en-US"/>
          </a:p>
        </p:txBody>
      </p:sp>
      <p:sp>
        <p:nvSpPr>
          <p:cNvPr id="3" name="Date Placeholder 2"/>
          <p:cNvSpPr>
            <a:spLocks noGrp="1"/>
          </p:cNvSpPr>
          <p:nvPr>
            <p:ph type="dt" sz="quarter" idx="1"/>
          </p:nvPr>
        </p:nvSpPr>
        <p:spPr>
          <a:xfrm>
            <a:off x="3978132" y="0"/>
            <a:ext cx="3043343" cy="467072"/>
          </a:xfrm>
          <a:prstGeom prst="rect">
            <a:avLst/>
          </a:prstGeom>
        </p:spPr>
        <p:txBody>
          <a:bodyPr vert="horz" lIns="93324" tIns="46662" rIns="93324" bIns="46662" rtlCol="0"/>
          <a:lstStyle>
            <a:lvl1pPr algn="r">
              <a:defRPr sz="1200"/>
            </a:lvl1pPr>
          </a:lstStyle>
          <a:p>
            <a:fld id="{CC20F16F-8811-4B51-BB31-320552CC85AF}" type="datetimeFigureOut">
              <a:rPr lang="en-US" smtClean="0"/>
              <a:t>8/26/2025</a:t>
            </a:fld>
            <a:endParaRPr lang="en-US"/>
          </a:p>
        </p:txBody>
      </p:sp>
      <p:sp>
        <p:nvSpPr>
          <p:cNvPr id="4" name="Footer Placeholder 3"/>
          <p:cNvSpPr>
            <a:spLocks noGrp="1"/>
          </p:cNvSpPr>
          <p:nvPr>
            <p:ph type="ftr" sz="quarter" idx="2"/>
          </p:nvPr>
        </p:nvSpPr>
        <p:spPr>
          <a:xfrm>
            <a:off x="0" y="8842030"/>
            <a:ext cx="3043343" cy="467071"/>
          </a:xfrm>
          <a:prstGeom prst="rect">
            <a:avLst/>
          </a:prstGeom>
        </p:spPr>
        <p:txBody>
          <a:bodyPr vert="horz" lIns="93324" tIns="46662" rIns="93324" bIns="46662" rtlCol="0" anchor="b"/>
          <a:lstStyle>
            <a:lvl1pPr algn="l">
              <a:defRPr sz="1200"/>
            </a:lvl1pPr>
          </a:lstStyle>
          <a:p>
            <a:endParaRPr lang="en-US"/>
          </a:p>
        </p:txBody>
      </p:sp>
      <p:sp>
        <p:nvSpPr>
          <p:cNvPr id="5" name="Slide Number Placeholder 4"/>
          <p:cNvSpPr>
            <a:spLocks noGrp="1"/>
          </p:cNvSpPr>
          <p:nvPr>
            <p:ph type="sldNum" sz="quarter" idx="3"/>
          </p:nvPr>
        </p:nvSpPr>
        <p:spPr>
          <a:xfrm>
            <a:off x="3978132" y="8842030"/>
            <a:ext cx="3043343" cy="467071"/>
          </a:xfrm>
          <a:prstGeom prst="rect">
            <a:avLst/>
          </a:prstGeom>
        </p:spPr>
        <p:txBody>
          <a:bodyPr vert="horz" lIns="93324" tIns="46662" rIns="93324" bIns="46662" rtlCol="0" anchor="b"/>
          <a:lstStyle>
            <a:lvl1pPr algn="r">
              <a:defRPr sz="1200"/>
            </a:lvl1pPr>
          </a:lstStyle>
          <a:p>
            <a:fld id="{193DC886-A8FF-4ABE-9C42-E1F14DBEB2B0}" type="slidenum">
              <a:rPr lang="en-US" smtClean="0"/>
              <a:t>‹#›</a:t>
            </a:fld>
            <a:endParaRPr lang="en-US"/>
          </a:p>
        </p:txBody>
      </p:sp>
    </p:spTree>
    <p:extLst>
      <p:ext uri="{BB962C8B-B14F-4D97-AF65-F5344CB8AC3E}">
        <p14:creationId xmlns:p14="http://schemas.microsoft.com/office/powerpoint/2010/main" val="360383731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7072"/>
          </a:xfrm>
          <a:prstGeom prst="rect">
            <a:avLst/>
          </a:prstGeom>
        </p:spPr>
        <p:txBody>
          <a:bodyPr vert="horz" lIns="93324" tIns="46662" rIns="93324" bIns="46662" rtlCol="0"/>
          <a:lstStyle>
            <a:lvl1pPr algn="l">
              <a:defRPr sz="1200"/>
            </a:lvl1pPr>
          </a:lstStyle>
          <a:p>
            <a:endParaRPr lang="en-US"/>
          </a:p>
        </p:txBody>
      </p:sp>
      <p:sp>
        <p:nvSpPr>
          <p:cNvPr id="3" name="Date Placeholder 2"/>
          <p:cNvSpPr>
            <a:spLocks noGrp="1"/>
          </p:cNvSpPr>
          <p:nvPr>
            <p:ph type="dt" idx="1"/>
          </p:nvPr>
        </p:nvSpPr>
        <p:spPr>
          <a:xfrm>
            <a:off x="3978132" y="0"/>
            <a:ext cx="3043343" cy="467072"/>
          </a:xfrm>
          <a:prstGeom prst="rect">
            <a:avLst/>
          </a:prstGeom>
        </p:spPr>
        <p:txBody>
          <a:bodyPr vert="horz" lIns="93324" tIns="46662" rIns="93324" bIns="46662" rtlCol="0"/>
          <a:lstStyle>
            <a:lvl1pPr algn="r">
              <a:defRPr sz="1200"/>
            </a:lvl1pPr>
          </a:lstStyle>
          <a:p>
            <a:fld id="{6B005CDC-F66A-4EA3-93A4-41602AB21081}" type="datetimeFigureOut">
              <a:rPr lang="en-US" smtClean="0"/>
              <a:t>8/26/2025</a:t>
            </a:fld>
            <a:endParaRPr lang="en-US"/>
          </a:p>
        </p:txBody>
      </p:sp>
      <p:sp>
        <p:nvSpPr>
          <p:cNvPr id="4" name="Slide Image Placeholder 3"/>
          <p:cNvSpPr>
            <a:spLocks noGrp="1" noRot="1" noChangeAspect="1"/>
          </p:cNvSpPr>
          <p:nvPr>
            <p:ph type="sldImg" idx="2"/>
          </p:nvPr>
        </p:nvSpPr>
        <p:spPr>
          <a:xfrm>
            <a:off x="719138" y="1163638"/>
            <a:ext cx="5584825" cy="3141662"/>
          </a:xfrm>
          <a:prstGeom prst="rect">
            <a:avLst/>
          </a:prstGeom>
          <a:noFill/>
          <a:ln w="12700">
            <a:solidFill>
              <a:prstClr val="black"/>
            </a:solidFill>
          </a:ln>
        </p:spPr>
        <p:txBody>
          <a:bodyPr vert="horz" lIns="93324" tIns="46662" rIns="93324" bIns="46662" rtlCol="0" anchor="ctr"/>
          <a:lstStyle/>
          <a:p>
            <a:endParaRPr lang="en-US"/>
          </a:p>
        </p:txBody>
      </p:sp>
      <p:sp>
        <p:nvSpPr>
          <p:cNvPr id="5" name="Notes Placeholder 4"/>
          <p:cNvSpPr>
            <a:spLocks noGrp="1"/>
          </p:cNvSpPr>
          <p:nvPr>
            <p:ph type="body" sz="quarter" idx="3"/>
          </p:nvPr>
        </p:nvSpPr>
        <p:spPr>
          <a:xfrm>
            <a:off x="702310" y="4480004"/>
            <a:ext cx="5618480" cy="3665458"/>
          </a:xfrm>
          <a:prstGeom prst="rect">
            <a:avLst/>
          </a:prstGeom>
        </p:spPr>
        <p:txBody>
          <a:bodyPr vert="horz" lIns="93324" tIns="46662" rIns="93324" bIns="46662"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42030"/>
            <a:ext cx="3043343" cy="467071"/>
          </a:xfrm>
          <a:prstGeom prst="rect">
            <a:avLst/>
          </a:prstGeom>
        </p:spPr>
        <p:txBody>
          <a:bodyPr vert="horz" lIns="93324" tIns="46662" rIns="93324" bIns="46662" rtlCol="0" anchor="b"/>
          <a:lstStyle>
            <a:lvl1pPr algn="l">
              <a:defRPr sz="1200"/>
            </a:lvl1pPr>
          </a:lstStyle>
          <a:p>
            <a:endParaRPr lang="en-US"/>
          </a:p>
        </p:txBody>
      </p:sp>
      <p:sp>
        <p:nvSpPr>
          <p:cNvPr id="7" name="Slide Number Placeholder 6"/>
          <p:cNvSpPr>
            <a:spLocks noGrp="1"/>
          </p:cNvSpPr>
          <p:nvPr>
            <p:ph type="sldNum" sz="quarter" idx="5"/>
          </p:nvPr>
        </p:nvSpPr>
        <p:spPr>
          <a:xfrm>
            <a:off x="3978132" y="8842030"/>
            <a:ext cx="3043343" cy="467071"/>
          </a:xfrm>
          <a:prstGeom prst="rect">
            <a:avLst/>
          </a:prstGeom>
        </p:spPr>
        <p:txBody>
          <a:bodyPr vert="horz" lIns="93324" tIns="46662" rIns="93324" bIns="46662" rtlCol="0" anchor="b"/>
          <a:lstStyle>
            <a:lvl1pPr algn="r">
              <a:defRPr sz="1200"/>
            </a:lvl1pPr>
          </a:lstStyle>
          <a:p>
            <a:fld id="{036C5A97-FE1B-4EFC-9C73-B1258035E011}" type="slidenum">
              <a:rPr lang="en-US" smtClean="0"/>
              <a:t>‹#›</a:t>
            </a:fld>
            <a:endParaRPr lang="en-US"/>
          </a:p>
        </p:txBody>
      </p:sp>
    </p:spTree>
    <p:extLst>
      <p:ext uri="{BB962C8B-B14F-4D97-AF65-F5344CB8AC3E}">
        <p14:creationId xmlns:p14="http://schemas.microsoft.com/office/powerpoint/2010/main" val="371771787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3" Type="http://schemas.openxmlformats.org/officeDocument/2006/relationships/slide" Target="../slides/slide1.xml"/><Relationship Id="rId2" Type="http://schemas.openxmlformats.org/officeDocument/2006/relationships/notesMaster" Target="../notesMasters/notesMaster1.xml"/><Relationship Id="rId1" Type="http://schemas.openxmlformats.org/officeDocument/2006/relationships/tags" Target="../tags/tag3.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4825" cy="3141662"/>
          </a:xfrm>
        </p:spPr>
      </p:sp>
      <p:sp>
        <p:nvSpPr>
          <p:cNvPr id="3" name="Notes Placeholder 2"/>
          <p:cNvSpPr>
            <a:spLocks noGrp="1"/>
          </p:cNvSpPr>
          <p:nvPr>
            <p:ph type="body" idx="1"/>
            <p:custDataLst>
              <p:tags r:id="rId1"/>
            </p:custDataLst>
          </p:nvPr>
        </p:nvSpPr>
        <p:spPr/>
        <p:txBody>
          <a:bodyPr/>
          <a:lstStyle/>
          <a:p>
            <a:pPr>
              <a:lnSpc>
                <a:spcPct val="107000"/>
              </a:lnSpc>
            </a:pPr>
            <a:endParaRPr lang="en-US" sz="1000" dirty="0">
              <a:latin typeface="Calibri" panose="020F0502020204030204" pitchFamily="34" charset="0"/>
              <a:ea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036C5A97-FE1B-4EFC-9C73-B1258035E011}" type="slidenum">
              <a:rPr lang="en-US" smtClean="0"/>
              <a:t>1</a:t>
            </a:fld>
            <a:endParaRPr lang="en-US"/>
          </a:p>
        </p:txBody>
      </p:sp>
    </p:spTree>
    <p:extLst>
      <p:ext uri="{BB962C8B-B14F-4D97-AF65-F5344CB8AC3E}">
        <p14:creationId xmlns:p14="http://schemas.microsoft.com/office/powerpoint/2010/main" val="206119724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4825" cy="3141662"/>
          </a:xfrm>
        </p:spPr>
      </p:sp>
      <p:sp>
        <p:nvSpPr>
          <p:cNvPr id="3" name="Notes Placeholder 2"/>
          <p:cNvSpPr>
            <a:spLocks noGrp="1"/>
          </p:cNvSpPr>
          <p:nvPr>
            <p:ph type="body" idx="1"/>
          </p:nvPr>
        </p:nvSpPr>
        <p:spPr/>
        <p:txBody>
          <a:bodyPr/>
          <a:lstStyle/>
          <a:p>
            <a:pPr>
              <a:lnSpc>
                <a:spcPct val="107000"/>
              </a:lnSpc>
            </a:pPr>
            <a:endParaRPr lang="en-US" dirty="0"/>
          </a:p>
        </p:txBody>
      </p:sp>
      <p:sp>
        <p:nvSpPr>
          <p:cNvPr id="4" name="Slide Number Placeholder 3"/>
          <p:cNvSpPr>
            <a:spLocks noGrp="1"/>
          </p:cNvSpPr>
          <p:nvPr>
            <p:ph type="sldNum" sz="quarter" idx="5"/>
          </p:nvPr>
        </p:nvSpPr>
        <p:spPr/>
        <p:txBody>
          <a:bodyPr/>
          <a:lstStyle/>
          <a:p>
            <a:fld id="{036C5A97-FE1B-4EFC-9C73-B1258035E011}" type="slidenum">
              <a:rPr lang="en-US" smtClean="0"/>
              <a:t>4</a:t>
            </a:fld>
            <a:endParaRPr lang="en-US"/>
          </a:p>
        </p:txBody>
      </p:sp>
    </p:spTree>
    <p:extLst>
      <p:ext uri="{BB962C8B-B14F-4D97-AF65-F5344CB8AC3E}">
        <p14:creationId xmlns:p14="http://schemas.microsoft.com/office/powerpoint/2010/main" val="137885646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36C5A97-FE1B-4EFC-9C73-B1258035E011}" type="slidenum">
              <a:rPr lang="en-US" smtClean="0"/>
              <a:t>9</a:t>
            </a:fld>
            <a:endParaRPr lang="en-US"/>
          </a:p>
        </p:txBody>
      </p:sp>
    </p:spTree>
    <p:extLst>
      <p:ext uri="{BB962C8B-B14F-4D97-AF65-F5344CB8AC3E}">
        <p14:creationId xmlns:p14="http://schemas.microsoft.com/office/powerpoint/2010/main" val="509361853"/>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8" Type="http://schemas.openxmlformats.org/officeDocument/2006/relationships/image" Target="../media/image13.svg"/><Relationship Id="rId3" Type="http://schemas.openxmlformats.org/officeDocument/2006/relationships/image" Target="../media/image8.png"/><Relationship Id="rId7" Type="http://schemas.openxmlformats.org/officeDocument/2006/relationships/image" Target="../media/image12.png"/><Relationship Id="rId2" Type="http://schemas.openxmlformats.org/officeDocument/2006/relationships/image" Target="../media/image6.png"/><Relationship Id="rId1" Type="http://schemas.openxmlformats.org/officeDocument/2006/relationships/slideMaster" Target="../slideMasters/slideMaster1.xml"/><Relationship Id="rId6" Type="http://schemas.openxmlformats.org/officeDocument/2006/relationships/image" Target="../media/image11.svg"/><Relationship Id="rId5" Type="http://schemas.openxmlformats.org/officeDocument/2006/relationships/image" Target="../media/image10.png"/><Relationship Id="rId4" Type="http://schemas.openxmlformats.org/officeDocument/2006/relationships/image" Target="../media/image9.svg"/><Relationship Id="rId9" Type="http://schemas.openxmlformats.org/officeDocument/2006/relationships/hyperlink" Target="http://www.peba.sc.gov/contact" TargetMode="External"/></Relationships>
</file>

<file path=ppt/slideLayouts/_rels/slideLayout13.xml.rels><?xml version="1.0" encoding="UTF-8" standalone="yes"?>
<Relationships xmlns="http://schemas.openxmlformats.org/package/2006/relationships"><Relationship Id="rId8" Type="http://schemas.openxmlformats.org/officeDocument/2006/relationships/hyperlink" Target="http://www.youtube.com/c/pebatv" TargetMode="External"/><Relationship Id="rId3" Type="http://schemas.openxmlformats.org/officeDocument/2006/relationships/image" Target="../media/image14.png"/><Relationship Id="rId7" Type="http://schemas.openxmlformats.org/officeDocument/2006/relationships/image" Target="../media/image16.png"/><Relationship Id="rId12" Type="http://schemas.openxmlformats.org/officeDocument/2006/relationships/hyperlink" Target="https://www.instagram.com/s.c.peba/" TargetMode="External"/><Relationship Id="rId2" Type="http://schemas.openxmlformats.org/officeDocument/2006/relationships/image" Target="../media/image6.png"/><Relationship Id="rId1" Type="http://schemas.openxmlformats.org/officeDocument/2006/relationships/slideMaster" Target="../slideMasters/slideMaster1.xml"/><Relationship Id="rId6" Type="http://schemas.openxmlformats.org/officeDocument/2006/relationships/hyperlink" Target="http://www.facebook.com/scpeba" TargetMode="External"/><Relationship Id="rId11" Type="http://schemas.openxmlformats.org/officeDocument/2006/relationships/image" Target="../media/image18.png"/><Relationship Id="rId5" Type="http://schemas.openxmlformats.org/officeDocument/2006/relationships/image" Target="../media/image15.png"/><Relationship Id="rId10" Type="http://schemas.openxmlformats.org/officeDocument/2006/relationships/hyperlink" Target="http://www.linkedin.com/company/south-carolina-public-employee-benefit-authority/" TargetMode="External"/><Relationship Id="rId4" Type="http://schemas.openxmlformats.org/officeDocument/2006/relationships/hyperlink" Target="http://www.twitter.com/scpeba" TargetMode="External"/><Relationship Id="rId9" Type="http://schemas.openxmlformats.org/officeDocument/2006/relationships/image" Target="../media/image17.png"/></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5E053CD0-4157-422F-B7CE-6EF7B499C117}"/>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4" y="0"/>
            <a:ext cx="12191996" cy="6857998"/>
          </a:xfrm>
          <a:prstGeom prst="rect">
            <a:avLst/>
          </a:prstGeom>
        </p:spPr>
      </p:pic>
      <p:sp>
        <p:nvSpPr>
          <p:cNvPr id="2" name="Title 1"/>
          <p:cNvSpPr>
            <a:spLocks noGrp="1"/>
          </p:cNvSpPr>
          <p:nvPr>
            <p:ph type="ctrTitle" hasCustomPrompt="1"/>
          </p:nvPr>
        </p:nvSpPr>
        <p:spPr>
          <a:xfrm>
            <a:off x="336550" y="2011680"/>
            <a:ext cx="5759450" cy="2310938"/>
          </a:xfrm>
        </p:spPr>
        <p:txBody>
          <a:bodyPr anchor="ctr" anchorCtr="0">
            <a:normAutofit/>
          </a:bodyPr>
          <a:lstStyle>
            <a:lvl1pPr algn="l">
              <a:defRPr sz="4000" b="1">
                <a:solidFill>
                  <a:schemeClr val="bg1"/>
                </a:solidFill>
                <a:latin typeface="Times New Roman" panose="02020603050405020304" pitchFamily="18" charset="0"/>
                <a:cs typeface="Times New Roman" panose="02020603050405020304" pitchFamily="18" charset="0"/>
              </a:defRPr>
            </a:lvl1pPr>
          </a:lstStyle>
          <a:p>
            <a:r>
              <a:rPr lang="en-US" dirty="0"/>
              <a:t>Click to edit title</a:t>
            </a:r>
          </a:p>
        </p:txBody>
      </p:sp>
      <p:sp>
        <p:nvSpPr>
          <p:cNvPr id="3" name="Subtitle 2"/>
          <p:cNvSpPr>
            <a:spLocks noGrp="1"/>
          </p:cNvSpPr>
          <p:nvPr>
            <p:ph type="subTitle" idx="1" hasCustomPrompt="1"/>
          </p:nvPr>
        </p:nvSpPr>
        <p:spPr>
          <a:xfrm>
            <a:off x="336550" y="4663456"/>
            <a:ext cx="3304425" cy="1803862"/>
          </a:xfrm>
        </p:spPr>
        <p:txBody>
          <a:bodyPr anchor="t" anchorCtr="0">
            <a:normAutofit/>
          </a:bodyPr>
          <a:lstStyle>
            <a:lvl1pPr marL="0" indent="0" algn="l">
              <a:buNone/>
              <a:defRPr sz="2000">
                <a:solidFill>
                  <a:schemeClr val="bg2">
                    <a:lumMod val="75000"/>
                  </a:schemeClr>
                </a:solidFill>
                <a:latin typeface="Times New Roman" panose="02020603050405020304" pitchFamily="18" charset="0"/>
                <a:cs typeface="Times New Roman" panose="02020603050405020304" pitchFamily="18"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subtitle</a:t>
            </a:r>
          </a:p>
        </p:txBody>
      </p:sp>
    </p:spTree>
    <p:extLst>
      <p:ext uri="{BB962C8B-B14F-4D97-AF65-F5344CB8AC3E}">
        <p14:creationId xmlns:p14="http://schemas.microsoft.com/office/powerpoint/2010/main" val="32416994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Blank_Title only">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2C440424-D210-4D0E-B3A0-673BF781CDB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7" cy="6857998"/>
          </a:xfrm>
          <a:prstGeom prst="rect">
            <a:avLst/>
          </a:prstGeom>
        </p:spPr>
      </p:pic>
      <p:sp>
        <p:nvSpPr>
          <p:cNvPr id="2" name="Slide Number Placeholder 5">
            <a:extLst>
              <a:ext uri="{FF2B5EF4-FFF2-40B4-BE49-F238E27FC236}">
                <a16:creationId xmlns:a16="http://schemas.microsoft.com/office/drawing/2014/main" id="{26571F65-A9A5-4040-F1EB-909282DC42C9}"/>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10" name="Title 1">
            <a:extLst>
              <a:ext uri="{FF2B5EF4-FFF2-40B4-BE49-F238E27FC236}">
                <a16:creationId xmlns:a16="http://schemas.microsoft.com/office/drawing/2014/main" id="{8FB323F1-D632-3DE0-82DF-692C19B63F40}"/>
              </a:ext>
            </a:extLst>
          </p:cNvPr>
          <p:cNvSpPr>
            <a:spLocks noGrp="1"/>
          </p:cNvSpPr>
          <p:nvPr>
            <p:ph type="title" hasCustomPrompt="1"/>
          </p:nvPr>
        </p:nvSpPr>
        <p:spPr>
          <a:xfrm>
            <a:off x="609599" y="228600"/>
            <a:ext cx="10972799" cy="1049898"/>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2843156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FF8A359-9373-4FC2-92EF-41E6DE378A96}"/>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7" cy="6857998"/>
          </a:xfrm>
          <a:prstGeom prst="rect">
            <a:avLst/>
          </a:prstGeom>
        </p:spPr>
      </p:pic>
      <p:sp>
        <p:nvSpPr>
          <p:cNvPr id="3" name="Slide Number Placeholder 5">
            <a:extLst>
              <a:ext uri="{FF2B5EF4-FFF2-40B4-BE49-F238E27FC236}">
                <a16:creationId xmlns:a16="http://schemas.microsoft.com/office/drawing/2014/main" id="{D19FC374-0225-08E2-22A8-245F54F23F20}"/>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138768033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ontact">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95D8F1E-466F-49AA-81A5-A2C1CA2EA29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8" name="Slide Number Placeholder 5">
            <a:extLst>
              <a:ext uri="{FF2B5EF4-FFF2-40B4-BE49-F238E27FC236}">
                <a16:creationId xmlns:a16="http://schemas.microsoft.com/office/drawing/2014/main" id="{B6E9351A-D332-227C-C8BC-16022A299044}"/>
              </a:ext>
            </a:extLst>
          </p:cNvPr>
          <p:cNvSpPr>
            <a:spLocks noGrp="1"/>
          </p:cNvSpPr>
          <p:nvPr>
            <p:ph type="sldNum" sz="quarter" idx="12"/>
          </p:nvPr>
        </p:nvSpPr>
        <p:spPr>
          <a:xfrm>
            <a:off x="11019348" y="6301044"/>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3" name="TextBox 2">
            <a:extLst>
              <a:ext uri="{FF2B5EF4-FFF2-40B4-BE49-F238E27FC236}">
                <a16:creationId xmlns:a16="http://schemas.microsoft.com/office/drawing/2014/main" id="{B255D452-DA75-2E7E-44A8-E277EAF9991D}"/>
              </a:ext>
            </a:extLst>
          </p:cNvPr>
          <p:cNvSpPr txBox="1"/>
          <p:nvPr userDrawn="1"/>
        </p:nvSpPr>
        <p:spPr>
          <a:xfrm>
            <a:off x="609600" y="1063427"/>
            <a:ext cx="5051367" cy="553998"/>
          </a:xfrm>
          <a:prstGeom prst="rect">
            <a:avLst/>
          </a:prstGeom>
          <a:noFill/>
        </p:spPr>
        <p:txBody>
          <a:bodyPr wrap="square" rtlCol="0" anchor="ctr">
            <a:spAutoFit/>
          </a:bodyPr>
          <a:lstStyle/>
          <a:p>
            <a:r>
              <a:rPr lang="en-US" sz="3000" b="1" dirty="0">
                <a:solidFill>
                  <a:schemeClr val="tx2"/>
                </a:solidFill>
                <a:latin typeface="Times New Roman" panose="02020603050405020304" pitchFamily="18" charset="0"/>
                <a:cs typeface="Times New Roman" panose="02020603050405020304" pitchFamily="18" charset="0"/>
              </a:rPr>
              <a:t>Get in touch with PEBA</a:t>
            </a:r>
          </a:p>
        </p:txBody>
      </p:sp>
      <p:grpSp>
        <p:nvGrpSpPr>
          <p:cNvPr id="35" name="Group 34">
            <a:extLst>
              <a:ext uri="{FF2B5EF4-FFF2-40B4-BE49-F238E27FC236}">
                <a16:creationId xmlns:a16="http://schemas.microsoft.com/office/drawing/2014/main" id="{7BAE45A9-1E10-2324-1C48-DEC69947A1AE}"/>
              </a:ext>
            </a:extLst>
          </p:cNvPr>
          <p:cNvGrpSpPr/>
          <p:nvPr userDrawn="1"/>
        </p:nvGrpSpPr>
        <p:grpSpPr>
          <a:xfrm>
            <a:off x="609599" y="4751755"/>
            <a:ext cx="548640" cy="548640"/>
            <a:chOff x="1611007" y="1820931"/>
            <a:chExt cx="548640" cy="548640"/>
          </a:xfrm>
        </p:grpSpPr>
        <p:sp>
          <p:nvSpPr>
            <p:cNvPr id="28" name="Oval 27">
              <a:extLst>
                <a:ext uri="{FF2B5EF4-FFF2-40B4-BE49-F238E27FC236}">
                  <a16:creationId xmlns:a16="http://schemas.microsoft.com/office/drawing/2014/main" id="{0C39B635-A1C7-2442-EB5F-1281039C12D2}"/>
                </a:ext>
              </a:extLst>
            </p:cNvPr>
            <p:cNvSpPr/>
            <p:nvPr userDrawn="1"/>
          </p:nvSpPr>
          <p:spPr>
            <a:xfrm>
              <a:off x="1611007" y="1820931"/>
              <a:ext cx="548640" cy="548640"/>
            </a:xfrm>
            <a:prstGeom prst="ellipse">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7" name="Graphic 26" descr="Marker with solid fill">
              <a:extLst>
                <a:ext uri="{FF2B5EF4-FFF2-40B4-BE49-F238E27FC236}">
                  <a16:creationId xmlns:a16="http://schemas.microsoft.com/office/drawing/2014/main" id="{017DED7C-594F-3285-FE3D-9910DB8F1F80}"/>
                </a:ext>
              </a:extLst>
            </p:cNvPr>
            <p:cNvPicPr>
              <a:picLocks noChangeAspect="1"/>
            </p:cNvPicPr>
            <p:nvPr userDrawn="1"/>
          </p:nvPicPr>
          <p:blipFill>
            <a:blip r:embed="rId3" cstate="print">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702447" y="1912371"/>
              <a:ext cx="365760" cy="365760"/>
            </a:xfrm>
            <a:prstGeom prst="rect">
              <a:avLst/>
            </a:prstGeom>
          </p:spPr>
        </p:pic>
      </p:grpSp>
      <p:grpSp>
        <p:nvGrpSpPr>
          <p:cNvPr id="31" name="Group 30">
            <a:extLst>
              <a:ext uri="{FF2B5EF4-FFF2-40B4-BE49-F238E27FC236}">
                <a16:creationId xmlns:a16="http://schemas.microsoft.com/office/drawing/2014/main" id="{93326E63-B470-4A18-B3CB-2DF63B058EF9}"/>
              </a:ext>
            </a:extLst>
          </p:cNvPr>
          <p:cNvGrpSpPr/>
          <p:nvPr userDrawn="1"/>
        </p:nvGrpSpPr>
        <p:grpSpPr>
          <a:xfrm>
            <a:off x="608766" y="2911352"/>
            <a:ext cx="548640" cy="548640"/>
            <a:chOff x="3896627" y="1861027"/>
            <a:chExt cx="548640" cy="548640"/>
          </a:xfrm>
        </p:grpSpPr>
        <p:sp>
          <p:nvSpPr>
            <p:cNvPr id="29" name="Oval 28">
              <a:extLst>
                <a:ext uri="{FF2B5EF4-FFF2-40B4-BE49-F238E27FC236}">
                  <a16:creationId xmlns:a16="http://schemas.microsoft.com/office/drawing/2014/main" id="{207615F0-89CA-AF3E-D5D7-CDC91266AA40}"/>
                </a:ext>
              </a:extLst>
            </p:cNvPr>
            <p:cNvSpPr/>
            <p:nvPr userDrawn="1"/>
          </p:nvSpPr>
          <p:spPr>
            <a:xfrm>
              <a:off x="3896627" y="1861027"/>
              <a:ext cx="548640" cy="548640"/>
            </a:xfrm>
            <a:prstGeom prst="ellipse">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3" name="Graphic 22" descr="Laptop with solid fill">
              <a:extLst>
                <a:ext uri="{FF2B5EF4-FFF2-40B4-BE49-F238E27FC236}">
                  <a16:creationId xmlns:a16="http://schemas.microsoft.com/office/drawing/2014/main" id="{587848DD-07DE-D556-4C45-04F493E29248}"/>
                </a:ext>
              </a:extLst>
            </p:cNvPr>
            <p:cNvPicPr>
              <a:picLocks noChangeAspect="1"/>
            </p:cNvPicPr>
            <p:nvPr userDrawn="1"/>
          </p:nvPicPr>
          <p:blipFill>
            <a:blip r:embed="rId5" cstate="print">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3988067" y="1952467"/>
              <a:ext cx="365760" cy="365760"/>
            </a:xfrm>
            <a:prstGeom prst="rect">
              <a:avLst/>
            </a:prstGeom>
          </p:spPr>
        </p:pic>
      </p:grpSp>
      <p:grpSp>
        <p:nvGrpSpPr>
          <p:cNvPr id="36" name="Group 35">
            <a:extLst>
              <a:ext uri="{FF2B5EF4-FFF2-40B4-BE49-F238E27FC236}">
                <a16:creationId xmlns:a16="http://schemas.microsoft.com/office/drawing/2014/main" id="{5B2F7134-D53E-20B6-CB0A-F920F29DEE97}"/>
              </a:ext>
            </a:extLst>
          </p:cNvPr>
          <p:cNvGrpSpPr/>
          <p:nvPr userDrawn="1"/>
        </p:nvGrpSpPr>
        <p:grpSpPr>
          <a:xfrm>
            <a:off x="608766" y="3834767"/>
            <a:ext cx="548640" cy="548640"/>
            <a:chOff x="4089773" y="2423139"/>
            <a:chExt cx="548640" cy="548640"/>
          </a:xfrm>
        </p:grpSpPr>
        <p:sp>
          <p:nvSpPr>
            <p:cNvPr id="33" name="Oval 32">
              <a:extLst>
                <a:ext uri="{FF2B5EF4-FFF2-40B4-BE49-F238E27FC236}">
                  <a16:creationId xmlns:a16="http://schemas.microsoft.com/office/drawing/2014/main" id="{5D1952BF-E3D5-1BAE-4CF7-C01F55EC7402}"/>
                </a:ext>
              </a:extLst>
            </p:cNvPr>
            <p:cNvSpPr/>
            <p:nvPr userDrawn="1"/>
          </p:nvSpPr>
          <p:spPr>
            <a:xfrm>
              <a:off x="4089773" y="2423139"/>
              <a:ext cx="548640" cy="548640"/>
            </a:xfrm>
            <a:prstGeom prst="ellipse">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5" name="Graphic 24" descr="Phone Vibration with solid fill">
              <a:extLst>
                <a:ext uri="{FF2B5EF4-FFF2-40B4-BE49-F238E27FC236}">
                  <a16:creationId xmlns:a16="http://schemas.microsoft.com/office/drawing/2014/main" id="{0C1550BA-3C59-E9A0-63A4-C9681800B7A9}"/>
                </a:ext>
              </a:extLst>
            </p:cNvPr>
            <p:cNvPicPr>
              <a:picLocks noChangeAspect="1"/>
            </p:cNvPicPr>
            <p:nvPr userDrawn="1"/>
          </p:nvPicPr>
          <p:blipFill>
            <a:blip r:embed="rId7" cstate="print">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4181213" y="2514579"/>
              <a:ext cx="365760" cy="365760"/>
            </a:xfrm>
            <a:prstGeom prst="rect">
              <a:avLst/>
            </a:prstGeom>
          </p:spPr>
        </p:pic>
      </p:grpSp>
      <p:sp>
        <p:nvSpPr>
          <p:cNvPr id="38" name="TextBox 37">
            <a:extLst>
              <a:ext uri="{FF2B5EF4-FFF2-40B4-BE49-F238E27FC236}">
                <a16:creationId xmlns:a16="http://schemas.microsoft.com/office/drawing/2014/main" id="{5B359F0F-F848-7602-A3EC-895BEE0E5E27}"/>
              </a:ext>
            </a:extLst>
          </p:cNvPr>
          <p:cNvSpPr txBox="1"/>
          <p:nvPr userDrawn="1"/>
        </p:nvSpPr>
        <p:spPr>
          <a:xfrm>
            <a:off x="1157406" y="2958053"/>
            <a:ext cx="4377120" cy="461665"/>
          </a:xfrm>
          <a:prstGeom prst="rect">
            <a:avLst/>
          </a:prstGeom>
          <a:noFill/>
        </p:spPr>
        <p:txBody>
          <a:bodyPr wrap="square">
            <a:spAutoFit/>
          </a:bodyPr>
          <a:lstStyle/>
          <a:p>
            <a:r>
              <a:rPr kumimoji="0" lang="en-US" sz="2400" b="0" i="0" u="none" strike="noStrike" kern="1200" cap="none" spc="0" normalizeH="0" baseline="0" noProof="0" dirty="0">
                <a:ln>
                  <a:noFill/>
                </a:ln>
                <a:solidFill>
                  <a:schemeClr val="tx2"/>
                </a:solidFill>
                <a:effectLst/>
                <a:uLnTx/>
                <a:uFillTx/>
                <a:latin typeface="+mn-lt"/>
                <a:ea typeface="+mn-ea"/>
                <a:cs typeface="+mn-cs"/>
                <a:hlinkClick r:id="rId9"/>
              </a:rPr>
              <a:t>www.peba.sc.gov/contact</a:t>
            </a:r>
            <a:endParaRPr lang="en-US" sz="2400" dirty="0"/>
          </a:p>
        </p:txBody>
      </p:sp>
      <p:sp>
        <p:nvSpPr>
          <p:cNvPr id="43" name="TextBox 42">
            <a:extLst>
              <a:ext uri="{FF2B5EF4-FFF2-40B4-BE49-F238E27FC236}">
                <a16:creationId xmlns:a16="http://schemas.microsoft.com/office/drawing/2014/main" id="{374D8916-C00E-7C44-0EEB-EBDB9D27619E}"/>
              </a:ext>
            </a:extLst>
          </p:cNvPr>
          <p:cNvSpPr txBox="1"/>
          <p:nvPr userDrawn="1"/>
        </p:nvSpPr>
        <p:spPr>
          <a:xfrm>
            <a:off x="1157406" y="3875041"/>
            <a:ext cx="4503561" cy="461665"/>
          </a:xfrm>
          <a:prstGeom prst="rect">
            <a:avLst/>
          </a:prstGeom>
          <a:noFill/>
        </p:spPr>
        <p:txBody>
          <a:bodyPr wrap="square" rtlCol="0">
            <a:spAutoFit/>
          </a:bodyPr>
          <a:lstStyle/>
          <a:p>
            <a:r>
              <a:rPr lang="en-US" sz="2400" dirty="0">
                <a:solidFill>
                  <a:schemeClr val="tx2"/>
                </a:solidFill>
              </a:rPr>
              <a:t>803.737.6800 or 888.260.9430</a:t>
            </a:r>
          </a:p>
        </p:txBody>
      </p:sp>
      <p:sp>
        <p:nvSpPr>
          <p:cNvPr id="44" name="TextBox 43">
            <a:extLst>
              <a:ext uri="{FF2B5EF4-FFF2-40B4-BE49-F238E27FC236}">
                <a16:creationId xmlns:a16="http://schemas.microsoft.com/office/drawing/2014/main" id="{24FEE14D-9A9F-CEFF-8F19-A69B323DAEB3}"/>
              </a:ext>
            </a:extLst>
          </p:cNvPr>
          <p:cNvSpPr txBox="1"/>
          <p:nvPr userDrawn="1"/>
        </p:nvSpPr>
        <p:spPr>
          <a:xfrm>
            <a:off x="1157405" y="4792029"/>
            <a:ext cx="5700595" cy="461665"/>
          </a:xfrm>
          <a:prstGeom prst="rect">
            <a:avLst/>
          </a:prstGeom>
          <a:noFill/>
        </p:spPr>
        <p:txBody>
          <a:bodyPr wrap="square" rtlCol="0">
            <a:spAutoFit/>
          </a:bodyPr>
          <a:lstStyle/>
          <a:p>
            <a:r>
              <a:rPr lang="en-US" sz="2400" dirty="0">
                <a:solidFill>
                  <a:schemeClr val="tx2"/>
                </a:solidFill>
              </a:rPr>
              <a:t>202 Arbor Lake Drive, Columbia, SC 29223</a:t>
            </a:r>
          </a:p>
        </p:txBody>
      </p:sp>
    </p:spTree>
    <p:extLst>
      <p:ext uri="{BB962C8B-B14F-4D97-AF65-F5344CB8AC3E}">
        <p14:creationId xmlns:p14="http://schemas.microsoft.com/office/powerpoint/2010/main" val="28338465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Social media">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95D8F1E-466F-49AA-81A5-A2C1CA2EA29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8" name="Slide Number Placeholder 5">
            <a:extLst>
              <a:ext uri="{FF2B5EF4-FFF2-40B4-BE49-F238E27FC236}">
                <a16:creationId xmlns:a16="http://schemas.microsoft.com/office/drawing/2014/main" id="{B6E9351A-D332-227C-C8BC-16022A299044}"/>
              </a:ext>
            </a:extLst>
          </p:cNvPr>
          <p:cNvSpPr>
            <a:spLocks noGrp="1"/>
          </p:cNvSpPr>
          <p:nvPr>
            <p:ph type="sldNum" sz="quarter" idx="12"/>
          </p:nvPr>
        </p:nvSpPr>
        <p:spPr>
          <a:xfrm>
            <a:off x="11019348" y="6301044"/>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3" name="TextBox 2">
            <a:extLst>
              <a:ext uri="{FF2B5EF4-FFF2-40B4-BE49-F238E27FC236}">
                <a16:creationId xmlns:a16="http://schemas.microsoft.com/office/drawing/2014/main" id="{B255D452-DA75-2E7E-44A8-E277EAF9991D}"/>
              </a:ext>
            </a:extLst>
          </p:cNvPr>
          <p:cNvSpPr txBox="1"/>
          <p:nvPr userDrawn="1"/>
        </p:nvSpPr>
        <p:spPr>
          <a:xfrm>
            <a:off x="609600" y="1063427"/>
            <a:ext cx="5051367" cy="553998"/>
          </a:xfrm>
          <a:prstGeom prst="rect">
            <a:avLst/>
          </a:prstGeom>
          <a:noFill/>
        </p:spPr>
        <p:txBody>
          <a:bodyPr wrap="square" rtlCol="0" anchor="ctr">
            <a:spAutoFit/>
          </a:bodyPr>
          <a:lstStyle/>
          <a:p>
            <a:r>
              <a:rPr lang="en-US" sz="3000" b="1" dirty="0">
                <a:solidFill>
                  <a:schemeClr val="tx2"/>
                </a:solidFill>
                <a:latin typeface="Times New Roman" panose="02020603050405020304" pitchFamily="18" charset="0"/>
                <a:cs typeface="Times New Roman" panose="02020603050405020304" pitchFamily="18" charset="0"/>
              </a:rPr>
              <a:t>Connect with PEBA</a:t>
            </a:r>
          </a:p>
        </p:txBody>
      </p:sp>
      <p:grpSp>
        <p:nvGrpSpPr>
          <p:cNvPr id="22" name="Group 21">
            <a:extLst>
              <a:ext uri="{FF2B5EF4-FFF2-40B4-BE49-F238E27FC236}">
                <a16:creationId xmlns:a16="http://schemas.microsoft.com/office/drawing/2014/main" id="{ED637F19-361B-8D8C-0D0E-6931E68173FE}"/>
              </a:ext>
            </a:extLst>
          </p:cNvPr>
          <p:cNvGrpSpPr/>
          <p:nvPr userDrawn="1"/>
        </p:nvGrpSpPr>
        <p:grpSpPr>
          <a:xfrm>
            <a:off x="609599" y="3834767"/>
            <a:ext cx="1796717" cy="548640"/>
            <a:chOff x="609599" y="3834767"/>
            <a:chExt cx="1796717" cy="548640"/>
          </a:xfrm>
        </p:grpSpPr>
        <p:pic>
          <p:nvPicPr>
            <p:cNvPr id="11" name="Picture 10" descr="Icon&#10;&#10;Description automatically generated">
              <a:extLst>
                <a:ext uri="{FF2B5EF4-FFF2-40B4-BE49-F238E27FC236}">
                  <a16:creationId xmlns:a16="http://schemas.microsoft.com/office/drawing/2014/main" id="{8FB2D970-7171-4BCC-F2E6-8F54029C5AD1}"/>
                </a:ext>
              </a:extLst>
            </p:cNvPr>
            <p:cNvPicPr>
              <a:picLocks/>
            </p:cNvPicPr>
            <p:nvPr userDrawn="1"/>
          </p:nvPicPr>
          <p:blipFill>
            <a:blip r:embed="rId3" cstate="print">
              <a:extLst>
                <a:ext uri="{28A0092B-C50C-407E-A947-70E740481C1C}">
                  <a14:useLocalDpi xmlns:a14="http://schemas.microsoft.com/office/drawing/2010/main" val="0"/>
                </a:ext>
              </a:extLst>
            </a:blip>
            <a:stretch>
              <a:fillRect/>
            </a:stretch>
          </p:blipFill>
          <p:spPr>
            <a:xfrm>
              <a:off x="609599" y="3834767"/>
              <a:ext cx="548640" cy="548640"/>
            </a:xfrm>
            <a:prstGeom prst="rect">
              <a:avLst/>
            </a:prstGeom>
          </p:spPr>
        </p:pic>
        <p:sp>
          <p:nvSpPr>
            <p:cNvPr id="13" name="TextBox 12">
              <a:extLst>
                <a:ext uri="{FF2B5EF4-FFF2-40B4-BE49-F238E27FC236}">
                  <a16:creationId xmlns:a16="http://schemas.microsoft.com/office/drawing/2014/main" id="{3764F6DD-F21A-5D3D-3346-F67984A0F2B3}"/>
                </a:ext>
              </a:extLst>
            </p:cNvPr>
            <p:cNvSpPr txBox="1"/>
            <p:nvPr userDrawn="1"/>
          </p:nvSpPr>
          <p:spPr>
            <a:xfrm>
              <a:off x="1158239" y="3878255"/>
              <a:ext cx="1248077" cy="461665"/>
            </a:xfrm>
            <a:prstGeom prst="rect">
              <a:avLst/>
            </a:prstGeom>
            <a:noFill/>
          </p:spPr>
          <p:txBody>
            <a:bodyPr wrap="square" rtlCol="0">
              <a:spAutoFit/>
            </a:bodyPr>
            <a:lstStyle/>
            <a:p>
              <a:r>
                <a:rPr lang="en-US" sz="2400" dirty="0">
                  <a:hlinkClick r:id="rId4"/>
                </a:rPr>
                <a:t>SCPEBA</a:t>
              </a:r>
              <a:endParaRPr lang="en-US" sz="2400" dirty="0"/>
            </a:p>
          </p:txBody>
        </p:sp>
      </p:grpSp>
      <p:grpSp>
        <p:nvGrpSpPr>
          <p:cNvPr id="21" name="Group 20">
            <a:extLst>
              <a:ext uri="{FF2B5EF4-FFF2-40B4-BE49-F238E27FC236}">
                <a16:creationId xmlns:a16="http://schemas.microsoft.com/office/drawing/2014/main" id="{66331960-63D7-7C80-8823-3E20AB32D8EE}"/>
              </a:ext>
            </a:extLst>
          </p:cNvPr>
          <p:cNvGrpSpPr/>
          <p:nvPr userDrawn="1"/>
        </p:nvGrpSpPr>
        <p:grpSpPr>
          <a:xfrm>
            <a:off x="609599" y="2917779"/>
            <a:ext cx="1914583" cy="548640"/>
            <a:chOff x="609599" y="2917779"/>
            <a:chExt cx="1914583" cy="548640"/>
          </a:xfrm>
        </p:grpSpPr>
        <p:pic>
          <p:nvPicPr>
            <p:cNvPr id="9" name="Picture 8">
              <a:extLst>
                <a:ext uri="{FF2B5EF4-FFF2-40B4-BE49-F238E27FC236}">
                  <a16:creationId xmlns:a16="http://schemas.microsoft.com/office/drawing/2014/main" id="{1B210F30-3E2D-B701-8C1D-315C141D7268}"/>
                </a:ext>
              </a:extLst>
            </p:cNvPr>
            <p:cNvPicPr>
              <a:picLocks/>
            </p:cNvPicPr>
            <p:nvPr userDrawn="1"/>
          </p:nvPicPr>
          <p:blipFill>
            <a:blip r:embed="rId5" cstate="print">
              <a:extLst>
                <a:ext uri="{28A0092B-C50C-407E-A947-70E740481C1C}">
                  <a14:useLocalDpi xmlns:a14="http://schemas.microsoft.com/office/drawing/2010/main" val="0"/>
                </a:ext>
              </a:extLst>
            </a:blip>
            <a:stretch>
              <a:fillRect/>
            </a:stretch>
          </p:blipFill>
          <p:spPr>
            <a:xfrm>
              <a:off x="609599" y="2917779"/>
              <a:ext cx="548640" cy="548640"/>
            </a:xfrm>
            <a:prstGeom prst="rect">
              <a:avLst/>
            </a:prstGeom>
          </p:spPr>
        </p:pic>
        <p:sp>
          <p:nvSpPr>
            <p:cNvPr id="14" name="TextBox 13">
              <a:extLst>
                <a:ext uri="{FF2B5EF4-FFF2-40B4-BE49-F238E27FC236}">
                  <a16:creationId xmlns:a16="http://schemas.microsoft.com/office/drawing/2014/main" id="{8419043F-D8F6-65E7-2638-2E63400C032D}"/>
                </a:ext>
              </a:extLst>
            </p:cNvPr>
            <p:cNvSpPr txBox="1"/>
            <p:nvPr userDrawn="1"/>
          </p:nvSpPr>
          <p:spPr>
            <a:xfrm>
              <a:off x="1158240" y="2961267"/>
              <a:ext cx="1365942" cy="461665"/>
            </a:xfrm>
            <a:prstGeom prst="rect">
              <a:avLst/>
            </a:prstGeom>
            <a:noFill/>
          </p:spPr>
          <p:txBody>
            <a:bodyPr wrap="square" rtlCol="0">
              <a:spAutoFit/>
            </a:bodyPr>
            <a:lstStyle/>
            <a:p>
              <a:r>
                <a:rPr lang="en-US" sz="2400" dirty="0">
                  <a:hlinkClick r:id="rId6"/>
                </a:rPr>
                <a:t>SCPEBA</a:t>
              </a:r>
              <a:endParaRPr lang="en-US" sz="2400" dirty="0"/>
            </a:p>
          </p:txBody>
        </p:sp>
      </p:grpSp>
      <p:grpSp>
        <p:nvGrpSpPr>
          <p:cNvPr id="19" name="Group 18">
            <a:extLst>
              <a:ext uri="{FF2B5EF4-FFF2-40B4-BE49-F238E27FC236}">
                <a16:creationId xmlns:a16="http://schemas.microsoft.com/office/drawing/2014/main" id="{45C8B557-1A2D-4D8F-EFF4-FCEC736BC666}"/>
              </a:ext>
            </a:extLst>
          </p:cNvPr>
          <p:cNvGrpSpPr/>
          <p:nvPr userDrawn="1"/>
        </p:nvGrpSpPr>
        <p:grpSpPr>
          <a:xfrm>
            <a:off x="3135283" y="2911735"/>
            <a:ext cx="2647532" cy="548640"/>
            <a:chOff x="4330395" y="3832865"/>
            <a:chExt cx="2647532" cy="548640"/>
          </a:xfrm>
        </p:grpSpPr>
        <p:pic>
          <p:nvPicPr>
            <p:cNvPr id="6" name="Picture 5">
              <a:extLst>
                <a:ext uri="{FF2B5EF4-FFF2-40B4-BE49-F238E27FC236}">
                  <a16:creationId xmlns:a16="http://schemas.microsoft.com/office/drawing/2014/main" id="{FBD0927B-5968-1F64-1681-83FEF03BCBC0}"/>
                </a:ext>
              </a:extLst>
            </p:cNvPr>
            <p:cNvPicPr>
              <a:picLocks/>
            </p:cNvPicPr>
            <p:nvPr userDrawn="1"/>
          </p:nvPicPr>
          <p:blipFill>
            <a:blip r:embed="rId7" cstate="print">
              <a:extLst>
                <a:ext uri="{28A0092B-C50C-407E-A947-70E740481C1C}">
                  <a14:useLocalDpi xmlns:a14="http://schemas.microsoft.com/office/drawing/2010/main" val="0"/>
                </a:ext>
              </a:extLst>
            </a:blip>
            <a:stretch>
              <a:fillRect/>
            </a:stretch>
          </p:blipFill>
          <p:spPr>
            <a:xfrm>
              <a:off x="4330395" y="3832865"/>
              <a:ext cx="548640" cy="548640"/>
            </a:xfrm>
            <a:prstGeom prst="rect">
              <a:avLst/>
            </a:prstGeom>
          </p:spPr>
        </p:pic>
        <p:sp>
          <p:nvSpPr>
            <p:cNvPr id="15" name="TextBox 14">
              <a:extLst>
                <a:ext uri="{FF2B5EF4-FFF2-40B4-BE49-F238E27FC236}">
                  <a16:creationId xmlns:a16="http://schemas.microsoft.com/office/drawing/2014/main" id="{4CC6851E-6881-3DBA-B315-07B72363F2AA}"/>
                </a:ext>
              </a:extLst>
            </p:cNvPr>
            <p:cNvSpPr txBox="1"/>
            <p:nvPr userDrawn="1"/>
          </p:nvSpPr>
          <p:spPr>
            <a:xfrm>
              <a:off x="4878202" y="3876353"/>
              <a:ext cx="2099725" cy="461665"/>
            </a:xfrm>
            <a:prstGeom prst="rect">
              <a:avLst/>
            </a:prstGeom>
            <a:noFill/>
          </p:spPr>
          <p:txBody>
            <a:bodyPr wrap="square" rtlCol="0">
              <a:spAutoFit/>
            </a:bodyPr>
            <a:lstStyle/>
            <a:p>
              <a:r>
                <a:rPr lang="en-US" sz="2400" u="sng" dirty="0">
                  <a:hlinkClick r:id="rId8"/>
                </a:rPr>
                <a:t>PEBA TV</a:t>
              </a:r>
              <a:endParaRPr lang="en-US" sz="2400" dirty="0"/>
            </a:p>
          </p:txBody>
        </p:sp>
      </p:grpSp>
      <p:grpSp>
        <p:nvGrpSpPr>
          <p:cNvPr id="18" name="Group 17">
            <a:extLst>
              <a:ext uri="{FF2B5EF4-FFF2-40B4-BE49-F238E27FC236}">
                <a16:creationId xmlns:a16="http://schemas.microsoft.com/office/drawing/2014/main" id="{1D064ED5-2112-8741-00D0-2E5DAB9051EA}"/>
              </a:ext>
            </a:extLst>
          </p:cNvPr>
          <p:cNvGrpSpPr/>
          <p:nvPr userDrawn="1"/>
        </p:nvGrpSpPr>
        <p:grpSpPr>
          <a:xfrm>
            <a:off x="3135283" y="3834767"/>
            <a:ext cx="5486401" cy="830997"/>
            <a:chOff x="609599" y="4768934"/>
            <a:chExt cx="5486401" cy="830997"/>
          </a:xfrm>
        </p:grpSpPr>
        <p:pic>
          <p:nvPicPr>
            <p:cNvPr id="10" name="Picture 9">
              <a:extLst>
                <a:ext uri="{FF2B5EF4-FFF2-40B4-BE49-F238E27FC236}">
                  <a16:creationId xmlns:a16="http://schemas.microsoft.com/office/drawing/2014/main" id="{82157BB8-7988-D2E8-0DB4-18AB1E0070B5}"/>
                </a:ext>
              </a:extLst>
            </p:cNvPr>
            <p:cNvPicPr>
              <a:picLocks/>
            </p:cNvPicPr>
            <p:nvPr userDrawn="1"/>
          </p:nvPicPr>
          <p:blipFill>
            <a:blip r:embed="rId9" cstate="print">
              <a:extLst>
                <a:ext uri="{28A0092B-C50C-407E-A947-70E740481C1C}">
                  <a14:useLocalDpi xmlns:a14="http://schemas.microsoft.com/office/drawing/2010/main" val="0"/>
                </a:ext>
              </a:extLst>
            </a:blip>
            <a:stretch>
              <a:fillRect/>
            </a:stretch>
          </p:blipFill>
          <p:spPr>
            <a:xfrm>
              <a:off x="609599" y="4910112"/>
              <a:ext cx="548640" cy="548640"/>
            </a:xfrm>
            <a:prstGeom prst="rect">
              <a:avLst/>
            </a:prstGeom>
          </p:spPr>
        </p:pic>
        <p:sp>
          <p:nvSpPr>
            <p:cNvPr id="16" name="TextBox 15">
              <a:extLst>
                <a:ext uri="{FF2B5EF4-FFF2-40B4-BE49-F238E27FC236}">
                  <a16:creationId xmlns:a16="http://schemas.microsoft.com/office/drawing/2014/main" id="{F940E506-B7C5-7D05-3D7E-826C1BA055E8}"/>
                </a:ext>
              </a:extLst>
            </p:cNvPr>
            <p:cNvSpPr txBox="1"/>
            <p:nvPr userDrawn="1"/>
          </p:nvSpPr>
          <p:spPr>
            <a:xfrm>
              <a:off x="1158239" y="4768934"/>
              <a:ext cx="4937761" cy="830997"/>
            </a:xfrm>
            <a:prstGeom prst="rect">
              <a:avLst/>
            </a:prstGeom>
            <a:noFill/>
          </p:spPr>
          <p:txBody>
            <a:bodyPr wrap="square" rtlCol="0">
              <a:spAutoFit/>
            </a:bodyPr>
            <a:lstStyle/>
            <a:p>
              <a:r>
                <a:rPr lang="en-US" sz="2400" u="sng" kern="1200" dirty="0">
                  <a:solidFill>
                    <a:schemeClr val="tx1"/>
                  </a:solidFill>
                  <a:effectLst/>
                  <a:latin typeface="+mn-lt"/>
                  <a:ea typeface="+mn-ea"/>
                  <a:cs typeface="+mn-cs"/>
                  <a:hlinkClick r:id="rId10"/>
                </a:rPr>
                <a:t>South Carolina Public </a:t>
              </a:r>
              <a:br>
                <a:rPr lang="en-US" sz="2400" u="sng" kern="1200" dirty="0">
                  <a:solidFill>
                    <a:schemeClr val="tx1"/>
                  </a:solidFill>
                  <a:effectLst/>
                  <a:latin typeface="+mn-lt"/>
                  <a:ea typeface="+mn-ea"/>
                  <a:cs typeface="+mn-cs"/>
                  <a:hlinkClick r:id="rId10"/>
                </a:rPr>
              </a:br>
              <a:r>
                <a:rPr lang="en-US" sz="2400" u="sng" kern="1200" dirty="0">
                  <a:solidFill>
                    <a:schemeClr val="tx1"/>
                  </a:solidFill>
                  <a:effectLst/>
                  <a:latin typeface="+mn-lt"/>
                  <a:ea typeface="+mn-ea"/>
                  <a:cs typeface="+mn-cs"/>
                  <a:hlinkClick r:id="rId10"/>
                </a:rPr>
                <a:t>Employee Benefit Authority</a:t>
              </a:r>
              <a:endParaRPr lang="en-US" sz="3600" dirty="0"/>
            </a:p>
          </p:txBody>
        </p:sp>
      </p:grpSp>
      <p:grpSp>
        <p:nvGrpSpPr>
          <p:cNvPr id="20" name="Group 19">
            <a:extLst>
              <a:ext uri="{FF2B5EF4-FFF2-40B4-BE49-F238E27FC236}">
                <a16:creationId xmlns:a16="http://schemas.microsoft.com/office/drawing/2014/main" id="{08B3C213-180E-2382-47A3-3C00933B761F}"/>
              </a:ext>
            </a:extLst>
          </p:cNvPr>
          <p:cNvGrpSpPr/>
          <p:nvPr userDrawn="1"/>
        </p:nvGrpSpPr>
        <p:grpSpPr>
          <a:xfrm>
            <a:off x="609599" y="4751755"/>
            <a:ext cx="2354022" cy="548640"/>
            <a:chOff x="4329563" y="2917779"/>
            <a:chExt cx="2354022" cy="548640"/>
          </a:xfrm>
        </p:grpSpPr>
        <p:pic>
          <p:nvPicPr>
            <p:cNvPr id="5" name="Picture 4">
              <a:extLst>
                <a:ext uri="{FF2B5EF4-FFF2-40B4-BE49-F238E27FC236}">
                  <a16:creationId xmlns:a16="http://schemas.microsoft.com/office/drawing/2014/main" id="{7D03A7D1-CB11-93B8-F179-11F9137165C8}"/>
                </a:ext>
              </a:extLst>
            </p:cNvPr>
            <p:cNvPicPr>
              <a:picLocks/>
            </p:cNvPicPr>
            <p:nvPr userDrawn="1"/>
          </p:nvPicPr>
          <p:blipFill>
            <a:blip r:embed="rId11" cstate="print">
              <a:extLst>
                <a:ext uri="{28A0092B-C50C-407E-A947-70E740481C1C}">
                  <a14:useLocalDpi xmlns:a14="http://schemas.microsoft.com/office/drawing/2010/main" val="0"/>
                </a:ext>
              </a:extLst>
            </a:blip>
            <a:stretch>
              <a:fillRect/>
            </a:stretch>
          </p:blipFill>
          <p:spPr>
            <a:xfrm>
              <a:off x="4329563" y="2917779"/>
              <a:ext cx="548640" cy="548640"/>
            </a:xfrm>
            <a:prstGeom prst="rect">
              <a:avLst/>
            </a:prstGeom>
          </p:spPr>
        </p:pic>
        <p:sp>
          <p:nvSpPr>
            <p:cNvPr id="17" name="TextBox 16">
              <a:extLst>
                <a:ext uri="{FF2B5EF4-FFF2-40B4-BE49-F238E27FC236}">
                  <a16:creationId xmlns:a16="http://schemas.microsoft.com/office/drawing/2014/main" id="{C23DDA84-0906-A535-3352-873978273A84}"/>
                </a:ext>
              </a:extLst>
            </p:cNvPr>
            <p:cNvSpPr txBox="1"/>
            <p:nvPr userDrawn="1"/>
          </p:nvSpPr>
          <p:spPr>
            <a:xfrm>
              <a:off x="4877370" y="2961267"/>
              <a:ext cx="1806215" cy="461665"/>
            </a:xfrm>
            <a:prstGeom prst="rect">
              <a:avLst/>
            </a:prstGeom>
            <a:noFill/>
          </p:spPr>
          <p:txBody>
            <a:bodyPr wrap="square" rtlCol="0">
              <a:spAutoFit/>
            </a:bodyPr>
            <a:lstStyle/>
            <a:p>
              <a:r>
                <a:rPr lang="en-US" sz="2400" dirty="0">
                  <a:hlinkClick r:id="rId12"/>
                </a:rPr>
                <a:t>s.c.peba</a:t>
              </a:r>
              <a:endParaRPr lang="en-US" sz="2400" dirty="0"/>
            </a:p>
          </p:txBody>
        </p:sp>
      </p:grpSp>
    </p:spTree>
    <p:extLst>
      <p:ext uri="{BB962C8B-B14F-4D97-AF65-F5344CB8AC3E}">
        <p14:creationId xmlns:p14="http://schemas.microsoft.com/office/powerpoint/2010/main" val="92918353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Disclaimer">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FF8A359-9373-4FC2-92EF-41E6DE378A96}"/>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7" cy="6857998"/>
          </a:xfrm>
          <a:prstGeom prst="rect">
            <a:avLst/>
          </a:prstGeom>
        </p:spPr>
      </p:pic>
      <p:sp>
        <p:nvSpPr>
          <p:cNvPr id="3" name="Slide Number Placeholder 5">
            <a:extLst>
              <a:ext uri="{FF2B5EF4-FFF2-40B4-BE49-F238E27FC236}">
                <a16:creationId xmlns:a16="http://schemas.microsoft.com/office/drawing/2014/main" id="{D19FC374-0225-08E2-22A8-245F54F23F20}"/>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6" name="Rectangle 5">
            <a:extLst>
              <a:ext uri="{FF2B5EF4-FFF2-40B4-BE49-F238E27FC236}">
                <a16:creationId xmlns:a16="http://schemas.microsoft.com/office/drawing/2014/main" id="{27F27499-80F4-9839-56AF-E21DB87CC464}"/>
              </a:ext>
            </a:extLst>
          </p:cNvPr>
          <p:cNvSpPr/>
          <p:nvPr userDrawn="1"/>
        </p:nvSpPr>
        <p:spPr>
          <a:xfrm>
            <a:off x="609599" y="1611018"/>
            <a:ext cx="10972800" cy="2308324"/>
          </a:xfrm>
          <a:prstGeom prst="rect">
            <a:avLst/>
          </a:prstGeom>
        </p:spPr>
        <p:txBody>
          <a:bodyPr wrap="square">
            <a:spAutoFit/>
          </a:body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sz="2000" dirty="0">
                <a:solidFill>
                  <a:schemeClr val="tx2"/>
                </a:solidFill>
              </a:rPr>
              <a:t>This presentation does not constitute a comprehensive or binding representation of the employee benefit programs PEBA administers. The terms and conditions of the employee benefit programs PEBA administers are set out in the applicable statutes and plan documents and are subject to change. Benefits administrators and others chosen by your employer to assist you with your participation in these employee benefit programs are not agents or employees of PEBA and are not authorized to bind PEBA or make representations on behalf of PEBA. Please contact PEBA for the most current information. The language used in this presentation does not create any contractual rights or entitlements for any person.</a:t>
            </a:r>
          </a:p>
        </p:txBody>
      </p:sp>
      <p:sp>
        <p:nvSpPr>
          <p:cNvPr id="7" name="TextBox 6">
            <a:extLst>
              <a:ext uri="{FF2B5EF4-FFF2-40B4-BE49-F238E27FC236}">
                <a16:creationId xmlns:a16="http://schemas.microsoft.com/office/drawing/2014/main" id="{84ECC850-B988-E399-A6DC-BFF24914A774}"/>
              </a:ext>
            </a:extLst>
          </p:cNvPr>
          <p:cNvSpPr txBox="1"/>
          <p:nvPr userDrawn="1"/>
        </p:nvSpPr>
        <p:spPr>
          <a:xfrm>
            <a:off x="609599" y="476550"/>
            <a:ext cx="4433455" cy="553998"/>
          </a:xfrm>
          <a:prstGeom prst="rect">
            <a:avLst/>
          </a:prstGeom>
          <a:noFill/>
        </p:spPr>
        <p:txBody>
          <a:bodyPr wrap="square" rtlCol="0" anchor="ctr">
            <a:spAutoFit/>
          </a:bodyPr>
          <a:lstStyle/>
          <a:p>
            <a:r>
              <a:rPr lang="en-US" sz="3000" b="1" dirty="0">
                <a:solidFill>
                  <a:schemeClr val="tx2"/>
                </a:solidFill>
                <a:latin typeface="Times New Roman" panose="02020603050405020304" pitchFamily="18" charset="0"/>
                <a:cs typeface="Times New Roman" panose="02020603050405020304" pitchFamily="18" charset="0"/>
              </a:rPr>
              <a:t>Disclaimer</a:t>
            </a:r>
          </a:p>
        </p:txBody>
      </p:sp>
    </p:spTree>
    <p:extLst>
      <p:ext uri="{BB962C8B-B14F-4D97-AF65-F5344CB8AC3E}">
        <p14:creationId xmlns:p14="http://schemas.microsoft.com/office/powerpoint/2010/main" val="8156219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ection divider">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63E83DF9-E00E-4BB3-A617-E96FA563FA99}"/>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7" cy="6857998"/>
          </a:xfrm>
          <a:prstGeom prst="rect">
            <a:avLst/>
          </a:prstGeom>
        </p:spPr>
      </p:pic>
      <p:sp>
        <p:nvSpPr>
          <p:cNvPr id="2" name="Title 1"/>
          <p:cNvSpPr>
            <a:spLocks noGrp="1"/>
          </p:cNvSpPr>
          <p:nvPr>
            <p:ph type="title" hasCustomPrompt="1"/>
          </p:nvPr>
        </p:nvSpPr>
        <p:spPr>
          <a:xfrm>
            <a:off x="336550" y="2626822"/>
            <a:ext cx="6363508" cy="2335876"/>
          </a:xfrm>
        </p:spPr>
        <p:txBody>
          <a:bodyPr anchor="ctr">
            <a:normAutofit/>
          </a:bodyPr>
          <a:lstStyle>
            <a:lvl1pPr>
              <a:defRPr sz="3000" b="1" baseline="0">
                <a:solidFill>
                  <a:schemeClr val="bg1"/>
                </a:solidFill>
                <a:latin typeface="Times New Roman" panose="02020603050405020304" pitchFamily="18" charset="0"/>
                <a:cs typeface="Times New Roman" panose="02020603050405020304" pitchFamily="18" charset="0"/>
              </a:defRPr>
            </a:lvl1pPr>
          </a:lstStyle>
          <a:p>
            <a:r>
              <a:rPr lang="en-US" dirty="0"/>
              <a:t>Click to section title</a:t>
            </a:r>
          </a:p>
        </p:txBody>
      </p:sp>
      <p:sp>
        <p:nvSpPr>
          <p:cNvPr id="10" name="Slide Number Placeholder 5"/>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8" name="Subtitle 2"/>
          <p:cNvSpPr>
            <a:spLocks noGrp="1"/>
          </p:cNvSpPr>
          <p:nvPr>
            <p:ph type="subTitle" idx="13" hasCustomPrompt="1"/>
          </p:nvPr>
        </p:nvSpPr>
        <p:spPr>
          <a:xfrm>
            <a:off x="336550" y="5311838"/>
            <a:ext cx="6105814" cy="689951"/>
          </a:xfrm>
        </p:spPr>
        <p:txBody>
          <a:bodyPr anchor="t" anchorCtr="0">
            <a:normAutofit/>
          </a:bodyPr>
          <a:lstStyle>
            <a:lvl1pPr marL="0" indent="0" algn="l">
              <a:buNone/>
              <a:defRPr sz="2000">
                <a:solidFill>
                  <a:schemeClr val="bg2">
                    <a:lumMod val="75000"/>
                  </a:schemeClr>
                </a:solidFill>
                <a:latin typeface="Times New Roman" panose="02020603050405020304" pitchFamily="18" charset="0"/>
                <a:cs typeface="Times New Roman" panose="02020603050405020304" pitchFamily="18"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Click to edit section subtitle</a:t>
            </a:r>
          </a:p>
        </p:txBody>
      </p:sp>
    </p:spTree>
    <p:extLst>
      <p:ext uri="{BB962C8B-B14F-4D97-AF65-F5344CB8AC3E}">
        <p14:creationId xmlns:p14="http://schemas.microsoft.com/office/powerpoint/2010/main" val="6907547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One column_simple">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FF8A359-9373-4FC2-92EF-41E6DE378A96}"/>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7" cy="6857998"/>
          </a:xfrm>
          <a:prstGeom prst="rect">
            <a:avLst/>
          </a:prstGeom>
        </p:spPr>
      </p:pic>
      <p:sp>
        <p:nvSpPr>
          <p:cNvPr id="3" name="Slide Number Placeholder 5">
            <a:extLst>
              <a:ext uri="{FF2B5EF4-FFF2-40B4-BE49-F238E27FC236}">
                <a16:creationId xmlns:a16="http://schemas.microsoft.com/office/drawing/2014/main" id="{D19FC374-0225-08E2-22A8-245F54F23F20}"/>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2" name="Content Placeholder 2">
            <a:extLst>
              <a:ext uri="{FF2B5EF4-FFF2-40B4-BE49-F238E27FC236}">
                <a16:creationId xmlns:a16="http://schemas.microsoft.com/office/drawing/2014/main" id="{4707B9D8-B732-E833-79CA-2CF10BB91622}"/>
              </a:ext>
            </a:extLst>
          </p:cNvPr>
          <p:cNvSpPr>
            <a:spLocks noGrp="1"/>
          </p:cNvSpPr>
          <p:nvPr>
            <p:ph sz="half" idx="1" hasCustomPrompt="1"/>
          </p:nvPr>
        </p:nvSpPr>
        <p:spPr>
          <a:xfrm>
            <a:off x="609600" y="1611018"/>
            <a:ext cx="10972798" cy="4690026"/>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itle 1">
            <a:extLst>
              <a:ext uri="{FF2B5EF4-FFF2-40B4-BE49-F238E27FC236}">
                <a16:creationId xmlns:a16="http://schemas.microsoft.com/office/drawing/2014/main" id="{4D828966-E531-9197-F0E1-3A79B5C315E2}"/>
              </a:ext>
            </a:extLst>
          </p:cNvPr>
          <p:cNvSpPr>
            <a:spLocks noGrp="1"/>
          </p:cNvSpPr>
          <p:nvPr>
            <p:ph type="title" hasCustomPrompt="1"/>
          </p:nvPr>
        </p:nvSpPr>
        <p:spPr>
          <a:xfrm>
            <a:off x="609599" y="228600"/>
            <a:ext cx="10972799" cy="1049898"/>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42919854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lumn_simple">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2C440424-D210-4D0E-B3A0-673BF781CDB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7" cy="6857998"/>
          </a:xfrm>
          <a:prstGeom prst="rect">
            <a:avLst/>
          </a:prstGeom>
        </p:spPr>
      </p:pic>
      <p:sp>
        <p:nvSpPr>
          <p:cNvPr id="3" name="Content Placeholder 2"/>
          <p:cNvSpPr>
            <a:spLocks noGrp="1"/>
          </p:cNvSpPr>
          <p:nvPr>
            <p:ph sz="half" idx="1" hasCustomPrompt="1"/>
          </p:nvPr>
        </p:nvSpPr>
        <p:spPr>
          <a:xfrm>
            <a:off x="609600" y="1601044"/>
            <a:ext cx="5181600" cy="4690027"/>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hasCustomPrompt="1"/>
          </p:nvPr>
        </p:nvSpPr>
        <p:spPr>
          <a:xfrm>
            <a:off x="6400800" y="1611018"/>
            <a:ext cx="5181600" cy="4680054"/>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 name="Slide Number Placeholder 5">
            <a:extLst>
              <a:ext uri="{FF2B5EF4-FFF2-40B4-BE49-F238E27FC236}">
                <a16:creationId xmlns:a16="http://schemas.microsoft.com/office/drawing/2014/main" id="{26571F65-A9A5-4040-F1EB-909282DC42C9}"/>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10" name="Title 1">
            <a:extLst>
              <a:ext uri="{FF2B5EF4-FFF2-40B4-BE49-F238E27FC236}">
                <a16:creationId xmlns:a16="http://schemas.microsoft.com/office/drawing/2014/main" id="{8FB323F1-D632-3DE0-82DF-692C19B63F40}"/>
              </a:ext>
            </a:extLst>
          </p:cNvPr>
          <p:cNvSpPr>
            <a:spLocks noGrp="1"/>
          </p:cNvSpPr>
          <p:nvPr>
            <p:ph type="title" hasCustomPrompt="1"/>
          </p:nvPr>
        </p:nvSpPr>
        <p:spPr>
          <a:xfrm>
            <a:off x="609599" y="228600"/>
            <a:ext cx="10972799" cy="1049898"/>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37140963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One column_block title">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875D3039-9B0D-4456-A1DB-A81F3165AFB2}"/>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7" cy="6857998"/>
          </a:xfrm>
          <a:prstGeom prst="rect">
            <a:avLst/>
          </a:prstGeom>
        </p:spPr>
      </p:pic>
      <p:sp>
        <p:nvSpPr>
          <p:cNvPr id="2" name="Title 1"/>
          <p:cNvSpPr>
            <a:spLocks noGrp="1"/>
          </p:cNvSpPr>
          <p:nvPr>
            <p:ph type="title" hasCustomPrompt="1"/>
          </p:nvPr>
        </p:nvSpPr>
        <p:spPr>
          <a:xfrm>
            <a:off x="609600" y="228599"/>
            <a:ext cx="9598430" cy="1724899"/>
          </a:xfrm>
        </p:spPr>
        <p:txBody>
          <a:bodyPr anchor="ctr" anchorCtr="0">
            <a:normAutofit/>
          </a:bodyPr>
          <a:lstStyle>
            <a:lvl1pPr>
              <a:defRPr sz="3000" b="1">
                <a:solidFill>
                  <a:schemeClr val="bg1"/>
                </a:solidFill>
                <a:latin typeface="Times New Roman" panose="02020603050405020304" pitchFamily="18" charset="0"/>
                <a:cs typeface="Times New Roman" panose="02020603050405020304" pitchFamily="18" charset="0"/>
              </a:defRPr>
            </a:lvl1pPr>
          </a:lstStyle>
          <a:p>
            <a:r>
              <a:rPr lang="en-US" dirty="0"/>
              <a:t>Click to edit slide title</a:t>
            </a:r>
          </a:p>
        </p:txBody>
      </p:sp>
      <p:sp>
        <p:nvSpPr>
          <p:cNvPr id="3" name="Content Placeholder 2"/>
          <p:cNvSpPr>
            <a:spLocks noGrp="1"/>
          </p:cNvSpPr>
          <p:nvPr>
            <p:ph idx="1" hasCustomPrompt="1"/>
          </p:nvPr>
        </p:nvSpPr>
        <p:spPr>
          <a:xfrm>
            <a:off x="609600" y="2510455"/>
            <a:ext cx="10972800" cy="3790589"/>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Slide Number Placeholder 5">
            <a:extLst>
              <a:ext uri="{FF2B5EF4-FFF2-40B4-BE49-F238E27FC236}">
                <a16:creationId xmlns:a16="http://schemas.microsoft.com/office/drawing/2014/main" id="{D36BA443-4CAB-85FE-83E0-3C6B8B3565C9}"/>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31832307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_block title">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875D3039-9B0D-4456-A1DB-A81F3165AFB2}"/>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7" cy="6857998"/>
          </a:xfrm>
          <a:prstGeom prst="rect">
            <a:avLst/>
          </a:prstGeom>
        </p:spPr>
      </p:pic>
      <p:sp>
        <p:nvSpPr>
          <p:cNvPr id="2" name="Title 1"/>
          <p:cNvSpPr>
            <a:spLocks noGrp="1"/>
          </p:cNvSpPr>
          <p:nvPr>
            <p:ph type="title" hasCustomPrompt="1"/>
          </p:nvPr>
        </p:nvSpPr>
        <p:spPr>
          <a:xfrm>
            <a:off x="609600" y="228599"/>
            <a:ext cx="9598430" cy="1724899"/>
          </a:xfrm>
        </p:spPr>
        <p:txBody>
          <a:bodyPr anchor="ctr" anchorCtr="0">
            <a:normAutofit/>
          </a:bodyPr>
          <a:lstStyle>
            <a:lvl1pPr>
              <a:defRPr sz="3000" b="1">
                <a:solidFill>
                  <a:schemeClr val="bg1"/>
                </a:solidFill>
                <a:latin typeface="Times New Roman" panose="02020603050405020304" pitchFamily="18" charset="0"/>
                <a:cs typeface="Times New Roman" panose="02020603050405020304" pitchFamily="18" charset="0"/>
              </a:defRPr>
            </a:lvl1pPr>
          </a:lstStyle>
          <a:p>
            <a:r>
              <a:rPr lang="en-US" dirty="0"/>
              <a:t>Click to edit slide title</a:t>
            </a:r>
          </a:p>
        </p:txBody>
      </p:sp>
      <p:sp>
        <p:nvSpPr>
          <p:cNvPr id="5" name="Slide Number Placeholder 5">
            <a:extLst>
              <a:ext uri="{FF2B5EF4-FFF2-40B4-BE49-F238E27FC236}">
                <a16:creationId xmlns:a16="http://schemas.microsoft.com/office/drawing/2014/main" id="{D36BA443-4CAB-85FE-83E0-3C6B8B3565C9}"/>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4" name="Content Placeholder 2">
            <a:extLst>
              <a:ext uri="{FF2B5EF4-FFF2-40B4-BE49-F238E27FC236}">
                <a16:creationId xmlns:a16="http://schemas.microsoft.com/office/drawing/2014/main" id="{E0F5FC08-2CC4-B3F1-36DF-75318075EDE8}"/>
              </a:ext>
            </a:extLst>
          </p:cNvPr>
          <p:cNvSpPr>
            <a:spLocks noGrp="1"/>
          </p:cNvSpPr>
          <p:nvPr>
            <p:ph sz="half" idx="13" hasCustomPrompt="1"/>
          </p:nvPr>
        </p:nvSpPr>
        <p:spPr>
          <a:xfrm>
            <a:off x="609600" y="2500481"/>
            <a:ext cx="5181600" cy="3790590"/>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Content Placeholder 3">
            <a:extLst>
              <a:ext uri="{FF2B5EF4-FFF2-40B4-BE49-F238E27FC236}">
                <a16:creationId xmlns:a16="http://schemas.microsoft.com/office/drawing/2014/main" id="{8762C4BE-86E3-D6D0-9618-3212B82DB396}"/>
              </a:ext>
            </a:extLst>
          </p:cNvPr>
          <p:cNvSpPr>
            <a:spLocks noGrp="1"/>
          </p:cNvSpPr>
          <p:nvPr>
            <p:ph sz="half" idx="2" hasCustomPrompt="1"/>
          </p:nvPr>
        </p:nvSpPr>
        <p:spPr>
          <a:xfrm>
            <a:off x="6400800" y="2508542"/>
            <a:ext cx="5181600" cy="3782530"/>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7014433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wo column_blue and gray">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95D8F1E-466F-49AA-81A5-A2C1CA2EA29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7" cy="6857998"/>
          </a:xfrm>
          <a:prstGeom prst="rect">
            <a:avLst/>
          </a:prstGeom>
        </p:spPr>
      </p:pic>
      <p:sp>
        <p:nvSpPr>
          <p:cNvPr id="2" name="Content Placeholder 2">
            <a:extLst>
              <a:ext uri="{FF2B5EF4-FFF2-40B4-BE49-F238E27FC236}">
                <a16:creationId xmlns:a16="http://schemas.microsoft.com/office/drawing/2014/main" id="{C105F7CB-9D49-5498-E69E-2AA19D8C387B}"/>
              </a:ext>
            </a:extLst>
          </p:cNvPr>
          <p:cNvSpPr>
            <a:spLocks noGrp="1"/>
          </p:cNvSpPr>
          <p:nvPr>
            <p:ph sz="half" idx="1" hasCustomPrompt="1"/>
          </p:nvPr>
        </p:nvSpPr>
        <p:spPr>
          <a:xfrm>
            <a:off x="609600" y="2917779"/>
            <a:ext cx="3912524" cy="3373294"/>
          </a:xfrm>
        </p:spPr>
        <p:txBody>
          <a:bodyPr/>
          <a:lstStyle>
            <a:lvl1pPr>
              <a:defRPr sz="2000">
                <a:solidFill>
                  <a:schemeClr val="bg1"/>
                </a:solidFill>
              </a:defRPr>
            </a:lvl1pPr>
            <a:lvl2pPr>
              <a:defRPr sz="1800">
                <a:solidFill>
                  <a:schemeClr val="bg1"/>
                </a:solidFill>
              </a:defRPr>
            </a:lvl2pPr>
            <a:lvl3pPr>
              <a:defRPr sz="1600">
                <a:solidFill>
                  <a:schemeClr val="bg1"/>
                </a:solidFill>
              </a:defRPr>
            </a:lvl3pPr>
            <a:lvl4pPr>
              <a:defRPr sz="1400">
                <a:solidFill>
                  <a:schemeClr val="bg1"/>
                </a:solidFill>
              </a:defRPr>
            </a:lvl4pPr>
            <a:lvl5pPr>
              <a:defRPr sz="1400">
                <a:solidFill>
                  <a:schemeClr val="bg1"/>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3" name="Content Placeholder 3">
            <a:extLst>
              <a:ext uri="{FF2B5EF4-FFF2-40B4-BE49-F238E27FC236}">
                <a16:creationId xmlns:a16="http://schemas.microsoft.com/office/drawing/2014/main" id="{14645053-EEB2-1C18-C990-1381BD23596C}"/>
              </a:ext>
            </a:extLst>
          </p:cNvPr>
          <p:cNvSpPr>
            <a:spLocks noGrp="1"/>
          </p:cNvSpPr>
          <p:nvPr>
            <p:ph sz="half" idx="2" hasCustomPrompt="1"/>
          </p:nvPr>
        </p:nvSpPr>
        <p:spPr>
          <a:xfrm>
            <a:off x="6096000" y="2917776"/>
            <a:ext cx="5486400" cy="3373295"/>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Title 1">
            <a:extLst>
              <a:ext uri="{FF2B5EF4-FFF2-40B4-BE49-F238E27FC236}">
                <a16:creationId xmlns:a16="http://schemas.microsoft.com/office/drawing/2014/main" id="{F09D25B9-7A5D-1DC6-CAB7-1D483B095A39}"/>
              </a:ext>
            </a:extLst>
          </p:cNvPr>
          <p:cNvSpPr>
            <a:spLocks noGrp="1"/>
          </p:cNvSpPr>
          <p:nvPr>
            <p:ph type="title" hasCustomPrompt="1"/>
          </p:nvPr>
        </p:nvSpPr>
        <p:spPr>
          <a:xfrm>
            <a:off x="609599" y="228600"/>
            <a:ext cx="10972799" cy="2122246"/>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
        <p:nvSpPr>
          <p:cNvPr id="8" name="Slide Number Placeholder 5">
            <a:extLst>
              <a:ext uri="{FF2B5EF4-FFF2-40B4-BE49-F238E27FC236}">
                <a16:creationId xmlns:a16="http://schemas.microsoft.com/office/drawing/2014/main" id="{B6E9351A-D332-227C-C8BC-16022A299044}"/>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27617387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One column_blue and gray">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95D8F1E-466F-49AA-81A5-A2C1CA2EA29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2" name="Content Placeholder 2">
            <a:extLst>
              <a:ext uri="{FF2B5EF4-FFF2-40B4-BE49-F238E27FC236}">
                <a16:creationId xmlns:a16="http://schemas.microsoft.com/office/drawing/2014/main" id="{C105F7CB-9D49-5498-E69E-2AA19D8C387B}"/>
              </a:ext>
            </a:extLst>
          </p:cNvPr>
          <p:cNvSpPr>
            <a:spLocks noGrp="1"/>
          </p:cNvSpPr>
          <p:nvPr>
            <p:ph sz="half" idx="1" hasCustomPrompt="1"/>
          </p:nvPr>
        </p:nvSpPr>
        <p:spPr>
          <a:xfrm>
            <a:off x="609599" y="2917779"/>
            <a:ext cx="5866015" cy="3373294"/>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Title 1">
            <a:extLst>
              <a:ext uri="{FF2B5EF4-FFF2-40B4-BE49-F238E27FC236}">
                <a16:creationId xmlns:a16="http://schemas.microsoft.com/office/drawing/2014/main" id="{F09D25B9-7A5D-1DC6-CAB7-1D483B095A39}"/>
              </a:ext>
            </a:extLst>
          </p:cNvPr>
          <p:cNvSpPr>
            <a:spLocks noGrp="1"/>
          </p:cNvSpPr>
          <p:nvPr>
            <p:ph type="title" hasCustomPrompt="1"/>
          </p:nvPr>
        </p:nvSpPr>
        <p:spPr>
          <a:xfrm>
            <a:off x="609600" y="228599"/>
            <a:ext cx="4702234" cy="2223655"/>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
        <p:nvSpPr>
          <p:cNvPr id="8" name="Slide Number Placeholder 5">
            <a:extLst>
              <a:ext uri="{FF2B5EF4-FFF2-40B4-BE49-F238E27FC236}">
                <a16:creationId xmlns:a16="http://schemas.microsoft.com/office/drawing/2014/main" id="{B6E9351A-D332-227C-C8BC-16022A299044}"/>
              </a:ext>
            </a:extLst>
          </p:cNvPr>
          <p:cNvSpPr>
            <a:spLocks noGrp="1"/>
          </p:cNvSpPr>
          <p:nvPr>
            <p:ph type="sldNum" sz="quarter" idx="12"/>
          </p:nvPr>
        </p:nvSpPr>
        <p:spPr>
          <a:xfrm>
            <a:off x="11019348" y="6301044"/>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41077564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wo column_block on right">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875D3039-9B0D-4456-A1DB-A81F3165AFB2}"/>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5" name="Slide Number Placeholder 5">
            <a:extLst>
              <a:ext uri="{FF2B5EF4-FFF2-40B4-BE49-F238E27FC236}">
                <a16:creationId xmlns:a16="http://schemas.microsoft.com/office/drawing/2014/main" id="{D36BA443-4CAB-85FE-83E0-3C6B8B3565C9}"/>
              </a:ext>
            </a:extLst>
          </p:cNvPr>
          <p:cNvSpPr>
            <a:spLocks noGrp="1"/>
          </p:cNvSpPr>
          <p:nvPr>
            <p:ph type="sldNum" sz="quarter" idx="12"/>
          </p:nvPr>
        </p:nvSpPr>
        <p:spPr>
          <a:xfrm>
            <a:off x="11019348" y="6301044"/>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3" name="Content Placeholder 2">
            <a:extLst>
              <a:ext uri="{FF2B5EF4-FFF2-40B4-BE49-F238E27FC236}">
                <a16:creationId xmlns:a16="http://schemas.microsoft.com/office/drawing/2014/main" id="{F14DD24C-DE62-2304-D00B-211117A25BAA}"/>
              </a:ext>
            </a:extLst>
          </p:cNvPr>
          <p:cNvSpPr>
            <a:spLocks noGrp="1"/>
          </p:cNvSpPr>
          <p:nvPr>
            <p:ph sz="half" idx="1" hasCustomPrompt="1"/>
          </p:nvPr>
        </p:nvSpPr>
        <p:spPr>
          <a:xfrm>
            <a:off x="609600" y="1601044"/>
            <a:ext cx="3338945" cy="4690027"/>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Content Placeholder 3">
            <a:extLst>
              <a:ext uri="{FF2B5EF4-FFF2-40B4-BE49-F238E27FC236}">
                <a16:creationId xmlns:a16="http://schemas.microsoft.com/office/drawing/2014/main" id="{81CEE227-37E8-DD22-6A0F-391DF07240AA}"/>
              </a:ext>
            </a:extLst>
          </p:cNvPr>
          <p:cNvSpPr>
            <a:spLocks noGrp="1"/>
          </p:cNvSpPr>
          <p:nvPr>
            <p:ph sz="half" idx="2" hasCustomPrompt="1"/>
          </p:nvPr>
        </p:nvSpPr>
        <p:spPr>
          <a:xfrm>
            <a:off x="9277004" y="228600"/>
            <a:ext cx="2305396" cy="6062472"/>
          </a:xfrm>
        </p:spPr>
        <p:txBody>
          <a:bodyPr/>
          <a:lstStyle>
            <a:lvl1pPr>
              <a:defRPr sz="2000">
                <a:solidFill>
                  <a:schemeClr val="bg1"/>
                </a:solidFill>
              </a:defRPr>
            </a:lvl1pPr>
            <a:lvl2pPr>
              <a:defRPr sz="1800">
                <a:solidFill>
                  <a:schemeClr val="bg1"/>
                </a:solidFill>
              </a:defRPr>
            </a:lvl2pPr>
            <a:lvl3pPr>
              <a:defRPr sz="1600">
                <a:solidFill>
                  <a:schemeClr val="bg1"/>
                </a:solidFill>
              </a:defRPr>
            </a:lvl3pPr>
            <a:lvl4pPr>
              <a:defRPr sz="1400">
                <a:solidFill>
                  <a:schemeClr val="bg1"/>
                </a:solidFill>
              </a:defRPr>
            </a:lvl4pPr>
            <a:lvl5pPr>
              <a:defRPr sz="1400">
                <a:solidFill>
                  <a:schemeClr val="bg1"/>
                </a:solidFill>
              </a:defRPr>
            </a:lvl5pPr>
          </a:lstStyle>
          <a:p>
            <a:pPr lvl="0"/>
            <a:r>
              <a:rPr lang="en-US" dirty="0"/>
              <a:t>Click to edit body text</a:t>
            </a:r>
          </a:p>
          <a:p>
            <a:pPr lvl="1"/>
            <a:r>
              <a:rPr lang="en-US" dirty="0"/>
              <a:t>Second level</a:t>
            </a:r>
          </a:p>
        </p:txBody>
      </p:sp>
      <p:sp>
        <p:nvSpPr>
          <p:cNvPr id="9" name="Title 1">
            <a:extLst>
              <a:ext uri="{FF2B5EF4-FFF2-40B4-BE49-F238E27FC236}">
                <a16:creationId xmlns:a16="http://schemas.microsoft.com/office/drawing/2014/main" id="{E64B4BAA-0DDE-4E86-7FB5-9C1C55E20744}"/>
              </a:ext>
            </a:extLst>
          </p:cNvPr>
          <p:cNvSpPr>
            <a:spLocks noGrp="1"/>
          </p:cNvSpPr>
          <p:nvPr>
            <p:ph type="title" hasCustomPrompt="1"/>
          </p:nvPr>
        </p:nvSpPr>
        <p:spPr>
          <a:xfrm>
            <a:off x="609599" y="228600"/>
            <a:ext cx="5181601" cy="1049898"/>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40579438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9"/>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4"/>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US"/>
          </a:p>
        </p:txBody>
      </p:sp>
      <p:sp>
        <p:nvSpPr>
          <p:cNvPr id="5" name="Footer Placeholder 4"/>
          <p:cNvSpPr>
            <a:spLocks noGrp="1"/>
          </p:cNvSpPr>
          <p:nvPr>
            <p:ph type="ftr" sz="quarter" idx="3"/>
          </p:nvPr>
        </p:nvSpPr>
        <p:spPr>
          <a:xfrm>
            <a:off x="4038600" y="6356354"/>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4"/>
            <a:ext cx="2743200" cy="365125"/>
          </a:xfrm>
          <a:prstGeom prst="rect">
            <a:avLst/>
          </a:prstGeom>
        </p:spPr>
        <p:txBody>
          <a:bodyPr vert="horz" lIns="91440" tIns="45720" rIns="91440" bIns="45720" rtlCol="0" anchor="ctr"/>
          <a:lstStyle>
            <a:lvl1pPr algn="r">
              <a:defRPr sz="1400">
                <a:solidFill>
                  <a:schemeClr val="bg2">
                    <a:lumMod val="75000"/>
                  </a:schemeClr>
                </a:solidFill>
                <a:latin typeface="Tw Cen MT Condensed" panose="020B0606020104020203" pitchFamily="34"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2681711764"/>
      </p:ext>
    </p:extLst>
  </p:cSld>
  <p:clrMap bg1="lt1" tx1="dk1" bg2="lt2" tx2="dk2" accent1="accent1" accent2="accent2" accent3="accent3" accent4="accent4" accent5="accent5" accent6="accent6" hlink="hlink" folHlink="folHlink"/>
  <p:sldLayoutIdLst>
    <p:sldLayoutId id="2147483683" r:id="rId1"/>
    <p:sldLayoutId id="2147483684" r:id="rId2"/>
    <p:sldLayoutId id="2147483692" r:id="rId3"/>
    <p:sldLayoutId id="2147483686" r:id="rId4"/>
    <p:sldLayoutId id="2147483685" r:id="rId5"/>
    <p:sldLayoutId id="2147483693" r:id="rId6"/>
    <p:sldLayoutId id="2147483687" r:id="rId7"/>
    <p:sldLayoutId id="2147483696" r:id="rId8"/>
    <p:sldLayoutId id="2147483694" r:id="rId9"/>
    <p:sldLayoutId id="2147483695" r:id="rId10"/>
    <p:sldLayoutId id="2147483688" r:id="rId11"/>
    <p:sldLayoutId id="2147483699" r:id="rId12"/>
    <p:sldLayoutId id="2147483698" r:id="rId13"/>
    <p:sldLayoutId id="2147483697" r:id="rId14"/>
  </p:sldLayoutIdLst>
  <p:hf hdr="0" ftr="0" dt="0"/>
  <p:txStyles>
    <p:titleStyle>
      <a:lvl1pPr algn="l" defTabSz="914400" rtl="0" eaLnBrk="1" latinLnBrk="0" hangingPunct="1">
        <a:lnSpc>
          <a:spcPct val="90000"/>
        </a:lnSpc>
        <a:spcBef>
          <a:spcPct val="0"/>
        </a:spcBef>
        <a:buNone/>
        <a:defRPr sz="4400" b="1"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2.xml"/></Relationships>
</file>

<file path=ppt/slides/_rels/slide10.xml.rels><?xml version="1.0" encoding="UTF-8" standalone="yes"?>
<Relationships xmlns="http://schemas.openxmlformats.org/package/2006/relationships"><Relationship Id="rId3" Type="http://schemas.openxmlformats.org/officeDocument/2006/relationships/tags" Target="../tags/tag11.xml"/><Relationship Id="rId2" Type="http://schemas.openxmlformats.org/officeDocument/2006/relationships/tags" Target="../tags/tag10.xml"/><Relationship Id="rId1" Type="http://schemas.openxmlformats.org/officeDocument/2006/relationships/tags" Target="../tags/tag9.xml"/><Relationship Id="rId5" Type="http://schemas.openxmlformats.org/officeDocument/2006/relationships/hyperlink" Target="https://peba.sc.gov/sites/default/files/tobacco_use.pdf" TargetMode="External"/><Relationship Id="rId4"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xml.rels><?xml version="1.0" encoding="UTF-8" standalone="yes"?>
<Relationships xmlns="http://schemas.openxmlformats.org/package/2006/relationships"><Relationship Id="rId2" Type="http://schemas.openxmlformats.org/officeDocument/2006/relationships/hyperlink" Target="https://peba.sc.gov/facts" TargetMode="External"/><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2" Type="http://schemas.openxmlformats.org/officeDocument/2006/relationships/hyperlink" Target="https://statesc.southcarolinablues.com/web/public/statesc/" TargetMode="Externa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slideLayout" Target="../slideLayouts/slideLayout3.xml"/><Relationship Id="rId1" Type="http://schemas.openxmlformats.org/officeDocument/2006/relationships/tags" Target="../tags/tag4.xml"/></Relationships>
</file>

<file path=ppt/slides/_rels/slide6.xml.rels><?xml version="1.0" encoding="UTF-8" standalone="yes"?>
<Relationships xmlns="http://schemas.openxmlformats.org/package/2006/relationships"><Relationship Id="rId2" Type="http://schemas.openxmlformats.org/officeDocument/2006/relationships/slideLayout" Target="../slideLayouts/slideLayout3.xml"/><Relationship Id="rId1" Type="http://schemas.openxmlformats.org/officeDocument/2006/relationships/tags" Target="../tags/tag5.xml"/></Relationships>
</file>

<file path=ppt/slides/_rels/slide7.xml.rels><?xml version="1.0" encoding="UTF-8" standalone="yes"?>
<Relationships xmlns="http://schemas.openxmlformats.org/package/2006/relationships"><Relationship Id="rId2" Type="http://schemas.openxmlformats.org/officeDocument/2006/relationships/slideLayout" Target="../slideLayouts/slideLayout3.xml"/><Relationship Id="rId1" Type="http://schemas.openxmlformats.org/officeDocument/2006/relationships/tags" Target="../tags/tag6.xml"/></Relationships>
</file>

<file path=ppt/slides/_rels/slide8.xml.rels><?xml version="1.0" encoding="UTF-8" standalone="yes"?>
<Relationships xmlns="http://schemas.openxmlformats.org/package/2006/relationships"><Relationship Id="rId3" Type="http://schemas.openxmlformats.org/officeDocument/2006/relationships/hyperlink" Target="https://www.tricare.mil/DEERS" TargetMode="External"/><Relationship Id="rId2" Type="http://schemas.openxmlformats.org/officeDocument/2006/relationships/hyperlink" Target="https://info.selmanco.com/peba" TargetMode="External"/><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tags" Target="../tags/tag8.xml"/><Relationship Id="rId1" Type="http://schemas.openxmlformats.org/officeDocument/2006/relationships/tags" Target="../tags/tag7.xml"/><Relationship Id="rId4" Type="http://schemas.openxmlformats.org/officeDocument/2006/relationships/notesSlide" Target="../notesSlides/notesSlide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Your health options</a:t>
            </a:r>
          </a:p>
        </p:txBody>
      </p:sp>
      <p:sp>
        <p:nvSpPr>
          <p:cNvPr id="3" name="Subtitle 2"/>
          <p:cNvSpPr>
            <a:spLocks noGrp="1"/>
          </p:cNvSpPr>
          <p:nvPr>
            <p:ph type="subTitle" idx="1"/>
          </p:nvPr>
        </p:nvSpPr>
        <p:spPr/>
        <p:txBody>
          <a:bodyPr/>
          <a:lstStyle/>
          <a:p>
            <a:r>
              <a:rPr lang="en-US" dirty="0"/>
              <a:t>Insurance Orientation and Education</a:t>
            </a:r>
          </a:p>
          <a:p>
            <a:r>
              <a:rPr lang="en-US" dirty="0"/>
              <a:t>2026</a:t>
            </a:r>
            <a:endParaRPr lang="en-US" dirty="0">
              <a:solidFill>
                <a:srgbClr val="FF0000"/>
              </a:solidFill>
            </a:endParaRPr>
          </a:p>
        </p:txBody>
      </p:sp>
    </p:spTree>
    <p:custDataLst>
      <p:tags r:id="rId1"/>
    </p:custDataLst>
    <p:extLst>
      <p:ext uri="{BB962C8B-B14F-4D97-AF65-F5344CB8AC3E}">
        <p14:creationId xmlns:p14="http://schemas.microsoft.com/office/powerpoint/2010/main" val="356736269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half" idx="1"/>
            <p:custDataLst>
              <p:tags r:id="rId1"/>
            </p:custDataLst>
          </p:nvPr>
        </p:nvSpPr>
        <p:spPr/>
        <p:txBody>
          <a:bodyPr>
            <a:normAutofit/>
          </a:bodyPr>
          <a:lstStyle/>
          <a:p>
            <a:pPr lvl="0"/>
            <a:r>
              <a:rPr lang="en-US" dirty="0"/>
              <a:t>Applies to State Health Plan subscribers only.</a:t>
            </a:r>
          </a:p>
          <a:p>
            <a:pPr lvl="0"/>
            <a:r>
              <a:rPr lang="en-US" dirty="0"/>
              <a:t>$40 per month for subscriber-only coverage.</a:t>
            </a:r>
          </a:p>
          <a:p>
            <a:pPr lvl="0"/>
            <a:r>
              <a:rPr lang="en-US" dirty="0"/>
              <a:t>$60 per month for other levels of coverage.</a:t>
            </a:r>
          </a:p>
          <a:p>
            <a:endParaRPr lang="en-US" dirty="0"/>
          </a:p>
        </p:txBody>
      </p:sp>
      <p:sp>
        <p:nvSpPr>
          <p:cNvPr id="5" name="Content Placeholder 4">
            <a:extLst>
              <a:ext uri="{FF2B5EF4-FFF2-40B4-BE49-F238E27FC236}">
                <a16:creationId xmlns:a16="http://schemas.microsoft.com/office/drawing/2014/main" id="{33DD32BE-DE29-1F8F-F3B5-292E04CDE0CB}"/>
              </a:ext>
            </a:extLst>
          </p:cNvPr>
          <p:cNvSpPr>
            <a:spLocks noGrp="1"/>
          </p:cNvSpPr>
          <p:nvPr>
            <p:ph sz="half" idx="2"/>
          </p:nvPr>
        </p:nvSpPr>
        <p:spPr/>
        <p:txBody>
          <a:bodyPr/>
          <a:lstStyle/>
          <a:p>
            <a:pPr lvl="0"/>
            <a:r>
              <a:rPr lang="en-US" dirty="0"/>
              <a:t>Automatically charged unless subscriber:</a:t>
            </a:r>
          </a:p>
          <a:p>
            <a:pPr lvl="1"/>
            <a:r>
              <a:rPr lang="en-US" dirty="0"/>
              <a:t>Certifies as non-tobacco or e-cigarette user during online enrollment or via </a:t>
            </a:r>
            <a:r>
              <a:rPr lang="en-US" i="1" dirty="0">
                <a:hlinkClick r:id="rId5"/>
              </a:rPr>
              <a:t>Certification Regarding Tobacco or E-cigarette Use</a:t>
            </a:r>
            <a:r>
              <a:rPr lang="en-US" dirty="0"/>
              <a:t> form; or</a:t>
            </a:r>
          </a:p>
          <a:p>
            <a:pPr lvl="1"/>
            <a:r>
              <a:rPr lang="en-US" dirty="0"/>
              <a:t>Certifies that all covered tobacco or e-cigarette users have completed the State Health Plan’s tobacco cessation program.</a:t>
            </a:r>
          </a:p>
          <a:p>
            <a:endParaRPr lang="en-US" dirty="0"/>
          </a:p>
        </p:txBody>
      </p:sp>
      <p:sp>
        <p:nvSpPr>
          <p:cNvPr id="2" name="Title 1"/>
          <p:cNvSpPr>
            <a:spLocks noGrp="1"/>
          </p:cNvSpPr>
          <p:nvPr>
            <p:ph type="title"/>
            <p:custDataLst>
              <p:tags r:id="rId2"/>
            </p:custDataLst>
          </p:nvPr>
        </p:nvSpPr>
        <p:spPr/>
        <p:txBody>
          <a:bodyPr/>
          <a:lstStyle/>
          <a:p>
            <a:r>
              <a:rPr lang="en-US" dirty="0"/>
              <a:t>Tobacco-use premium</a:t>
            </a:r>
          </a:p>
        </p:txBody>
      </p:sp>
      <p:sp>
        <p:nvSpPr>
          <p:cNvPr id="4" name="Slide Number Placeholder 3"/>
          <p:cNvSpPr>
            <a:spLocks noGrp="1"/>
          </p:cNvSpPr>
          <p:nvPr>
            <p:ph type="sldNum" sz="quarter" idx="12"/>
            <p:custDataLst>
              <p:tags r:id="rId3"/>
            </p:custDataLst>
          </p:nvPr>
        </p:nvSpPr>
        <p:spPr/>
        <p:txBody>
          <a:bodyPr/>
          <a:lstStyle/>
          <a:p>
            <a:fld id="{28024367-D536-4F59-B2ED-0E7825EDA9AF}" type="slidenum">
              <a:rPr lang="en-US" smtClean="0"/>
              <a:pPr/>
              <a:t>10</a:t>
            </a:fld>
            <a:endParaRPr lang="en-US" dirty="0"/>
          </a:p>
        </p:txBody>
      </p:sp>
    </p:spTree>
    <p:extLst>
      <p:ext uri="{BB962C8B-B14F-4D97-AF65-F5344CB8AC3E}">
        <p14:creationId xmlns:p14="http://schemas.microsoft.com/office/powerpoint/2010/main" val="4027359786"/>
      </p:ext>
    </p:extLst>
  </p:cSld>
  <p:clrMapOvr>
    <a:masterClrMapping/>
  </p:clrMapOvr>
  <mc:AlternateContent xmlns:mc="http://schemas.openxmlformats.org/markup-compatibility/2006" xmlns:p14="http://schemas.microsoft.com/office/powerpoint/2010/main">
    <mc:Choice Requires="p14">
      <p:transition spd="slow" p14:dur="2000" advTm="46235"/>
    </mc:Choice>
    <mc:Fallback xmlns="">
      <p:transition spd="slow" advTm="46235"/>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7ABCAFFF-9323-CEDE-3F82-3C73C88C7FEA}"/>
              </a:ext>
            </a:extLst>
          </p:cNvPr>
          <p:cNvSpPr>
            <a:spLocks noGrp="1"/>
          </p:cNvSpPr>
          <p:nvPr>
            <p:ph type="sldNum" sz="quarter" idx="12"/>
          </p:nvPr>
        </p:nvSpPr>
        <p:spPr/>
        <p:txBody>
          <a:bodyPr/>
          <a:lstStyle/>
          <a:p>
            <a:fld id="{28024367-D536-4F59-B2ED-0E7825EDA9AF}" type="slidenum">
              <a:rPr lang="en-US" smtClean="0"/>
              <a:pPr/>
              <a:t>11</a:t>
            </a:fld>
            <a:endParaRPr lang="en-US" dirty="0"/>
          </a:p>
        </p:txBody>
      </p:sp>
    </p:spTree>
    <p:extLst>
      <p:ext uri="{BB962C8B-B14F-4D97-AF65-F5344CB8AC3E}">
        <p14:creationId xmlns:p14="http://schemas.microsoft.com/office/powerpoint/2010/main" val="106118763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A56ADA10-E8D4-758B-BC98-33CFDC775D2D}"/>
              </a:ext>
            </a:extLst>
          </p:cNvPr>
          <p:cNvSpPr>
            <a:spLocks noGrp="1"/>
          </p:cNvSpPr>
          <p:nvPr>
            <p:ph sz="half" idx="1"/>
          </p:nvPr>
        </p:nvSpPr>
        <p:spPr/>
        <p:txBody>
          <a:bodyPr>
            <a:normAutofit lnSpcReduction="10000"/>
          </a:bodyPr>
          <a:lstStyle/>
          <a:p>
            <a:pPr lvl="0"/>
            <a:r>
              <a:rPr lang="en-US" dirty="0"/>
              <a:t>Self-funded insurance plan:</a:t>
            </a:r>
          </a:p>
          <a:p>
            <a:pPr lvl="1"/>
            <a:r>
              <a:rPr lang="en-US" dirty="0"/>
              <a:t>Members’ and employers’ premiums are held in a trust fund, and these funds are used to pay claims.</a:t>
            </a:r>
          </a:p>
          <a:p>
            <a:pPr lvl="1"/>
            <a:r>
              <a:rPr lang="en-US" dirty="0"/>
              <a:t>BlueCross BlueShield of South Carolina processes health claims.</a:t>
            </a:r>
          </a:p>
          <a:p>
            <a:pPr lvl="1"/>
            <a:r>
              <a:rPr lang="en-US" dirty="0"/>
              <a:t>CVS Caremark processes prescription claims.</a:t>
            </a:r>
          </a:p>
          <a:p>
            <a:pPr lvl="0"/>
            <a:r>
              <a:rPr lang="en-US" dirty="0"/>
              <a:t>Cost of the State Health Plan compares favorably to other plans.</a:t>
            </a:r>
          </a:p>
          <a:p>
            <a:pPr lvl="1"/>
            <a:r>
              <a:rPr lang="en-US" dirty="0"/>
              <a:t>Learn more at </a:t>
            </a:r>
            <a:r>
              <a:rPr lang="en-US" dirty="0">
                <a:hlinkClick r:id="rId2"/>
              </a:rPr>
              <a:t>peba.sc.gov/facts</a:t>
            </a:r>
            <a:r>
              <a:rPr lang="en-US" dirty="0"/>
              <a:t>.</a:t>
            </a:r>
          </a:p>
          <a:p>
            <a:pPr lvl="0"/>
            <a:r>
              <a:rPr lang="en-US" dirty="0"/>
              <a:t>Health management is key to maintaining a low cost for the Plan and premiums.</a:t>
            </a:r>
          </a:p>
        </p:txBody>
      </p:sp>
      <p:sp>
        <p:nvSpPr>
          <p:cNvPr id="5" name="Title 4">
            <a:extLst>
              <a:ext uri="{FF2B5EF4-FFF2-40B4-BE49-F238E27FC236}">
                <a16:creationId xmlns:a16="http://schemas.microsoft.com/office/drawing/2014/main" id="{1FF0DC81-00C9-2A67-2621-F708C0E82F44}"/>
              </a:ext>
            </a:extLst>
          </p:cNvPr>
          <p:cNvSpPr>
            <a:spLocks noGrp="1"/>
          </p:cNvSpPr>
          <p:nvPr>
            <p:ph type="title"/>
          </p:nvPr>
        </p:nvSpPr>
        <p:spPr/>
        <p:txBody>
          <a:bodyPr/>
          <a:lstStyle/>
          <a:p>
            <a:r>
              <a:rPr lang="en-US" altLang="en-US" dirty="0"/>
              <a:t>State Health Plan</a:t>
            </a:r>
            <a:endParaRPr lang="en-US" dirty="0"/>
          </a:p>
        </p:txBody>
      </p:sp>
      <p:sp>
        <p:nvSpPr>
          <p:cNvPr id="4" name="Slide Number Placeholder 3">
            <a:extLst>
              <a:ext uri="{FF2B5EF4-FFF2-40B4-BE49-F238E27FC236}">
                <a16:creationId xmlns:a16="http://schemas.microsoft.com/office/drawing/2014/main" id="{17561A53-C647-6F31-8C1A-54C0579AA9E0}"/>
              </a:ext>
            </a:extLst>
          </p:cNvPr>
          <p:cNvSpPr>
            <a:spLocks noGrp="1"/>
          </p:cNvSpPr>
          <p:nvPr>
            <p:ph type="sldNum" sz="quarter" idx="12"/>
          </p:nvPr>
        </p:nvSpPr>
        <p:spPr/>
        <p:txBody>
          <a:bodyPr/>
          <a:lstStyle/>
          <a:p>
            <a:fld id="{28024367-D536-4F59-B2ED-0E7825EDA9AF}" type="slidenum">
              <a:rPr lang="en-US" smtClean="0"/>
              <a:pPr/>
              <a:t>2</a:t>
            </a:fld>
            <a:endParaRPr lang="en-US" dirty="0"/>
          </a:p>
        </p:txBody>
      </p:sp>
    </p:spTree>
    <p:extLst>
      <p:ext uri="{BB962C8B-B14F-4D97-AF65-F5344CB8AC3E}">
        <p14:creationId xmlns:p14="http://schemas.microsoft.com/office/powerpoint/2010/main" val="23787651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17561A53-C647-6F31-8C1A-54C0579AA9E0}"/>
              </a:ext>
            </a:extLst>
          </p:cNvPr>
          <p:cNvSpPr>
            <a:spLocks noGrp="1"/>
          </p:cNvSpPr>
          <p:nvPr>
            <p:ph type="sldNum" sz="quarter" idx="12"/>
          </p:nvPr>
        </p:nvSpPr>
        <p:spPr/>
        <p:txBody>
          <a:bodyPr/>
          <a:lstStyle/>
          <a:p>
            <a:fld id="{28024367-D536-4F59-B2ED-0E7825EDA9AF}" type="slidenum">
              <a:rPr lang="en-US" smtClean="0"/>
              <a:pPr/>
              <a:t>3</a:t>
            </a:fld>
            <a:endParaRPr lang="en-US" dirty="0"/>
          </a:p>
        </p:txBody>
      </p:sp>
      <p:sp>
        <p:nvSpPr>
          <p:cNvPr id="2" name="Content Placeholder 1">
            <a:extLst>
              <a:ext uri="{FF2B5EF4-FFF2-40B4-BE49-F238E27FC236}">
                <a16:creationId xmlns:a16="http://schemas.microsoft.com/office/drawing/2014/main" id="{A56ADA10-E8D4-758B-BC98-33CFDC775D2D}"/>
              </a:ext>
            </a:extLst>
          </p:cNvPr>
          <p:cNvSpPr>
            <a:spLocks noGrp="1"/>
          </p:cNvSpPr>
          <p:nvPr>
            <p:ph sz="half" idx="1"/>
          </p:nvPr>
        </p:nvSpPr>
        <p:spPr/>
        <p:txBody>
          <a:bodyPr>
            <a:normAutofit/>
          </a:bodyPr>
          <a:lstStyle/>
          <a:p>
            <a:pPr lvl="0"/>
            <a:r>
              <a:rPr lang="en-US" dirty="0"/>
              <a:t>Worldwide coverage under Standard Plan and Savings Plan.</a:t>
            </a:r>
          </a:p>
          <a:p>
            <a:pPr lvl="0"/>
            <a:r>
              <a:rPr lang="en-US" dirty="0"/>
              <a:t>You pay copayments, deductible and coinsurance.</a:t>
            </a:r>
          </a:p>
          <a:p>
            <a:pPr lvl="0"/>
            <a:r>
              <a:rPr lang="en-US" dirty="0"/>
              <a:t>Network provider files claims and accepts the Plan’s allowed amount, even if its charges are higher.</a:t>
            </a:r>
          </a:p>
          <a:p>
            <a:pPr lvl="1"/>
            <a:r>
              <a:rPr lang="en-US" dirty="0"/>
              <a:t>If you use an out-of-network provider, you may have to file claims and could be balance billed. You pay a higher coinsurance, too.</a:t>
            </a:r>
          </a:p>
          <a:p>
            <a:pPr lvl="0"/>
            <a:r>
              <a:rPr lang="en-US" dirty="0"/>
              <a:t>Use Find Care link under Resources at </a:t>
            </a:r>
            <a:r>
              <a:rPr lang="en-US" dirty="0">
                <a:hlinkClick r:id="rId2"/>
              </a:rPr>
              <a:t>StateSC.SouthCarolinaBlues.com</a:t>
            </a:r>
            <a:r>
              <a:rPr lang="en-US" dirty="0"/>
              <a:t> to find a network provider near you.</a:t>
            </a:r>
          </a:p>
        </p:txBody>
      </p:sp>
      <p:sp>
        <p:nvSpPr>
          <p:cNvPr id="5" name="Title 4">
            <a:extLst>
              <a:ext uri="{FF2B5EF4-FFF2-40B4-BE49-F238E27FC236}">
                <a16:creationId xmlns:a16="http://schemas.microsoft.com/office/drawing/2014/main" id="{1FF0DC81-00C9-2A67-2621-F708C0E82F44}"/>
              </a:ext>
            </a:extLst>
          </p:cNvPr>
          <p:cNvSpPr>
            <a:spLocks noGrp="1"/>
          </p:cNvSpPr>
          <p:nvPr>
            <p:ph type="title"/>
          </p:nvPr>
        </p:nvSpPr>
        <p:spPr/>
        <p:txBody>
          <a:bodyPr/>
          <a:lstStyle/>
          <a:p>
            <a:r>
              <a:rPr lang="en-US" altLang="en-US" dirty="0"/>
              <a:t>State Health Plan provider network</a:t>
            </a:r>
            <a:endParaRPr lang="en-US" dirty="0"/>
          </a:p>
        </p:txBody>
      </p:sp>
    </p:spTree>
    <p:extLst>
      <p:ext uri="{BB962C8B-B14F-4D97-AF65-F5344CB8AC3E}">
        <p14:creationId xmlns:p14="http://schemas.microsoft.com/office/powerpoint/2010/main" val="302520350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73FBFB32-057B-FA57-64D7-35738833D5EA}"/>
              </a:ext>
            </a:extLst>
          </p:cNvPr>
          <p:cNvSpPr>
            <a:spLocks noGrp="1"/>
          </p:cNvSpPr>
          <p:nvPr>
            <p:ph type="sldNum" sz="quarter" idx="12"/>
          </p:nvPr>
        </p:nvSpPr>
        <p:spPr>
          <a:xfrm>
            <a:off x="11019348" y="6301044"/>
            <a:ext cx="1072896" cy="457200"/>
          </a:xfrm>
        </p:spPr>
        <p:txBody>
          <a:bodyPr/>
          <a:lstStyle/>
          <a:p>
            <a:fld id="{28024367-D536-4F59-B2ED-0E7825EDA9AF}" type="slidenum">
              <a:rPr lang="en-US" smtClean="0"/>
              <a:pPr/>
              <a:t>4</a:t>
            </a:fld>
            <a:endParaRPr lang="en-US" dirty="0"/>
          </a:p>
        </p:txBody>
      </p:sp>
      <p:sp>
        <p:nvSpPr>
          <p:cNvPr id="15" name="Title 14">
            <a:extLst>
              <a:ext uri="{FF2B5EF4-FFF2-40B4-BE49-F238E27FC236}">
                <a16:creationId xmlns:a16="http://schemas.microsoft.com/office/drawing/2014/main" id="{0F3931AE-3A23-9FD5-56EC-36D2495B1482}"/>
              </a:ext>
            </a:extLst>
          </p:cNvPr>
          <p:cNvSpPr>
            <a:spLocks noGrp="1"/>
          </p:cNvSpPr>
          <p:nvPr>
            <p:ph type="title"/>
          </p:nvPr>
        </p:nvSpPr>
        <p:spPr>
          <a:xfrm>
            <a:off x="609599" y="228600"/>
            <a:ext cx="10972799" cy="1049898"/>
          </a:xfrm>
        </p:spPr>
        <p:txBody>
          <a:bodyPr/>
          <a:lstStyle/>
          <a:p>
            <a:r>
              <a:rPr lang="en-US" dirty="0"/>
              <a:t>Terms to know</a:t>
            </a:r>
          </a:p>
        </p:txBody>
      </p:sp>
      <p:sp>
        <p:nvSpPr>
          <p:cNvPr id="6" name="TextBox 5">
            <a:extLst>
              <a:ext uri="{FF2B5EF4-FFF2-40B4-BE49-F238E27FC236}">
                <a16:creationId xmlns:a16="http://schemas.microsoft.com/office/drawing/2014/main" id="{9E20614C-3C24-18C6-B1E8-4D4758B6CAA8}"/>
              </a:ext>
            </a:extLst>
          </p:cNvPr>
          <p:cNvSpPr txBox="1"/>
          <p:nvPr/>
        </p:nvSpPr>
        <p:spPr>
          <a:xfrm>
            <a:off x="609596" y="2105571"/>
            <a:ext cx="2514600" cy="1323439"/>
          </a:xfrm>
          <a:prstGeom prst="rect">
            <a:avLst/>
          </a:prstGeom>
          <a:noFill/>
        </p:spPr>
        <p:txBody>
          <a:bodyPr wrap="square">
            <a:spAutoFit/>
          </a:bodyPr>
          <a:lstStyle/>
          <a:p>
            <a:pPr marL="0" lvl="0">
              <a:buNone/>
            </a:pPr>
            <a:r>
              <a:rPr lang="en-US" sz="2000" dirty="0">
                <a:solidFill>
                  <a:schemeClr val="tx2"/>
                </a:solidFill>
              </a:rPr>
              <a:t>The amount you pay for covered services before the health plan begins to pay.</a:t>
            </a:r>
          </a:p>
        </p:txBody>
      </p:sp>
      <p:cxnSp>
        <p:nvCxnSpPr>
          <p:cNvPr id="7" name="Straight Connector 6">
            <a:extLst>
              <a:ext uri="{FF2B5EF4-FFF2-40B4-BE49-F238E27FC236}">
                <a16:creationId xmlns:a16="http://schemas.microsoft.com/office/drawing/2014/main" id="{B4F8FCF7-C932-B6C9-0171-4DAC1E53A50E}"/>
              </a:ext>
            </a:extLst>
          </p:cNvPr>
          <p:cNvCxnSpPr>
            <a:cxnSpLocks/>
          </p:cNvCxnSpPr>
          <p:nvPr/>
        </p:nvCxnSpPr>
        <p:spPr>
          <a:xfrm>
            <a:off x="609596" y="2078903"/>
            <a:ext cx="2697480" cy="0"/>
          </a:xfrm>
          <a:prstGeom prst="line">
            <a:avLst/>
          </a:prstGeom>
          <a:ln w="38100">
            <a:solidFill>
              <a:srgbClr val="A0B810"/>
            </a:solidFill>
          </a:ln>
        </p:spPr>
        <p:style>
          <a:lnRef idx="1">
            <a:schemeClr val="accent1"/>
          </a:lnRef>
          <a:fillRef idx="0">
            <a:schemeClr val="accent1"/>
          </a:fillRef>
          <a:effectRef idx="0">
            <a:schemeClr val="accent1"/>
          </a:effectRef>
          <a:fontRef idx="minor">
            <a:schemeClr val="tx1"/>
          </a:fontRef>
        </p:style>
      </p:cxnSp>
      <p:sp>
        <p:nvSpPr>
          <p:cNvPr id="9" name="TextBox 8">
            <a:extLst>
              <a:ext uri="{FF2B5EF4-FFF2-40B4-BE49-F238E27FC236}">
                <a16:creationId xmlns:a16="http://schemas.microsoft.com/office/drawing/2014/main" id="{3FCA7235-E71B-2B36-A27E-67E02EF1CB61}"/>
              </a:ext>
            </a:extLst>
          </p:cNvPr>
          <p:cNvSpPr txBox="1"/>
          <p:nvPr/>
        </p:nvSpPr>
        <p:spPr>
          <a:xfrm>
            <a:off x="4007221" y="2072683"/>
            <a:ext cx="2514600" cy="1323439"/>
          </a:xfrm>
          <a:prstGeom prst="rect">
            <a:avLst/>
          </a:prstGeom>
          <a:noFill/>
        </p:spPr>
        <p:txBody>
          <a:bodyPr wrap="square">
            <a:spAutoFit/>
          </a:bodyPr>
          <a:lstStyle/>
          <a:p>
            <a:pPr marL="0" lvl="0">
              <a:buNone/>
            </a:pPr>
            <a:r>
              <a:rPr lang="en-US" sz="2000" dirty="0">
                <a:solidFill>
                  <a:schemeClr val="tx2"/>
                </a:solidFill>
              </a:rPr>
              <a:t>The percentage of the cost of health care you pay after meeting your deductible.</a:t>
            </a:r>
          </a:p>
        </p:txBody>
      </p:sp>
      <p:cxnSp>
        <p:nvCxnSpPr>
          <p:cNvPr id="10" name="Straight Connector 9">
            <a:extLst>
              <a:ext uri="{FF2B5EF4-FFF2-40B4-BE49-F238E27FC236}">
                <a16:creationId xmlns:a16="http://schemas.microsoft.com/office/drawing/2014/main" id="{F78E84C6-86A9-C868-8C4A-4CC992A7029E}"/>
              </a:ext>
            </a:extLst>
          </p:cNvPr>
          <p:cNvCxnSpPr>
            <a:cxnSpLocks/>
          </p:cNvCxnSpPr>
          <p:nvPr/>
        </p:nvCxnSpPr>
        <p:spPr>
          <a:xfrm>
            <a:off x="4007221" y="2078903"/>
            <a:ext cx="2697480" cy="0"/>
          </a:xfrm>
          <a:prstGeom prst="line">
            <a:avLst/>
          </a:prstGeom>
          <a:ln w="38100">
            <a:solidFill>
              <a:srgbClr val="A0B810"/>
            </a:solidFill>
          </a:ln>
        </p:spPr>
        <p:style>
          <a:lnRef idx="1">
            <a:schemeClr val="accent1"/>
          </a:lnRef>
          <a:fillRef idx="0">
            <a:schemeClr val="accent1"/>
          </a:fillRef>
          <a:effectRef idx="0">
            <a:schemeClr val="accent1"/>
          </a:effectRef>
          <a:fontRef idx="minor">
            <a:schemeClr val="tx1"/>
          </a:fontRef>
        </p:style>
      </p:cxnSp>
      <p:sp>
        <p:nvSpPr>
          <p:cNvPr id="12" name="TextBox 11">
            <a:extLst>
              <a:ext uri="{FF2B5EF4-FFF2-40B4-BE49-F238E27FC236}">
                <a16:creationId xmlns:a16="http://schemas.microsoft.com/office/drawing/2014/main" id="{48AF3EE7-1E37-C270-87F4-8974E4F6F71D}"/>
              </a:ext>
            </a:extLst>
          </p:cNvPr>
          <p:cNvSpPr txBox="1"/>
          <p:nvPr/>
        </p:nvSpPr>
        <p:spPr>
          <a:xfrm>
            <a:off x="7404846" y="2105571"/>
            <a:ext cx="2514600" cy="1015663"/>
          </a:xfrm>
          <a:prstGeom prst="rect">
            <a:avLst/>
          </a:prstGeom>
          <a:noFill/>
        </p:spPr>
        <p:txBody>
          <a:bodyPr wrap="square">
            <a:spAutoFit/>
          </a:bodyPr>
          <a:lstStyle/>
          <a:p>
            <a:pPr marL="0" lvl="0">
              <a:buNone/>
            </a:pPr>
            <a:r>
              <a:rPr lang="en-US" sz="2000" dirty="0">
                <a:solidFill>
                  <a:schemeClr val="tx2"/>
                </a:solidFill>
              </a:rPr>
              <a:t>The fixed amount you pay for a covered health care service.</a:t>
            </a:r>
          </a:p>
        </p:txBody>
      </p:sp>
      <p:cxnSp>
        <p:nvCxnSpPr>
          <p:cNvPr id="13" name="Straight Connector 12">
            <a:extLst>
              <a:ext uri="{FF2B5EF4-FFF2-40B4-BE49-F238E27FC236}">
                <a16:creationId xmlns:a16="http://schemas.microsoft.com/office/drawing/2014/main" id="{0AB38647-A7E4-DA6A-623E-671D520D0255}"/>
              </a:ext>
            </a:extLst>
          </p:cNvPr>
          <p:cNvCxnSpPr>
            <a:cxnSpLocks/>
          </p:cNvCxnSpPr>
          <p:nvPr/>
        </p:nvCxnSpPr>
        <p:spPr>
          <a:xfrm>
            <a:off x="7404846" y="2078903"/>
            <a:ext cx="2697480" cy="0"/>
          </a:xfrm>
          <a:prstGeom prst="line">
            <a:avLst/>
          </a:prstGeom>
          <a:ln w="38100">
            <a:solidFill>
              <a:srgbClr val="A0B810"/>
            </a:solidFill>
          </a:ln>
        </p:spPr>
        <p:style>
          <a:lnRef idx="1">
            <a:schemeClr val="accent1"/>
          </a:lnRef>
          <a:fillRef idx="0">
            <a:schemeClr val="accent1"/>
          </a:fillRef>
          <a:effectRef idx="0">
            <a:schemeClr val="accent1"/>
          </a:effectRef>
          <a:fontRef idx="minor">
            <a:schemeClr val="tx1"/>
          </a:fontRef>
        </p:style>
      </p:cxnSp>
      <p:sp>
        <p:nvSpPr>
          <p:cNvPr id="28" name="TextBox 27">
            <a:extLst>
              <a:ext uri="{FF2B5EF4-FFF2-40B4-BE49-F238E27FC236}">
                <a16:creationId xmlns:a16="http://schemas.microsoft.com/office/drawing/2014/main" id="{912BF6A0-80CE-C801-894F-E7847A79CD67}"/>
              </a:ext>
            </a:extLst>
          </p:cNvPr>
          <p:cNvSpPr txBox="1"/>
          <p:nvPr/>
        </p:nvSpPr>
        <p:spPr>
          <a:xfrm>
            <a:off x="609596" y="1611018"/>
            <a:ext cx="2697480" cy="461665"/>
          </a:xfrm>
          <a:prstGeom prst="rect">
            <a:avLst/>
          </a:prstGeom>
          <a:noFill/>
        </p:spPr>
        <p:txBody>
          <a:bodyPr wrap="square">
            <a:spAutoFit/>
          </a:bodyPr>
          <a:lstStyle/>
          <a:p>
            <a:pPr marL="0" lvl="0">
              <a:buNone/>
            </a:pPr>
            <a:r>
              <a:rPr lang="en-US" sz="2400" b="1" dirty="0">
                <a:solidFill>
                  <a:schemeClr val="tx2"/>
                </a:solidFill>
                <a:latin typeface="Times New Roman" panose="02020603050405020304" pitchFamily="18" charset="0"/>
                <a:cs typeface="Times New Roman" panose="02020603050405020304" pitchFamily="18" charset="0"/>
              </a:rPr>
              <a:t>Annual deductible</a:t>
            </a:r>
          </a:p>
        </p:txBody>
      </p:sp>
      <p:sp>
        <p:nvSpPr>
          <p:cNvPr id="29" name="TextBox 28">
            <a:extLst>
              <a:ext uri="{FF2B5EF4-FFF2-40B4-BE49-F238E27FC236}">
                <a16:creationId xmlns:a16="http://schemas.microsoft.com/office/drawing/2014/main" id="{6AC104E3-3829-0312-B5E9-B042BFDBC0FD}"/>
              </a:ext>
            </a:extLst>
          </p:cNvPr>
          <p:cNvSpPr txBox="1"/>
          <p:nvPr/>
        </p:nvSpPr>
        <p:spPr>
          <a:xfrm>
            <a:off x="4007221" y="1611018"/>
            <a:ext cx="2697480" cy="461665"/>
          </a:xfrm>
          <a:prstGeom prst="rect">
            <a:avLst/>
          </a:prstGeom>
          <a:noFill/>
        </p:spPr>
        <p:txBody>
          <a:bodyPr wrap="square">
            <a:spAutoFit/>
          </a:bodyPr>
          <a:lstStyle/>
          <a:p>
            <a:pPr marL="0" lvl="0">
              <a:buNone/>
            </a:pPr>
            <a:r>
              <a:rPr lang="en-US" sz="2400" b="1" dirty="0">
                <a:solidFill>
                  <a:schemeClr val="tx2"/>
                </a:solidFill>
                <a:latin typeface="Times New Roman" panose="02020603050405020304" pitchFamily="18" charset="0"/>
                <a:cs typeface="Times New Roman" panose="02020603050405020304" pitchFamily="18" charset="0"/>
              </a:rPr>
              <a:t>Coinsurance</a:t>
            </a:r>
          </a:p>
        </p:txBody>
      </p:sp>
      <p:sp>
        <p:nvSpPr>
          <p:cNvPr id="30" name="TextBox 29">
            <a:extLst>
              <a:ext uri="{FF2B5EF4-FFF2-40B4-BE49-F238E27FC236}">
                <a16:creationId xmlns:a16="http://schemas.microsoft.com/office/drawing/2014/main" id="{35D3C663-4804-7D46-A787-F79B3CE09056}"/>
              </a:ext>
            </a:extLst>
          </p:cNvPr>
          <p:cNvSpPr txBox="1"/>
          <p:nvPr/>
        </p:nvSpPr>
        <p:spPr>
          <a:xfrm>
            <a:off x="7404846" y="1611018"/>
            <a:ext cx="2697480" cy="461665"/>
          </a:xfrm>
          <a:prstGeom prst="rect">
            <a:avLst/>
          </a:prstGeom>
          <a:noFill/>
        </p:spPr>
        <p:txBody>
          <a:bodyPr wrap="square">
            <a:spAutoFit/>
          </a:bodyPr>
          <a:lstStyle/>
          <a:p>
            <a:pPr marL="0" lvl="0">
              <a:buNone/>
            </a:pPr>
            <a:r>
              <a:rPr lang="en-US" sz="2400" b="1" dirty="0">
                <a:solidFill>
                  <a:schemeClr val="tx2"/>
                </a:solidFill>
                <a:latin typeface="Times New Roman" panose="02020603050405020304" pitchFamily="18" charset="0"/>
                <a:cs typeface="Times New Roman" panose="02020603050405020304" pitchFamily="18" charset="0"/>
              </a:rPr>
              <a:t>Copayments</a:t>
            </a:r>
          </a:p>
        </p:txBody>
      </p:sp>
    </p:spTree>
    <p:extLst>
      <p:ext uri="{BB962C8B-B14F-4D97-AF65-F5344CB8AC3E}">
        <p14:creationId xmlns:p14="http://schemas.microsoft.com/office/powerpoint/2010/main" val="165749547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C947C90E-E9D3-61AB-2352-A3ED349BA4D6}"/>
              </a:ext>
            </a:extLst>
          </p:cNvPr>
          <p:cNvSpPr>
            <a:spLocks noGrp="1"/>
          </p:cNvSpPr>
          <p:nvPr>
            <p:ph type="sldNum" sz="quarter" idx="12"/>
          </p:nvPr>
        </p:nvSpPr>
        <p:spPr>
          <a:xfrm>
            <a:off x="11019348" y="6301044"/>
            <a:ext cx="1072896" cy="457200"/>
          </a:xfrm>
        </p:spPr>
        <p:txBody>
          <a:bodyPr/>
          <a:lstStyle/>
          <a:p>
            <a:fld id="{28024367-D536-4F59-B2ED-0E7825EDA9AF}" type="slidenum">
              <a:rPr lang="en-US" smtClean="0"/>
              <a:pPr/>
              <a:t>5</a:t>
            </a:fld>
            <a:endParaRPr lang="en-US" dirty="0"/>
          </a:p>
        </p:txBody>
      </p:sp>
      <p:sp>
        <p:nvSpPr>
          <p:cNvPr id="6" name="Title 5">
            <a:extLst>
              <a:ext uri="{FF2B5EF4-FFF2-40B4-BE49-F238E27FC236}">
                <a16:creationId xmlns:a16="http://schemas.microsoft.com/office/drawing/2014/main" id="{8FF48648-142F-66A3-E9C0-9B416DA3F20D}"/>
              </a:ext>
            </a:extLst>
          </p:cNvPr>
          <p:cNvSpPr>
            <a:spLocks noGrp="1"/>
          </p:cNvSpPr>
          <p:nvPr>
            <p:ph type="title"/>
          </p:nvPr>
        </p:nvSpPr>
        <p:spPr>
          <a:xfrm>
            <a:off x="609599" y="228600"/>
            <a:ext cx="10972799" cy="1049898"/>
          </a:xfrm>
        </p:spPr>
        <p:txBody>
          <a:bodyPr/>
          <a:lstStyle/>
          <a:p>
            <a:r>
              <a:rPr lang="en-US" dirty="0"/>
              <a:t>Standard Plan vs. Savings Plan</a:t>
            </a:r>
          </a:p>
        </p:txBody>
      </p:sp>
      <p:graphicFrame>
        <p:nvGraphicFramePr>
          <p:cNvPr id="30" name="Table 8">
            <a:extLst>
              <a:ext uri="{FF2B5EF4-FFF2-40B4-BE49-F238E27FC236}">
                <a16:creationId xmlns:a16="http://schemas.microsoft.com/office/drawing/2014/main" id="{CFEFED72-B2D5-44F7-74A8-8B3780AE32F2}"/>
              </a:ext>
            </a:extLst>
          </p:cNvPr>
          <p:cNvGraphicFramePr>
            <a:graphicFrameLocks noGrp="1"/>
          </p:cNvGraphicFramePr>
          <p:nvPr>
            <p:ph sz="half" idx="1"/>
            <p:extLst>
              <p:ext uri="{D42A27DB-BD31-4B8C-83A1-F6EECF244321}">
                <p14:modId xmlns:p14="http://schemas.microsoft.com/office/powerpoint/2010/main" val="4099710020"/>
              </p:ext>
            </p:extLst>
          </p:nvPr>
        </p:nvGraphicFramePr>
        <p:xfrm>
          <a:off x="609600" y="1611313"/>
          <a:ext cx="10972800" cy="3198114"/>
        </p:xfrm>
        <a:graphic>
          <a:graphicData uri="http://schemas.openxmlformats.org/drawingml/2006/table">
            <a:tbl>
              <a:tblPr firstRow="1" bandRow="1">
                <a:tableStyleId>{2D5ABB26-0587-4C30-8999-92F81FD0307C}</a:tableStyleId>
              </a:tblPr>
              <a:tblGrid>
                <a:gridCol w="1828800">
                  <a:extLst>
                    <a:ext uri="{9D8B030D-6E8A-4147-A177-3AD203B41FA5}">
                      <a16:colId xmlns:a16="http://schemas.microsoft.com/office/drawing/2014/main" val="1008908948"/>
                    </a:ext>
                  </a:extLst>
                </a:gridCol>
                <a:gridCol w="4572000">
                  <a:extLst>
                    <a:ext uri="{9D8B030D-6E8A-4147-A177-3AD203B41FA5}">
                      <a16:colId xmlns:a16="http://schemas.microsoft.com/office/drawing/2014/main" val="4150371806"/>
                    </a:ext>
                  </a:extLst>
                </a:gridCol>
                <a:gridCol w="4572000">
                  <a:extLst>
                    <a:ext uri="{9D8B030D-6E8A-4147-A177-3AD203B41FA5}">
                      <a16:colId xmlns:a16="http://schemas.microsoft.com/office/drawing/2014/main" val="1478665342"/>
                    </a:ext>
                  </a:extLst>
                </a:gridCol>
              </a:tblGrid>
              <a:tr h="457200">
                <a:tc>
                  <a:txBody>
                    <a:bodyPr/>
                    <a:lstStyle/>
                    <a:p>
                      <a:pPr algn="l"/>
                      <a:endParaRPr lang="en-US" sz="2000" dirty="0"/>
                    </a:p>
                  </a:txBody>
                  <a:tcPr/>
                </a:tc>
                <a:tc>
                  <a:txBody>
                    <a:bodyPr/>
                    <a:lstStyle/>
                    <a:p>
                      <a:r>
                        <a:rPr lang="en-US" sz="2000" b="1" dirty="0">
                          <a:solidFill>
                            <a:schemeClr val="tx1"/>
                          </a:solidFill>
                        </a:rPr>
                        <a:t>Standard Plan</a:t>
                      </a:r>
                    </a:p>
                  </a:txBody>
                  <a:tcPr anchor="ctr">
                    <a:lnB w="28575" cap="flat" cmpd="sng" algn="ctr">
                      <a:solidFill>
                        <a:srgbClr val="A0B810"/>
                      </a:solidFill>
                      <a:prstDash val="solid"/>
                      <a:round/>
                      <a:headEnd type="none" w="med" len="med"/>
                      <a:tailEnd type="none" w="med" len="med"/>
                    </a:lnB>
                  </a:tcPr>
                </a:tc>
                <a:tc>
                  <a:txBody>
                    <a:bodyPr/>
                    <a:lstStyle/>
                    <a:p>
                      <a:r>
                        <a:rPr lang="en-US" sz="2000" b="1" dirty="0">
                          <a:solidFill>
                            <a:schemeClr val="tx1"/>
                          </a:solidFill>
                        </a:rPr>
                        <a:t>Savings Plan</a:t>
                      </a:r>
                    </a:p>
                  </a:txBody>
                  <a:tcPr anchor="ctr">
                    <a:lnB w="28575" cap="flat" cmpd="sng" algn="ctr">
                      <a:solidFill>
                        <a:srgbClr val="A0B810"/>
                      </a:solidFill>
                      <a:prstDash val="solid"/>
                      <a:round/>
                      <a:headEnd type="none" w="med" len="med"/>
                      <a:tailEnd type="none" w="med" len="med"/>
                    </a:lnB>
                  </a:tcPr>
                </a:tc>
                <a:extLst>
                  <a:ext uri="{0D108BD9-81ED-4DB2-BD59-A6C34878D82A}">
                    <a16:rowId xmlns:a16="http://schemas.microsoft.com/office/drawing/2014/main" val="1777873450"/>
                  </a:ext>
                </a:extLst>
              </a:tr>
              <a:tr h="370840">
                <a:tc>
                  <a:txBody>
                    <a:bodyPr/>
                    <a:lstStyle/>
                    <a:p>
                      <a:pPr lvl="0" algn="l"/>
                      <a:r>
                        <a:rPr lang="en-US" sz="2000" b="1" kern="1200" dirty="0">
                          <a:solidFill>
                            <a:schemeClr val="tx2"/>
                          </a:solidFill>
                          <a:effectLst/>
                          <a:latin typeface="+mn-lt"/>
                          <a:ea typeface="+mn-ea"/>
                          <a:cs typeface="+mn-cs"/>
                        </a:rPr>
                        <a:t>Annual deductible</a:t>
                      </a:r>
                    </a:p>
                  </a:txBody>
                  <a:tcPr anchor="ctr">
                    <a:lnB w="6350" cap="flat" cmpd="sng" algn="ctr">
                      <a:solidFill>
                        <a:schemeClr val="bg2"/>
                      </a:solidFill>
                      <a:prstDash val="solid"/>
                      <a:round/>
                      <a:headEnd type="none" w="med" len="med"/>
                      <a:tailEnd type="none" w="med" len="med"/>
                    </a:lnB>
                  </a:tcPr>
                </a:tc>
                <a:tc>
                  <a:txBody>
                    <a:bodyPr/>
                    <a:lstStyle/>
                    <a:p>
                      <a:pPr marL="0" marR="0">
                        <a:lnSpc>
                          <a:spcPct val="107000"/>
                        </a:lnSpc>
                        <a:spcBef>
                          <a:spcPts val="0"/>
                        </a:spcBef>
                        <a:spcAft>
                          <a:spcPts val="0"/>
                        </a:spcAft>
                      </a:pPr>
                      <a:r>
                        <a:rPr lang="en-US" sz="2000" dirty="0">
                          <a:solidFill>
                            <a:schemeClr val="tx2"/>
                          </a:solidFill>
                          <a:effectLst/>
                          <a:latin typeface="+mn-lt"/>
                          <a:ea typeface="Calibri" panose="020F0502020204030204" pitchFamily="34" charset="0"/>
                          <a:cs typeface="Times New Roman" panose="02020603050405020304" pitchFamily="18" charset="0"/>
                        </a:rPr>
                        <a:t>You pay up to </a:t>
                      </a:r>
                      <a:r>
                        <a:rPr lang="en-US" sz="2000" b="1" dirty="0">
                          <a:solidFill>
                            <a:schemeClr val="tx2"/>
                          </a:solidFill>
                          <a:effectLst/>
                          <a:latin typeface="+mn-lt"/>
                          <a:ea typeface="Calibri" panose="020F0502020204030204" pitchFamily="34" charset="0"/>
                          <a:cs typeface="Times New Roman" panose="02020603050405020304" pitchFamily="18" charset="0"/>
                        </a:rPr>
                        <a:t>$515</a:t>
                      </a:r>
                      <a:r>
                        <a:rPr lang="en-US" sz="2000" dirty="0">
                          <a:solidFill>
                            <a:schemeClr val="tx2"/>
                          </a:solidFill>
                          <a:effectLst/>
                          <a:latin typeface="+mn-lt"/>
                          <a:ea typeface="Calibri" panose="020F0502020204030204" pitchFamily="34" charset="0"/>
                          <a:cs typeface="Times New Roman" panose="02020603050405020304" pitchFamily="18" charset="0"/>
                        </a:rPr>
                        <a:t> per individual or </a:t>
                      </a:r>
                      <a:r>
                        <a:rPr lang="en-US" sz="2000" b="1" dirty="0">
                          <a:solidFill>
                            <a:schemeClr val="tx2"/>
                          </a:solidFill>
                          <a:effectLst/>
                          <a:latin typeface="+mn-lt"/>
                          <a:ea typeface="Calibri" panose="020F0502020204030204" pitchFamily="34" charset="0"/>
                          <a:cs typeface="Times New Roman" panose="02020603050405020304" pitchFamily="18" charset="0"/>
                        </a:rPr>
                        <a:t>$1,030 </a:t>
                      </a:r>
                      <a:r>
                        <a:rPr lang="en-US" sz="2000" dirty="0">
                          <a:solidFill>
                            <a:schemeClr val="tx2"/>
                          </a:solidFill>
                          <a:effectLst/>
                          <a:latin typeface="+mn-lt"/>
                          <a:ea typeface="Calibri" panose="020F0502020204030204" pitchFamily="34" charset="0"/>
                          <a:cs typeface="Times New Roman" panose="02020603050405020304" pitchFamily="18" charset="0"/>
                        </a:rPr>
                        <a:t>per family.</a:t>
                      </a:r>
                    </a:p>
                  </a:txBody>
                  <a:tcPr anchor="ctr">
                    <a:lnT w="28575" cap="flat" cmpd="sng" algn="ctr">
                      <a:solidFill>
                        <a:srgbClr val="A0B810"/>
                      </a:solidFill>
                      <a:prstDash val="solid"/>
                      <a:round/>
                      <a:headEnd type="none" w="med" len="med"/>
                      <a:tailEnd type="none" w="med" len="med"/>
                    </a:lnT>
                    <a:lnB w="6350" cap="flat" cmpd="sng" algn="ctr">
                      <a:solidFill>
                        <a:schemeClr val="bg2"/>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000" b="0" dirty="0">
                          <a:solidFill>
                            <a:schemeClr val="tx2"/>
                          </a:solidFill>
                          <a:latin typeface="+mn-lt"/>
                        </a:rPr>
                        <a:t>You pay up to </a:t>
                      </a:r>
                      <a:r>
                        <a:rPr lang="en-US" sz="2000" b="1" dirty="0">
                          <a:solidFill>
                            <a:schemeClr val="tx2"/>
                          </a:solidFill>
                          <a:latin typeface="+mn-lt"/>
                        </a:rPr>
                        <a:t>$4,000 </a:t>
                      </a:r>
                      <a:r>
                        <a:rPr lang="en-US" sz="2000" b="0" dirty="0">
                          <a:solidFill>
                            <a:schemeClr val="tx2"/>
                          </a:solidFill>
                          <a:latin typeface="+mn-lt"/>
                        </a:rPr>
                        <a:t>per individual or </a:t>
                      </a:r>
                      <a:r>
                        <a:rPr lang="en-US" sz="2000" b="1" dirty="0">
                          <a:solidFill>
                            <a:schemeClr val="tx2"/>
                          </a:solidFill>
                          <a:latin typeface="+mn-lt"/>
                        </a:rPr>
                        <a:t>$8,000 </a:t>
                      </a:r>
                      <a:r>
                        <a:rPr lang="en-US" sz="2000" b="0" dirty="0">
                          <a:solidFill>
                            <a:schemeClr val="tx2"/>
                          </a:solidFill>
                          <a:latin typeface="+mn-lt"/>
                        </a:rPr>
                        <a:t>per family.</a:t>
                      </a:r>
                      <a:r>
                        <a:rPr lang="en-US" sz="2000" b="0" baseline="30000" dirty="0">
                          <a:solidFill>
                            <a:schemeClr val="tx2"/>
                          </a:solidFill>
                          <a:latin typeface="+mn-lt"/>
                        </a:rPr>
                        <a:t>1</a:t>
                      </a:r>
                    </a:p>
                  </a:txBody>
                  <a:tcPr anchor="ctr">
                    <a:lnT w="28575" cap="flat" cmpd="sng" algn="ctr">
                      <a:solidFill>
                        <a:srgbClr val="A0B810"/>
                      </a:solidFill>
                      <a:prstDash val="solid"/>
                      <a:round/>
                      <a:headEnd type="none" w="med" len="med"/>
                      <a:tailEnd type="none" w="med" len="med"/>
                    </a:lnT>
                    <a:lnB w="6350" cap="flat" cmpd="sng" algn="ctr">
                      <a:solidFill>
                        <a:schemeClr val="bg2"/>
                      </a:solidFill>
                      <a:prstDash val="solid"/>
                      <a:round/>
                      <a:headEnd type="none" w="med" len="med"/>
                      <a:tailEnd type="none" w="med" len="med"/>
                    </a:lnB>
                  </a:tcPr>
                </a:tc>
                <a:extLst>
                  <a:ext uri="{0D108BD9-81ED-4DB2-BD59-A6C34878D82A}">
                    <a16:rowId xmlns:a16="http://schemas.microsoft.com/office/drawing/2014/main" val="3680017977"/>
                  </a:ext>
                </a:extLst>
              </a:tr>
              <a:tr h="370840">
                <a:tc>
                  <a:txBody>
                    <a:bodyPr/>
                    <a:lstStyle/>
                    <a:p>
                      <a:pPr lvl="0" algn="l"/>
                      <a:r>
                        <a:rPr lang="en-US" sz="2000" b="1" kern="1200" dirty="0">
                          <a:solidFill>
                            <a:schemeClr val="tx2"/>
                          </a:solidFill>
                          <a:effectLst/>
                          <a:latin typeface="+mn-lt"/>
                          <a:ea typeface="+mn-ea"/>
                          <a:cs typeface="+mn-cs"/>
                        </a:rPr>
                        <a:t>Coinsurance</a:t>
                      </a:r>
                      <a:r>
                        <a:rPr lang="en-US" sz="2000" b="1" kern="1200" baseline="30000" dirty="0">
                          <a:solidFill>
                            <a:schemeClr val="tx2"/>
                          </a:solidFill>
                          <a:effectLst/>
                          <a:latin typeface="+mn-lt"/>
                          <a:ea typeface="+mn-ea"/>
                          <a:cs typeface="+mn-cs"/>
                        </a:rPr>
                        <a:t>2</a:t>
                      </a:r>
                    </a:p>
                  </a:txBody>
                  <a:tcPr anchor="ct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tcPr>
                </a:tc>
                <a:tc>
                  <a:txBody>
                    <a:bodyPr/>
                    <a:lstStyle/>
                    <a:p>
                      <a:pPr lvl="0"/>
                      <a:r>
                        <a:rPr lang="en-US" sz="2000" dirty="0">
                          <a:solidFill>
                            <a:schemeClr val="tx2"/>
                          </a:solidFill>
                        </a:rPr>
                        <a:t>In network, you pay </a:t>
                      </a:r>
                      <a:r>
                        <a:rPr lang="en-US" sz="2000" b="1" dirty="0">
                          <a:solidFill>
                            <a:schemeClr val="tx2"/>
                          </a:solidFill>
                        </a:rPr>
                        <a:t>20%</a:t>
                      </a:r>
                      <a:r>
                        <a:rPr lang="en-US" sz="2000" dirty="0">
                          <a:solidFill>
                            <a:schemeClr val="tx2"/>
                          </a:solidFill>
                        </a:rPr>
                        <a:t> up to </a:t>
                      </a:r>
                      <a:r>
                        <a:rPr lang="en-US" sz="2000" b="1" dirty="0">
                          <a:solidFill>
                            <a:schemeClr val="tx2"/>
                          </a:solidFill>
                        </a:rPr>
                        <a:t>$3,000 </a:t>
                      </a:r>
                      <a:r>
                        <a:rPr lang="en-US" sz="2000" dirty="0">
                          <a:solidFill>
                            <a:schemeClr val="tx2"/>
                          </a:solidFill>
                        </a:rPr>
                        <a:t>per individual or </a:t>
                      </a:r>
                      <a:r>
                        <a:rPr lang="en-US" sz="2000" b="1" dirty="0">
                          <a:solidFill>
                            <a:schemeClr val="tx2"/>
                          </a:solidFill>
                        </a:rPr>
                        <a:t>$6,000 </a:t>
                      </a:r>
                      <a:r>
                        <a:rPr lang="en-US" sz="2000" dirty="0">
                          <a:solidFill>
                            <a:schemeClr val="tx2"/>
                          </a:solidFill>
                        </a:rPr>
                        <a:t>per family.</a:t>
                      </a:r>
                    </a:p>
                  </a:txBody>
                  <a:tcPr anchor="ct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tcPr>
                </a:tc>
                <a:tc>
                  <a:txBody>
                    <a:bodyPr/>
                    <a:lstStyle/>
                    <a:p>
                      <a:pPr lvl="0"/>
                      <a:r>
                        <a:rPr lang="en-US" sz="2000" dirty="0">
                          <a:solidFill>
                            <a:schemeClr val="tx2"/>
                          </a:solidFill>
                        </a:rPr>
                        <a:t>In network, you pay </a:t>
                      </a:r>
                      <a:r>
                        <a:rPr lang="en-US" sz="2000" b="1" dirty="0">
                          <a:solidFill>
                            <a:schemeClr val="tx2"/>
                          </a:solidFill>
                        </a:rPr>
                        <a:t>20%</a:t>
                      </a:r>
                      <a:r>
                        <a:rPr lang="en-US" sz="2000" dirty="0">
                          <a:solidFill>
                            <a:schemeClr val="tx2"/>
                          </a:solidFill>
                        </a:rPr>
                        <a:t> up to </a:t>
                      </a:r>
                      <a:r>
                        <a:rPr lang="en-US" sz="2000" b="1" dirty="0">
                          <a:solidFill>
                            <a:schemeClr val="tx2"/>
                          </a:solidFill>
                        </a:rPr>
                        <a:t>$3,000 </a:t>
                      </a:r>
                      <a:r>
                        <a:rPr lang="en-US" sz="2000" dirty="0">
                          <a:solidFill>
                            <a:schemeClr val="tx2"/>
                          </a:solidFill>
                        </a:rPr>
                        <a:t>per individual or </a:t>
                      </a:r>
                      <a:r>
                        <a:rPr lang="en-US" sz="2000" b="1" dirty="0">
                          <a:solidFill>
                            <a:schemeClr val="tx2"/>
                          </a:solidFill>
                        </a:rPr>
                        <a:t>$6,000 </a:t>
                      </a:r>
                      <a:r>
                        <a:rPr lang="en-US" sz="2000" dirty="0">
                          <a:solidFill>
                            <a:schemeClr val="tx2"/>
                          </a:solidFill>
                        </a:rPr>
                        <a:t>per family.</a:t>
                      </a:r>
                    </a:p>
                  </a:txBody>
                  <a:tcPr anchor="ct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tcPr>
                </a:tc>
                <a:extLst>
                  <a:ext uri="{0D108BD9-81ED-4DB2-BD59-A6C34878D82A}">
                    <a16:rowId xmlns:a16="http://schemas.microsoft.com/office/drawing/2014/main" val="1165194788"/>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000" b="1" kern="1200" dirty="0">
                          <a:solidFill>
                            <a:schemeClr val="tx2"/>
                          </a:solidFill>
                          <a:effectLst/>
                          <a:latin typeface="+mn-lt"/>
                          <a:ea typeface="+mn-ea"/>
                          <a:cs typeface="+mn-cs"/>
                        </a:rPr>
                        <a:t>Physician’s office visit</a:t>
                      </a:r>
                      <a:r>
                        <a:rPr lang="en-US" sz="2000" b="1" kern="1200" baseline="30000" dirty="0">
                          <a:solidFill>
                            <a:schemeClr val="tx2"/>
                          </a:solidFill>
                          <a:effectLst/>
                          <a:latin typeface="+mn-lt"/>
                          <a:ea typeface="+mn-ea"/>
                          <a:cs typeface="+mn-cs"/>
                        </a:rPr>
                        <a:t>3</a:t>
                      </a:r>
                      <a:endParaRPr lang="en-US" sz="2000" i="1" dirty="0">
                        <a:solidFill>
                          <a:schemeClr val="tx2"/>
                        </a:solidFill>
                        <a:latin typeface="+mn-lt"/>
                      </a:endParaRPr>
                    </a:p>
                  </a:txBody>
                  <a:tcPr anchor="ctr">
                    <a:lnT w="6350" cap="flat" cmpd="sng" algn="ctr">
                      <a:solidFill>
                        <a:schemeClr val="bg2"/>
                      </a:solidFill>
                      <a:prstDash val="solid"/>
                      <a:round/>
                      <a:headEnd type="none" w="med" len="med"/>
                      <a:tailEnd type="none" w="med" len="med"/>
                    </a:lnT>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000" dirty="0">
                          <a:solidFill>
                            <a:schemeClr val="tx2"/>
                          </a:solidFill>
                        </a:rPr>
                        <a:t>You pay a </a:t>
                      </a:r>
                      <a:r>
                        <a:rPr lang="en-US" sz="2000" b="1" dirty="0">
                          <a:solidFill>
                            <a:schemeClr val="tx2"/>
                          </a:solidFill>
                        </a:rPr>
                        <a:t>$15 </a:t>
                      </a:r>
                      <a:r>
                        <a:rPr lang="en-US" sz="2000" dirty="0">
                          <a:solidFill>
                            <a:schemeClr val="tx2"/>
                          </a:solidFill>
                        </a:rPr>
                        <a:t>copayment plus the remaining allowed amount until you meet your deductible. Then, you pay the copayment plus your coinsurance.</a:t>
                      </a:r>
                    </a:p>
                  </a:txBody>
                  <a:tcPr anchor="ctr">
                    <a:lnT w="6350" cap="flat" cmpd="sng" algn="ctr">
                      <a:solidFill>
                        <a:schemeClr val="bg2"/>
                      </a:solidFill>
                      <a:prstDash val="solid"/>
                      <a:round/>
                      <a:headEnd type="none" w="med" len="med"/>
                      <a:tailEnd type="none" w="med" len="med"/>
                    </a:lnT>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000" b="0" dirty="0">
                          <a:solidFill>
                            <a:schemeClr val="tx2"/>
                          </a:solidFill>
                        </a:rPr>
                        <a:t>You pay the </a:t>
                      </a:r>
                      <a:r>
                        <a:rPr lang="en-US" sz="2000" b="1" dirty="0">
                          <a:solidFill>
                            <a:schemeClr val="tx2"/>
                          </a:solidFill>
                        </a:rPr>
                        <a:t>full allowed amount </a:t>
                      </a:r>
                      <a:r>
                        <a:rPr lang="en-US" sz="2000" b="0" dirty="0">
                          <a:solidFill>
                            <a:schemeClr val="tx2"/>
                          </a:solidFill>
                        </a:rPr>
                        <a:t>until you meet your deductible. Then, you pay your coinsurance.</a:t>
                      </a:r>
                    </a:p>
                  </a:txBody>
                  <a:tcPr anchor="ctr">
                    <a:lnT w="6350" cap="flat" cmpd="sng" algn="ctr">
                      <a:solidFill>
                        <a:schemeClr val="bg2"/>
                      </a:solidFill>
                      <a:prstDash val="solid"/>
                      <a:round/>
                      <a:headEnd type="none" w="med" len="med"/>
                      <a:tailEnd type="none" w="med" len="med"/>
                    </a:lnT>
                  </a:tcPr>
                </a:tc>
                <a:extLst>
                  <a:ext uri="{0D108BD9-81ED-4DB2-BD59-A6C34878D82A}">
                    <a16:rowId xmlns:a16="http://schemas.microsoft.com/office/drawing/2014/main" val="1755017730"/>
                  </a:ext>
                </a:extLst>
              </a:tr>
            </a:tbl>
          </a:graphicData>
        </a:graphic>
      </p:graphicFrame>
      <p:sp>
        <p:nvSpPr>
          <p:cNvPr id="31" name="Rectangle 30">
            <a:extLst>
              <a:ext uri="{FF2B5EF4-FFF2-40B4-BE49-F238E27FC236}">
                <a16:creationId xmlns:a16="http://schemas.microsoft.com/office/drawing/2014/main" id="{EEF6B15D-350A-E319-E050-BBD05C44D415}"/>
              </a:ext>
            </a:extLst>
          </p:cNvPr>
          <p:cNvSpPr/>
          <p:nvPr>
            <p:custDataLst>
              <p:tags r:id="rId1"/>
            </p:custDataLst>
          </p:nvPr>
        </p:nvSpPr>
        <p:spPr>
          <a:xfrm>
            <a:off x="609600" y="5557123"/>
            <a:ext cx="10972800" cy="743665"/>
          </a:xfrm>
          <a:prstGeom prst="rect">
            <a:avLst/>
          </a:prstGeom>
        </p:spPr>
        <p:txBody>
          <a:bodyPr wrap="square">
            <a:spAutoFit/>
          </a:bodyPr>
          <a:lstStyle/>
          <a:p>
            <a:pPr>
              <a:lnSpc>
                <a:spcPct val="107000"/>
              </a:lnSpc>
            </a:pPr>
            <a:r>
              <a:rPr lang="en-US" sz="1000" baseline="30000" dirty="0">
                <a:solidFill>
                  <a:schemeClr val="tx2"/>
                </a:solidFill>
                <a:latin typeface="Calibri" panose="020F0502020204030204" pitchFamily="34" charset="0"/>
                <a:ea typeface="Calibri" panose="020F0502020204030204" pitchFamily="34" charset="0"/>
                <a:cs typeface="Times New Roman" panose="02020603050405020304" pitchFamily="18" charset="0"/>
              </a:rPr>
              <a:t>1</a:t>
            </a:r>
            <a:r>
              <a:rPr lang="en-US" sz="1000" dirty="0">
                <a:solidFill>
                  <a:schemeClr val="tx2"/>
                </a:solidFill>
                <a:latin typeface="Calibri" panose="020F0502020204030204" pitchFamily="34" charset="0"/>
                <a:ea typeface="Calibri" panose="020F0502020204030204" pitchFamily="34" charset="0"/>
                <a:cs typeface="Times New Roman" panose="02020603050405020304" pitchFamily="18" charset="0"/>
              </a:rPr>
              <a:t>If more than one family member is covered, no family member will receive benefits, other than preventive benefits, until the $8,000 annual family deductible is met.</a:t>
            </a:r>
          </a:p>
          <a:p>
            <a:pPr>
              <a:lnSpc>
                <a:spcPct val="107000"/>
              </a:lnSpc>
            </a:pPr>
            <a:r>
              <a:rPr lang="en-US" sz="1000" baseline="30000" dirty="0">
                <a:solidFill>
                  <a:schemeClr val="tx2"/>
                </a:solidFill>
                <a:latin typeface="Calibri" panose="020F0502020204030204" pitchFamily="34" charset="0"/>
                <a:cs typeface="Times New Roman" panose="02020603050405020304" pitchFamily="18" charset="0"/>
              </a:rPr>
              <a:t>2</a:t>
            </a:r>
            <a:r>
              <a:rPr lang="en-US" sz="1000" dirty="0">
                <a:solidFill>
                  <a:schemeClr val="tx2"/>
                </a:solidFill>
              </a:rPr>
              <a:t>Out of network, you will pay 40% coinsurance, and your coinsurance maximum is different. An out-of-network provider may bill you more than the Plan’s allowed amount. Learn more about out-of-network benefits at peba.sc.gov/health.</a:t>
            </a:r>
          </a:p>
          <a:p>
            <a:pPr>
              <a:lnSpc>
                <a:spcPct val="107000"/>
              </a:lnSpc>
            </a:pPr>
            <a:r>
              <a:rPr lang="en-US" sz="1000" baseline="30000" dirty="0">
                <a:solidFill>
                  <a:schemeClr val="tx2"/>
                </a:solidFill>
                <a:latin typeface="Calibri" panose="020F0502020204030204" pitchFamily="34" charset="0"/>
                <a:ea typeface="Calibri" panose="020F0502020204030204" pitchFamily="34" charset="0"/>
                <a:cs typeface="Times New Roman" panose="02020603050405020304" pitchFamily="18" charset="0"/>
              </a:rPr>
              <a:t>3</a:t>
            </a:r>
            <a:r>
              <a:rPr lang="en-US" sz="1000" dirty="0">
                <a:solidFill>
                  <a:schemeClr val="tx2"/>
                </a:solidFill>
                <a:latin typeface="Calibri" panose="020F0502020204030204" pitchFamily="34" charset="0"/>
                <a:ea typeface="Calibri" panose="020F0502020204030204" pitchFamily="34" charset="0"/>
                <a:cs typeface="Times New Roman" panose="02020603050405020304" pitchFamily="18" charset="0"/>
              </a:rPr>
              <a:t>The $15 copayment is waived for routine mammograms, adult well visits, well woman visits and well child visits.</a:t>
            </a:r>
            <a:endParaRPr lang="en-US" sz="1000" strike="sngStrike" dirty="0">
              <a:solidFill>
                <a:srgbClr val="FF0000"/>
              </a:solidFill>
            </a:endParaRPr>
          </a:p>
        </p:txBody>
      </p:sp>
    </p:spTree>
    <p:extLst>
      <p:ext uri="{BB962C8B-B14F-4D97-AF65-F5344CB8AC3E}">
        <p14:creationId xmlns:p14="http://schemas.microsoft.com/office/powerpoint/2010/main" val="4915415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C947C90E-E9D3-61AB-2352-A3ED349BA4D6}"/>
              </a:ext>
            </a:extLst>
          </p:cNvPr>
          <p:cNvSpPr>
            <a:spLocks noGrp="1"/>
          </p:cNvSpPr>
          <p:nvPr>
            <p:ph type="sldNum" sz="quarter" idx="12"/>
          </p:nvPr>
        </p:nvSpPr>
        <p:spPr>
          <a:xfrm>
            <a:off x="11019348" y="6301044"/>
            <a:ext cx="1072896" cy="457200"/>
          </a:xfrm>
        </p:spPr>
        <p:txBody>
          <a:bodyPr/>
          <a:lstStyle/>
          <a:p>
            <a:fld id="{28024367-D536-4F59-B2ED-0E7825EDA9AF}" type="slidenum">
              <a:rPr lang="en-US" smtClean="0"/>
              <a:pPr/>
              <a:t>6</a:t>
            </a:fld>
            <a:endParaRPr lang="en-US" dirty="0"/>
          </a:p>
        </p:txBody>
      </p:sp>
      <p:sp>
        <p:nvSpPr>
          <p:cNvPr id="6" name="Title 5">
            <a:extLst>
              <a:ext uri="{FF2B5EF4-FFF2-40B4-BE49-F238E27FC236}">
                <a16:creationId xmlns:a16="http://schemas.microsoft.com/office/drawing/2014/main" id="{8FF48648-142F-66A3-E9C0-9B416DA3F20D}"/>
              </a:ext>
            </a:extLst>
          </p:cNvPr>
          <p:cNvSpPr>
            <a:spLocks noGrp="1"/>
          </p:cNvSpPr>
          <p:nvPr>
            <p:ph type="title"/>
          </p:nvPr>
        </p:nvSpPr>
        <p:spPr>
          <a:xfrm>
            <a:off x="609599" y="228600"/>
            <a:ext cx="10972799" cy="1049898"/>
          </a:xfrm>
        </p:spPr>
        <p:txBody>
          <a:bodyPr/>
          <a:lstStyle/>
          <a:p>
            <a:r>
              <a:rPr lang="en-US" dirty="0"/>
              <a:t>Standard Plan vs. Savings Plan</a:t>
            </a:r>
          </a:p>
        </p:txBody>
      </p:sp>
      <p:graphicFrame>
        <p:nvGraphicFramePr>
          <p:cNvPr id="30" name="Table 8">
            <a:extLst>
              <a:ext uri="{FF2B5EF4-FFF2-40B4-BE49-F238E27FC236}">
                <a16:creationId xmlns:a16="http://schemas.microsoft.com/office/drawing/2014/main" id="{CFEFED72-B2D5-44F7-74A8-8B3780AE32F2}"/>
              </a:ext>
            </a:extLst>
          </p:cNvPr>
          <p:cNvGraphicFramePr>
            <a:graphicFrameLocks noGrp="1"/>
          </p:cNvGraphicFramePr>
          <p:nvPr>
            <p:ph sz="half" idx="1"/>
            <p:extLst>
              <p:ext uri="{D42A27DB-BD31-4B8C-83A1-F6EECF244321}">
                <p14:modId xmlns:p14="http://schemas.microsoft.com/office/powerpoint/2010/main" val="628175278"/>
              </p:ext>
            </p:extLst>
          </p:nvPr>
        </p:nvGraphicFramePr>
        <p:xfrm>
          <a:off x="609600" y="1611313"/>
          <a:ext cx="10972800" cy="3170682"/>
        </p:xfrm>
        <a:graphic>
          <a:graphicData uri="http://schemas.openxmlformats.org/drawingml/2006/table">
            <a:tbl>
              <a:tblPr firstRow="1" bandRow="1">
                <a:tableStyleId>{2D5ABB26-0587-4C30-8999-92F81FD0307C}</a:tableStyleId>
              </a:tblPr>
              <a:tblGrid>
                <a:gridCol w="1828800">
                  <a:extLst>
                    <a:ext uri="{9D8B030D-6E8A-4147-A177-3AD203B41FA5}">
                      <a16:colId xmlns:a16="http://schemas.microsoft.com/office/drawing/2014/main" val="1008908948"/>
                    </a:ext>
                  </a:extLst>
                </a:gridCol>
                <a:gridCol w="4572000">
                  <a:extLst>
                    <a:ext uri="{9D8B030D-6E8A-4147-A177-3AD203B41FA5}">
                      <a16:colId xmlns:a16="http://schemas.microsoft.com/office/drawing/2014/main" val="4150371806"/>
                    </a:ext>
                  </a:extLst>
                </a:gridCol>
                <a:gridCol w="4572000">
                  <a:extLst>
                    <a:ext uri="{9D8B030D-6E8A-4147-A177-3AD203B41FA5}">
                      <a16:colId xmlns:a16="http://schemas.microsoft.com/office/drawing/2014/main" val="1478665342"/>
                    </a:ext>
                  </a:extLst>
                </a:gridCol>
              </a:tblGrid>
              <a:tr h="457200">
                <a:tc>
                  <a:txBody>
                    <a:bodyPr/>
                    <a:lstStyle/>
                    <a:p>
                      <a:pPr algn="l"/>
                      <a:endParaRPr lang="en-US" sz="2000" dirty="0"/>
                    </a:p>
                  </a:txBody>
                  <a:tcPr/>
                </a:tc>
                <a:tc>
                  <a:txBody>
                    <a:bodyPr/>
                    <a:lstStyle/>
                    <a:p>
                      <a:r>
                        <a:rPr lang="en-US" sz="2000" b="1" dirty="0">
                          <a:solidFill>
                            <a:schemeClr val="tx1"/>
                          </a:solidFill>
                        </a:rPr>
                        <a:t>Standard Plan</a:t>
                      </a:r>
                    </a:p>
                  </a:txBody>
                  <a:tcPr anchor="ctr">
                    <a:lnB w="28575" cap="flat" cmpd="sng" algn="ctr">
                      <a:solidFill>
                        <a:srgbClr val="A0B810"/>
                      </a:solidFill>
                      <a:prstDash val="solid"/>
                      <a:round/>
                      <a:headEnd type="none" w="med" len="med"/>
                      <a:tailEnd type="none" w="med" len="med"/>
                    </a:lnB>
                  </a:tcPr>
                </a:tc>
                <a:tc>
                  <a:txBody>
                    <a:bodyPr/>
                    <a:lstStyle/>
                    <a:p>
                      <a:r>
                        <a:rPr lang="en-US" sz="2000" b="1" dirty="0">
                          <a:solidFill>
                            <a:schemeClr val="tx1"/>
                          </a:solidFill>
                        </a:rPr>
                        <a:t>Savings Plan</a:t>
                      </a:r>
                    </a:p>
                  </a:txBody>
                  <a:tcPr anchor="ctr">
                    <a:lnB w="28575" cap="flat" cmpd="sng" algn="ctr">
                      <a:solidFill>
                        <a:srgbClr val="A0B810"/>
                      </a:solidFill>
                      <a:prstDash val="solid"/>
                      <a:round/>
                      <a:headEnd type="none" w="med" len="med"/>
                      <a:tailEnd type="none" w="med" len="med"/>
                    </a:lnB>
                  </a:tcPr>
                </a:tc>
                <a:extLst>
                  <a:ext uri="{0D108BD9-81ED-4DB2-BD59-A6C34878D82A}">
                    <a16:rowId xmlns:a16="http://schemas.microsoft.com/office/drawing/2014/main" val="1777873450"/>
                  </a:ext>
                </a:extLst>
              </a:tr>
              <a:tr h="370840">
                <a:tc>
                  <a:txBody>
                    <a:bodyPr/>
                    <a:lstStyle/>
                    <a:p>
                      <a:pPr lvl="0" algn="l"/>
                      <a:r>
                        <a:rPr lang="en-US" sz="2000" b="1" kern="1200" dirty="0">
                          <a:solidFill>
                            <a:schemeClr val="tx2"/>
                          </a:solidFill>
                          <a:effectLst/>
                          <a:latin typeface="+mn-lt"/>
                          <a:ea typeface="+mn-ea"/>
                          <a:cs typeface="+mn-cs"/>
                        </a:rPr>
                        <a:t>Outpatient facility/</a:t>
                      </a:r>
                      <a:br>
                        <a:rPr lang="en-US" sz="2000" b="1" kern="1200" dirty="0">
                          <a:solidFill>
                            <a:schemeClr val="tx2"/>
                          </a:solidFill>
                          <a:effectLst/>
                          <a:latin typeface="+mn-lt"/>
                          <a:ea typeface="+mn-ea"/>
                          <a:cs typeface="+mn-cs"/>
                        </a:rPr>
                      </a:br>
                      <a:r>
                        <a:rPr lang="en-US" sz="2000" b="1" kern="1200" dirty="0">
                          <a:solidFill>
                            <a:schemeClr val="tx2"/>
                          </a:solidFill>
                          <a:effectLst/>
                          <a:latin typeface="+mn-lt"/>
                          <a:ea typeface="+mn-ea"/>
                          <a:cs typeface="+mn-cs"/>
                        </a:rPr>
                        <a:t>emergency care</a:t>
                      </a:r>
                      <a:r>
                        <a:rPr lang="en-US" sz="2000" b="1" kern="1200" baseline="30000" dirty="0">
                          <a:solidFill>
                            <a:schemeClr val="tx2"/>
                          </a:solidFill>
                          <a:effectLst/>
                          <a:latin typeface="+mn-lt"/>
                          <a:ea typeface="+mn-ea"/>
                          <a:cs typeface="+mn-cs"/>
                        </a:rPr>
                        <a:t>1,2</a:t>
                      </a:r>
                      <a:endParaRPr lang="en-US" sz="2000" b="1" kern="1200" dirty="0">
                        <a:solidFill>
                          <a:schemeClr val="tx2"/>
                        </a:solidFill>
                        <a:effectLst/>
                        <a:latin typeface="+mn-lt"/>
                        <a:ea typeface="+mn-ea"/>
                        <a:cs typeface="+mn-cs"/>
                      </a:endParaRPr>
                    </a:p>
                  </a:txBody>
                  <a:tcPr anchor="ctr">
                    <a:lnB w="6350" cap="flat" cmpd="sng" algn="ctr">
                      <a:solidFill>
                        <a:schemeClr val="bg2"/>
                      </a:solidFill>
                      <a:prstDash val="solid"/>
                      <a:round/>
                      <a:headEnd type="none" w="med" len="med"/>
                      <a:tailEnd type="none" w="med" len="med"/>
                    </a:lnB>
                  </a:tcPr>
                </a:tc>
                <a:tc>
                  <a:txBody>
                    <a:bodyPr/>
                    <a:lstStyle/>
                    <a:p>
                      <a:pPr marL="0" marR="0">
                        <a:lnSpc>
                          <a:spcPct val="107000"/>
                        </a:lnSpc>
                        <a:spcBef>
                          <a:spcPts val="0"/>
                        </a:spcBef>
                        <a:spcAft>
                          <a:spcPts val="0"/>
                        </a:spcAft>
                      </a:pPr>
                      <a:r>
                        <a:rPr lang="en-US" sz="2000" dirty="0">
                          <a:solidFill>
                            <a:schemeClr val="tx2"/>
                          </a:solidFill>
                          <a:effectLst/>
                          <a:latin typeface="+mn-lt"/>
                          <a:ea typeface="Calibri" panose="020F0502020204030204" pitchFamily="34" charset="0"/>
                          <a:cs typeface="Times New Roman" panose="02020603050405020304" pitchFamily="18" charset="0"/>
                        </a:rPr>
                        <a:t>You pay a </a:t>
                      </a:r>
                      <a:r>
                        <a:rPr lang="en-US" sz="2000" b="1" dirty="0">
                          <a:solidFill>
                            <a:schemeClr val="tx2"/>
                          </a:solidFill>
                          <a:effectLst/>
                          <a:latin typeface="+mn-lt"/>
                          <a:ea typeface="Calibri" panose="020F0502020204030204" pitchFamily="34" charset="0"/>
                          <a:cs typeface="Times New Roman" panose="02020603050405020304" pitchFamily="18" charset="0"/>
                        </a:rPr>
                        <a:t>$115</a:t>
                      </a:r>
                      <a:r>
                        <a:rPr lang="en-US" sz="2000" dirty="0">
                          <a:solidFill>
                            <a:schemeClr val="tx2"/>
                          </a:solidFill>
                          <a:effectLst/>
                          <a:latin typeface="+mn-lt"/>
                          <a:ea typeface="Calibri" panose="020F0502020204030204" pitchFamily="34" charset="0"/>
                          <a:cs typeface="Times New Roman" panose="02020603050405020304" pitchFamily="18" charset="0"/>
                        </a:rPr>
                        <a:t> copayment (outpatient services) or </a:t>
                      </a:r>
                      <a:r>
                        <a:rPr lang="en-US" sz="2000" b="1" dirty="0">
                          <a:solidFill>
                            <a:schemeClr val="tx2"/>
                          </a:solidFill>
                          <a:effectLst/>
                          <a:latin typeface="+mn-lt"/>
                          <a:ea typeface="Calibri" panose="020F0502020204030204" pitchFamily="34" charset="0"/>
                          <a:cs typeface="Times New Roman" panose="02020603050405020304" pitchFamily="18" charset="0"/>
                        </a:rPr>
                        <a:t>$193</a:t>
                      </a:r>
                      <a:r>
                        <a:rPr lang="en-US" sz="2000" dirty="0">
                          <a:solidFill>
                            <a:schemeClr val="tx2"/>
                          </a:solidFill>
                          <a:effectLst/>
                          <a:latin typeface="+mn-lt"/>
                          <a:ea typeface="Calibri" panose="020F0502020204030204" pitchFamily="34" charset="0"/>
                          <a:cs typeface="Times New Roman" panose="02020603050405020304" pitchFamily="18" charset="0"/>
                        </a:rPr>
                        <a:t> copayment (emergency care) plus the remaining allowed amount until you meet your deductible. Then, you pay the copayment plus your coinsurance.</a:t>
                      </a:r>
                    </a:p>
                  </a:txBody>
                  <a:tcPr anchor="ctr">
                    <a:lnT w="28575" cap="flat" cmpd="sng" algn="ctr">
                      <a:solidFill>
                        <a:srgbClr val="A0B810"/>
                      </a:solidFill>
                      <a:prstDash val="solid"/>
                      <a:round/>
                      <a:headEnd type="none" w="med" len="med"/>
                      <a:tailEnd type="none" w="med" len="med"/>
                    </a:lnT>
                    <a:lnB w="6350" cap="flat" cmpd="sng" algn="ctr">
                      <a:solidFill>
                        <a:schemeClr val="bg2"/>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000" b="0" dirty="0">
                          <a:solidFill>
                            <a:schemeClr val="tx2"/>
                          </a:solidFill>
                        </a:rPr>
                        <a:t>You pay the </a:t>
                      </a:r>
                      <a:r>
                        <a:rPr lang="en-US" sz="2000" b="1" dirty="0">
                          <a:solidFill>
                            <a:schemeClr val="tx2"/>
                          </a:solidFill>
                        </a:rPr>
                        <a:t>full allowed amount </a:t>
                      </a:r>
                      <a:r>
                        <a:rPr lang="en-US" sz="2000" b="0" dirty="0">
                          <a:solidFill>
                            <a:schemeClr val="tx2"/>
                          </a:solidFill>
                        </a:rPr>
                        <a:t>until you meet your deductible. Then, you pay your coinsurance</a:t>
                      </a:r>
                      <a:r>
                        <a:rPr lang="en-US" sz="2000" b="0" dirty="0">
                          <a:solidFill>
                            <a:schemeClr val="tx2"/>
                          </a:solidFill>
                          <a:latin typeface="+mn-lt"/>
                        </a:rPr>
                        <a:t>.</a:t>
                      </a:r>
                      <a:endParaRPr lang="en-US" sz="2000" b="0" baseline="30000" dirty="0">
                        <a:solidFill>
                          <a:schemeClr val="tx2"/>
                        </a:solidFill>
                        <a:latin typeface="+mn-lt"/>
                      </a:endParaRPr>
                    </a:p>
                  </a:txBody>
                  <a:tcPr anchor="ctr">
                    <a:lnT w="28575" cap="flat" cmpd="sng" algn="ctr">
                      <a:solidFill>
                        <a:srgbClr val="A0B810"/>
                      </a:solidFill>
                      <a:prstDash val="solid"/>
                      <a:round/>
                      <a:headEnd type="none" w="med" len="med"/>
                      <a:tailEnd type="none" w="med" len="med"/>
                    </a:lnT>
                    <a:lnB w="6350" cap="flat" cmpd="sng" algn="ctr">
                      <a:solidFill>
                        <a:schemeClr val="bg2"/>
                      </a:solidFill>
                      <a:prstDash val="solid"/>
                      <a:round/>
                      <a:headEnd type="none" w="med" len="med"/>
                      <a:tailEnd type="none" w="med" len="med"/>
                    </a:lnB>
                  </a:tcPr>
                </a:tc>
                <a:extLst>
                  <a:ext uri="{0D108BD9-81ED-4DB2-BD59-A6C34878D82A}">
                    <a16:rowId xmlns:a16="http://schemas.microsoft.com/office/drawing/2014/main" val="3680017977"/>
                  </a:ext>
                </a:extLst>
              </a:tr>
              <a:tr h="370840">
                <a:tc>
                  <a:txBody>
                    <a:bodyPr/>
                    <a:lstStyle/>
                    <a:p>
                      <a:pPr lvl="0" algn="l"/>
                      <a:r>
                        <a:rPr lang="en-US" sz="2000" b="1" kern="1200" dirty="0">
                          <a:solidFill>
                            <a:schemeClr val="tx2"/>
                          </a:solidFill>
                          <a:effectLst/>
                          <a:latin typeface="+mn-lt"/>
                          <a:ea typeface="+mn-ea"/>
                          <a:cs typeface="+mn-cs"/>
                        </a:rPr>
                        <a:t>Inpatient hospitalization</a:t>
                      </a:r>
                      <a:endParaRPr lang="en-US" sz="2000" b="1" kern="1200" baseline="30000" dirty="0">
                        <a:solidFill>
                          <a:schemeClr val="tx2"/>
                        </a:solidFill>
                        <a:effectLst/>
                        <a:latin typeface="+mn-lt"/>
                        <a:ea typeface="+mn-ea"/>
                        <a:cs typeface="+mn-cs"/>
                      </a:endParaRPr>
                    </a:p>
                  </a:txBody>
                  <a:tcPr anchor="ctr">
                    <a:lnT w="6350" cap="flat" cmpd="sng" algn="ctr">
                      <a:solidFill>
                        <a:schemeClr val="bg2"/>
                      </a:solidFill>
                      <a:prstDash val="solid"/>
                      <a:round/>
                      <a:headEnd type="none" w="med" len="med"/>
                      <a:tailEnd type="none" w="med" len="med"/>
                    </a:lnT>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000" b="0" dirty="0">
                          <a:solidFill>
                            <a:schemeClr val="tx2"/>
                          </a:solidFill>
                        </a:rPr>
                        <a:t>You pay the </a:t>
                      </a:r>
                      <a:r>
                        <a:rPr lang="en-US" sz="2000" b="1" dirty="0">
                          <a:solidFill>
                            <a:schemeClr val="tx2"/>
                          </a:solidFill>
                        </a:rPr>
                        <a:t>full allowed amount </a:t>
                      </a:r>
                      <a:r>
                        <a:rPr lang="en-US" sz="2000" b="0" dirty="0">
                          <a:solidFill>
                            <a:schemeClr val="tx2"/>
                          </a:solidFill>
                        </a:rPr>
                        <a:t>until you meet your deductible. Then, you pay your coinsurance.</a:t>
                      </a:r>
                    </a:p>
                  </a:txBody>
                  <a:tcPr anchor="ctr">
                    <a:lnT w="6350" cap="flat" cmpd="sng" algn="ctr">
                      <a:solidFill>
                        <a:schemeClr val="bg2"/>
                      </a:solidFill>
                      <a:prstDash val="solid"/>
                      <a:round/>
                      <a:headEnd type="none" w="med" len="med"/>
                      <a:tailEnd type="none" w="med" len="med"/>
                    </a:lnT>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000" b="0" dirty="0">
                          <a:solidFill>
                            <a:schemeClr val="tx2"/>
                          </a:solidFill>
                        </a:rPr>
                        <a:t>You pay the </a:t>
                      </a:r>
                      <a:r>
                        <a:rPr lang="en-US" sz="2000" b="1" dirty="0">
                          <a:solidFill>
                            <a:schemeClr val="tx2"/>
                          </a:solidFill>
                        </a:rPr>
                        <a:t>full allowed amount </a:t>
                      </a:r>
                      <a:r>
                        <a:rPr lang="en-US" sz="2000" b="0" dirty="0">
                          <a:solidFill>
                            <a:schemeClr val="tx2"/>
                          </a:solidFill>
                        </a:rPr>
                        <a:t>until you meet your deductible. Then, you pay your coinsurance.</a:t>
                      </a:r>
                    </a:p>
                  </a:txBody>
                  <a:tcPr anchor="ctr">
                    <a:lnT w="6350" cap="flat" cmpd="sng" algn="ctr">
                      <a:solidFill>
                        <a:schemeClr val="bg2"/>
                      </a:solidFill>
                      <a:prstDash val="solid"/>
                      <a:round/>
                      <a:headEnd type="none" w="med" len="med"/>
                      <a:tailEnd type="none" w="med" len="med"/>
                    </a:lnT>
                  </a:tcPr>
                </a:tc>
                <a:extLst>
                  <a:ext uri="{0D108BD9-81ED-4DB2-BD59-A6C34878D82A}">
                    <a16:rowId xmlns:a16="http://schemas.microsoft.com/office/drawing/2014/main" val="1755017730"/>
                  </a:ext>
                </a:extLst>
              </a:tr>
            </a:tbl>
          </a:graphicData>
        </a:graphic>
      </p:graphicFrame>
      <p:sp>
        <p:nvSpPr>
          <p:cNvPr id="31" name="Rectangle 30">
            <a:extLst>
              <a:ext uri="{FF2B5EF4-FFF2-40B4-BE49-F238E27FC236}">
                <a16:creationId xmlns:a16="http://schemas.microsoft.com/office/drawing/2014/main" id="{EEF6B15D-350A-E319-E050-BBD05C44D415}"/>
              </a:ext>
            </a:extLst>
          </p:cNvPr>
          <p:cNvSpPr/>
          <p:nvPr>
            <p:custDataLst>
              <p:tags r:id="rId1"/>
            </p:custDataLst>
          </p:nvPr>
        </p:nvSpPr>
        <p:spPr>
          <a:xfrm>
            <a:off x="609600" y="5900934"/>
            <a:ext cx="10972800" cy="400110"/>
          </a:xfrm>
          <a:prstGeom prst="rect">
            <a:avLst/>
          </a:prstGeom>
        </p:spPr>
        <p:txBody>
          <a:bodyPr wrap="square">
            <a:spAutoFit/>
          </a:bodyPr>
          <a:lstStyle/>
          <a:p>
            <a:pPr eaLnBrk="1" hangingPunct="1">
              <a:lnSpc>
                <a:spcPct val="100000"/>
              </a:lnSpc>
              <a:spcBef>
                <a:spcPct val="0"/>
              </a:spcBef>
              <a:buFontTx/>
              <a:buNone/>
            </a:pPr>
            <a:r>
              <a:rPr lang="en-US" altLang="en-US" sz="1000" baseline="30000" dirty="0">
                <a:solidFill>
                  <a:schemeClr val="tx2"/>
                </a:solidFill>
              </a:rPr>
              <a:t>1</a:t>
            </a:r>
            <a:r>
              <a:rPr lang="en-US" altLang="en-US" sz="1000" dirty="0">
                <a:solidFill>
                  <a:schemeClr val="tx2"/>
                </a:solidFill>
              </a:rPr>
              <a:t>The $115 copayment for outpatient facility services is waived for dialysis services, partial hospitalizations, intensive outpatient services, electroconvulsive therapy and psychiatric medication management.</a:t>
            </a:r>
          </a:p>
          <a:p>
            <a:pPr eaLnBrk="1" hangingPunct="1">
              <a:lnSpc>
                <a:spcPct val="100000"/>
              </a:lnSpc>
              <a:spcBef>
                <a:spcPct val="0"/>
              </a:spcBef>
              <a:buFontTx/>
              <a:buNone/>
            </a:pPr>
            <a:r>
              <a:rPr lang="en-US" altLang="en-US" sz="1000" baseline="30000" dirty="0">
                <a:solidFill>
                  <a:schemeClr val="tx2"/>
                </a:solidFill>
              </a:rPr>
              <a:t>2</a:t>
            </a:r>
            <a:r>
              <a:rPr lang="en-US" altLang="en-US" sz="1000" dirty="0">
                <a:solidFill>
                  <a:schemeClr val="tx2"/>
                </a:solidFill>
              </a:rPr>
              <a:t>The $193 copayment for emergency care is waived if admitted.</a:t>
            </a:r>
          </a:p>
        </p:txBody>
      </p:sp>
    </p:spTree>
    <p:extLst>
      <p:ext uri="{BB962C8B-B14F-4D97-AF65-F5344CB8AC3E}">
        <p14:creationId xmlns:p14="http://schemas.microsoft.com/office/powerpoint/2010/main" val="163879381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C947C90E-E9D3-61AB-2352-A3ED349BA4D6}"/>
              </a:ext>
            </a:extLst>
          </p:cNvPr>
          <p:cNvSpPr>
            <a:spLocks noGrp="1"/>
          </p:cNvSpPr>
          <p:nvPr>
            <p:ph type="sldNum" sz="quarter" idx="12"/>
          </p:nvPr>
        </p:nvSpPr>
        <p:spPr>
          <a:xfrm>
            <a:off x="11019348" y="6301044"/>
            <a:ext cx="1072896" cy="457200"/>
          </a:xfrm>
        </p:spPr>
        <p:txBody>
          <a:bodyPr/>
          <a:lstStyle/>
          <a:p>
            <a:fld id="{28024367-D536-4F59-B2ED-0E7825EDA9AF}" type="slidenum">
              <a:rPr lang="en-US" smtClean="0"/>
              <a:pPr/>
              <a:t>7</a:t>
            </a:fld>
            <a:endParaRPr lang="en-US" dirty="0"/>
          </a:p>
        </p:txBody>
      </p:sp>
      <p:sp>
        <p:nvSpPr>
          <p:cNvPr id="6" name="Title 5">
            <a:extLst>
              <a:ext uri="{FF2B5EF4-FFF2-40B4-BE49-F238E27FC236}">
                <a16:creationId xmlns:a16="http://schemas.microsoft.com/office/drawing/2014/main" id="{8FF48648-142F-66A3-E9C0-9B416DA3F20D}"/>
              </a:ext>
            </a:extLst>
          </p:cNvPr>
          <p:cNvSpPr>
            <a:spLocks noGrp="1"/>
          </p:cNvSpPr>
          <p:nvPr>
            <p:ph type="title"/>
          </p:nvPr>
        </p:nvSpPr>
        <p:spPr>
          <a:xfrm>
            <a:off x="609599" y="228600"/>
            <a:ext cx="10972799" cy="1049898"/>
          </a:xfrm>
        </p:spPr>
        <p:txBody>
          <a:bodyPr/>
          <a:lstStyle/>
          <a:p>
            <a:r>
              <a:rPr lang="en-US" dirty="0"/>
              <a:t>Standard Plan vs. Savings Plan</a:t>
            </a:r>
          </a:p>
        </p:txBody>
      </p:sp>
      <p:graphicFrame>
        <p:nvGraphicFramePr>
          <p:cNvPr id="30" name="Table 8">
            <a:extLst>
              <a:ext uri="{FF2B5EF4-FFF2-40B4-BE49-F238E27FC236}">
                <a16:creationId xmlns:a16="http://schemas.microsoft.com/office/drawing/2014/main" id="{CFEFED72-B2D5-44F7-74A8-8B3780AE32F2}"/>
              </a:ext>
            </a:extLst>
          </p:cNvPr>
          <p:cNvGraphicFramePr>
            <a:graphicFrameLocks noGrp="1"/>
          </p:cNvGraphicFramePr>
          <p:nvPr>
            <p:ph sz="half" idx="1"/>
            <p:extLst>
              <p:ext uri="{D42A27DB-BD31-4B8C-83A1-F6EECF244321}">
                <p14:modId xmlns:p14="http://schemas.microsoft.com/office/powerpoint/2010/main" val="3397466086"/>
              </p:ext>
            </p:extLst>
          </p:nvPr>
        </p:nvGraphicFramePr>
        <p:xfrm>
          <a:off x="609600" y="1611313"/>
          <a:ext cx="10972800" cy="2987040"/>
        </p:xfrm>
        <a:graphic>
          <a:graphicData uri="http://schemas.openxmlformats.org/drawingml/2006/table">
            <a:tbl>
              <a:tblPr firstRow="1" bandRow="1">
                <a:tableStyleId>{2D5ABB26-0587-4C30-8999-92F81FD0307C}</a:tableStyleId>
              </a:tblPr>
              <a:tblGrid>
                <a:gridCol w="1828800">
                  <a:extLst>
                    <a:ext uri="{9D8B030D-6E8A-4147-A177-3AD203B41FA5}">
                      <a16:colId xmlns:a16="http://schemas.microsoft.com/office/drawing/2014/main" val="1008908948"/>
                    </a:ext>
                  </a:extLst>
                </a:gridCol>
                <a:gridCol w="4572000">
                  <a:extLst>
                    <a:ext uri="{9D8B030D-6E8A-4147-A177-3AD203B41FA5}">
                      <a16:colId xmlns:a16="http://schemas.microsoft.com/office/drawing/2014/main" val="4150371806"/>
                    </a:ext>
                  </a:extLst>
                </a:gridCol>
                <a:gridCol w="4572000">
                  <a:extLst>
                    <a:ext uri="{9D8B030D-6E8A-4147-A177-3AD203B41FA5}">
                      <a16:colId xmlns:a16="http://schemas.microsoft.com/office/drawing/2014/main" val="1478665342"/>
                    </a:ext>
                  </a:extLst>
                </a:gridCol>
              </a:tblGrid>
              <a:tr h="457200">
                <a:tc>
                  <a:txBody>
                    <a:bodyPr/>
                    <a:lstStyle/>
                    <a:p>
                      <a:pPr algn="l"/>
                      <a:endParaRPr lang="en-US" sz="2000" dirty="0"/>
                    </a:p>
                  </a:txBody>
                  <a:tcPr/>
                </a:tc>
                <a:tc>
                  <a:txBody>
                    <a:bodyPr/>
                    <a:lstStyle/>
                    <a:p>
                      <a:r>
                        <a:rPr lang="en-US" sz="2000" b="1" dirty="0">
                          <a:solidFill>
                            <a:schemeClr val="tx1"/>
                          </a:solidFill>
                        </a:rPr>
                        <a:t>Standard Plan</a:t>
                      </a:r>
                    </a:p>
                  </a:txBody>
                  <a:tcPr anchor="ctr">
                    <a:lnB w="28575" cap="flat" cmpd="sng" algn="ctr">
                      <a:solidFill>
                        <a:srgbClr val="A0B810"/>
                      </a:solidFill>
                      <a:prstDash val="solid"/>
                      <a:round/>
                      <a:headEnd type="none" w="med" len="med"/>
                      <a:tailEnd type="none" w="med" len="med"/>
                    </a:lnB>
                  </a:tcPr>
                </a:tc>
                <a:tc>
                  <a:txBody>
                    <a:bodyPr/>
                    <a:lstStyle/>
                    <a:p>
                      <a:r>
                        <a:rPr lang="en-US" sz="2000" b="1" dirty="0">
                          <a:solidFill>
                            <a:schemeClr val="tx1"/>
                          </a:solidFill>
                        </a:rPr>
                        <a:t>Savings Plan</a:t>
                      </a:r>
                    </a:p>
                  </a:txBody>
                  <a:tcPr anchor="ctr">
                    <a:lnB w="28575" cap="flat" cmpd="sng" algn="ctr">
                      <a:solidFill>
                        <a:srgbClr val="A0B810"/>
                      </a:solidFill>
                      <a:prstDash val="solid"/>
                      <a:round/>
                      <a:headEnd type="none" w="med" len="med"/>
                      <a:tailEnd type="none" w="med" len="med"/>
                    </a:lnB>
                  </a:tcPr>
                </a:tc>
                <a:extLst>
                  <a:ext uri="{0D108BD9-81ED-4DB2-BD59-A6C34878D82A}">
                    <a16:rowId xmlns:a16="http://schemas.microsoft.com/office/drawing/2014/main" val="1777873450"/>
                  </a:ext>
                </a:extLst>
              </a:tr>
              <a:tr h="370840">
                <a:tc>
                  <a:txBody>
                    <a:bodyPr/>
                    <a:lstStyle/>
                    <a:p>
                      <a:pPr lvl="0" algn="l"/>
                      <a:r>
                        <a:rPr lang="en-US" sz="2000" b="1" kern="1200" dirty="0">
                          <a:solidFill>
                            <a:schemeClr val="tx2"/>
                          </a:solidFill>
                          <a:effectLst/>
                          <a:latin typeface="+mn-lt"/>
                          <a:ea typeface="+mn-ea"/>
                          <a:cs typeface="+mn-cs"/>
                        </a:rPr>
                        <a:t>Prescription drugs</a:t>
                      </a:r>
                      <a:r>
                        <a:rPr lang="en-US" sz="2000" b="1" kern="1200" baseline="30000" dirty="0">
                          <a:solidFill>
                            <a:schemeClr val="tx2"/>
                          </a:solidFill>
                          <a:effectLst/>
                          <a:latin typeface="+mn-lt"/>
                          <a:ea typeface="+mn-ea"/>
                          <a:cs typeface="+mn-cs"/>
                        </a:rPr>
                        <a:t>1</a:t>
                      </a:r>
                      <a:endParaRPr lang="en-US" sz="2000" b="1" strike="sngStrike" kern="1200" baseline="30000" dirty="0">
                        <a:solidFill>
                          <a:srgbClr val="FF0000"/>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400" i="1" dirty="0">
                          <a:solidFill>
                            <a:schemeClr val="tx2"/>
                          </a:solidFill>
                        </a:rPr>
                        <a:t>30-day supply/90-day supply at network pharmacy.</a:t>
                      </a:r>
                    </a:p>
                  </a:txBody>
                  <a:tcPr anchor="ctr"/>
                </a:tc>
                <a:tc>
                  <a:txBody>
                    <a:bodyPr/>
                    <a:lstStyle/>
                    <a:p>
                      <a:pPr marL="0" lvl="0" indent="0">
                        <a:buFont typeface="Arial" panose="020B0604020202020204" pitchFamily="34" charset="0"/>
                        <a:buNone/>
                      </a:pPr>
                      <a:r>
                        <a:rPr lang="en-US" sz="2000" kern="1200" dirty="0">
                          <a:solidFill>
                            <a:schemeClr val="tx2"/>
                          </a:solidFill>
                          <a:effectLst/>
                          <a:latin typeface="+mn-lt"/>
                          <a:ea typeface="+mn-ea"/>
                          <a:cs typeface="+mn-cs"/>
                        </a:rPr>
                        <a:t>Tier 1: </a:t>
                      </a:r>
                      <a:r>
                        <a:rPr lang="en-US" sz="2000" b="1" kern="1200" dirty="0">
                          <a:solidFill>
                            <a:schemeClr val="tx2"/>
                          </a:solidFill>
                          <a:effectLst/>
                          <a:latin typeface="+mn-lt"/>
                          <a:ea typeface="+mn-ea"/>
                          <a:cs typeface="+mn-cs"/>
                        </a:rPr>
                        <a:t>$13/$32</a:t>
                      </a:r>
                      <a:endParaRPr lang="en-US" sz="2000" kern="1200" dirty="0">
                        <a:solidFill>
                          <a:schemeClr val="tx2"/>
                        </a:solidFill>
                        <a:effectLst/>
                        <a:latin typeface="+mn-lt"/>
                        <a:ea typeface="+mn-ea"/>
                        <a:cs typeface="+mn-cs"/>
                      </a:endParaRPr>
                    </a:p>
                    <a:p>
                      <a:pPr marL="0" lvl="0" indent="0">
                        <a:buFont typeface="Arial" panose="020B0604020202020204" pitchFamily="34" charset="0"/>
                        <a:buNone/>
                      </a:pPr>
                      <a:endParaRPr lang="en-US" sz="2000" kern="1200" dirty="0">
                        <a:solidFill>
                          <a:schemeClr val="tx2"/>
                        </a:solidFill>
                        <a:effectLst/>
                        <a:latin typeface="+mn-lt"/>
                        <a:ea typeface="+mn-ea"/>
                        <a:cs typeface="+mn-cs"/>
                      </a:endParaRPr>
                    </a:p>
                    <a:p>
                      <a:pPr marL="0" lvl="0" indent="0">
                        <a:buFont typeface="Arial" panose="020B0604020202020204" pitchFamily="34" charset="0"/>
                        <a:buNone/>
                      </a:pPr>
                      <a:r>
                        <a:rPr lang="en-US" sz="2000" kern="1200" dirty="0">
                          <a:solidFill>
                            <a:schemeClr val="tx2"/>
                          </a:solidFill>
                          <a:effectLst/>
                          <a:latin typeface="+mn-lt"/>
                          <a:ea typeface="+mn-ea"/>
                          <a:cs typeface="+mn-cs"/>
                        </a:rPr>
                        <a:t>Tier 2: </a:t>
                      </a:r>
                      <a:r>
                        <a:rPr lang="en-US" sz="2000" b="1" kern="1200" dirty="0">
                          <a:solidFill>
                            <a:schemeClr val="tx2"/>
                          </a:solidFill>
                          <a:effectLst/>
                          <a:latin typeface="+mn-lt"/>
                          <a:ea typeface="+mn-ea"/>
                          <a:cs typeface="+mn-cs"/>
                        </a:rPr>
                        <a:t>$46/$115</a:t>
                      </a:r>
                      <a:endParaRPr lang="en-US" sz="2000" kern="1200" dirty="0">
                        <a:solidFill>
                          <a:schemeClr val="tx2"/>
                        </a:solidFill>
                        <a:effectLst/>
                        <a:latin typeface="+mn-lt"/>
                        <a:ea typeface="+mn-ea"/>
                        <a:cs typeface="+mn-cs"/>
                      </a:endParaRPr>
                    </a:p>
                    <a:p>
                      <a:pPr marL="0" lvl="0" indent="0">
                        <a:buFont typeface="Arial" panose="020B0604020202020204" pitchFamily="34" charset="0"/>
                        <a:buNone/>
                      </a:pPr>
                      <a:endParaRPr lang="en-US" sz="2000" kern="1200" dirty="0">
                        <a:solidFill>
                          <a:schemeClr val="tx2"/>
                        </a:solidFill>
                        <a:effectLst/>
                        <a:latin typeface="+mn-lt"/>
                        <a:ea typeface="+mn-ea"/>
                        <a:cs typeface="+mn-cs"/>
                      </a:endParaRPr>
                    </a:p>
                    <a:p>
                      <a:pPr marL="0" lvl="0" indent="0">
                        <a:buFont typeface="Arial" panose="020B0604020202020204" pitchFamily="34" charset="0"/>
                        <a:buNone/>
                      </a:pPr>
                      <a:r>
                        <a:rPr lang="en-US" sz="2000" kern="1200" dirty="0">
                          <a:solidFill>
                            <a:schemeClr val="tx2"/>
                          </a:solidFill>
                          <a:effectLst/>
                          <a:latin typeface="+mn-lt"/>
                          <a:ea typeface="+mn-ea"/>
                          <a:cs typeface="+mn-cs"/>
                        </a:rPr>
                        <a:t>Tier 3: </a:t>
                      </a:r>
                      <a:r>
                        <a:rPr lang="en-US" sz="2000" b="1" kern="1200" dirty="0">
                          <a:solidFill>
                            <a:schemeClr val="tx2"/>
                          </a:solidFill>
                          <a:effectLst/>
                          <a:latin typeface="+mn-lt"/>
                          <a:ea typeface="+mn-ea"/>
                          <a:cs typeface="+mn-cs"/>
                        </a:rPr>
                        <a:t>$77/$192</a:t>
                      </a:r>
                      <a:endParaRPr lang="en-US" sz="2000" kern="1200" dirty="0">
                        <a:solidFill>
                          <a:schemeClr val="tx2"/>
                        </a:solidFill>
                        <a:effectLst/>
                        <a:latin typeface="+mn-lt"/>
                        <a:ea typeface="+mn-ea"/>
                        <a:cs typeface="+mn-cs"/>
                      </a:endParaRPr>
                    </a:p>
                    <a:p>
                      <a:r>
                        <a:rPr lang="en-US" sz="2000" kern="1200" dirty="0">
                          <a:solidFill>
                            <a:schemeClr val="tx2"/>
                          </a:solidFill>
                          <a:effectLst/>
                          <a:latin typeface="+mn-lt"/>
                          <a:ea typeface="+mn-ea"/>
                          <a:cs typeface="+mn-cs"/>
                        </a:rPr>
                        <a:t> </a:t>
                      </a:r>
                    </a:p>
                    <a:p>
                      <a:r>
                        <a:rPr lang="en-US" sz="2000" kern="1200" dirty="0">
                          <a:solidFill>
                            <a:schemeClr val="tx2"/>
                          </a:solidFill>
                          <a:effectLst/>
                          <a:latin typeface="+mn-lt"/>
                          <a:ea typeface="+mn-ea"/>
                          <a:cs typeface="+mn-cs"/>
                        </a:rPr>
                        <a:t>You pay up to </a:t>
                      </a:r>
                      <a:r>
                        <a:rPr lang="en-US" sz="2000" b="1" kern="1200" dirty="0">
                          <a:solidFill>
                            <a:schemeClr val="tx2"/>
                          </a:solidFill>
                          <a:effectLst/>
                          <a:latin typeface="+mn-lt"/>
                          <a:ea typeface="+mn-ea"/>
                          <a:cs typeface="+mn-cs"/>
                        </a:rPr>
                        <a:t>$3,000 </a:t>
                      </a:r>
                      <a:r>
                        <a:rPr lang="en-US" sz="2000" kern="1200" dirty="0">
                          <a:solidFill>
                            <a:schemeClr val="tx2"/>
                          </a:solidFill>
                          <a:effectLst/>
                          <a:latin typeface="+mn-lt"/>
                          <a:ea typeface="+mn-ea"/>
                          <a:cs typeface="+mn-cs"/>
                        </a:rPr>
                        <a:t>in prescription drug copayments. Then, you pay nothing</a:t>
                      </a:r>
                      <a:r>
                        <a:rPr lang="en-US" sz="2000" b="0" dirty="0">
                          <a:solidFill>
                            <a:schemeClr val="tx2"/>
                          </a:solidFill>
                        </a:rPr>
                        <a:t>.</a:t>
                      </a:r>
                    </a:p>
                  </a:txBody>
                  <a:tcPr anchor="ctr">
                    <a:lnT w="28575" cap="flat" cmpd="sng" algn="ctr">
                      <a:solidFill>
                        <a:srgbClr val="A0B810"/>
                      </a:solidFill>
                      <a:prstDash val="solid"/>
                      <a:round/>
                      <a:headEnd type="none" w="med" len="med"/>
                      <a:tailEnd type="none" w="med" len="med"/>
                    </a:lnT>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000" b="0" dirty="0">
                          <a:solidFill>
                            <a:schemeClr val="tx2"/>
                          </a:solidFill>
                        </a:rPr>
                        <a:t>You pay the </a:t>
                      </a:r>
                      <a:r>
                        <a:rPr lang="en-US" sz="2000" b="1" dirty="0">
                          <a:solidFill>
                            <a:schemeClr val="tx2"/>
                          </a:solidFill>
                        </a:rPr>
                        <a:t>full allowed amount </a:t>
                      </a:r>
                      <a:r>
                        <a:rPr lang="en-US" sz="2000" b="0" dirty="0">
                          <a:solidFill>
                            <a:schemeClr val="tx2"/>
                          </a:solidFill>
                        </a:rPr>
                        <a:t>until you meet your deductible. Then, you pay your coinsurance. Drug costs are applied to your coinsurance maximum. When you reach the maximum, you pay nothing.</a:t>
                      </a:r>
                    </a:p>
                  </a:txBody>
                  <a:tcPr anchor="ctr">
                    <a:lnT w="28575" cap="flat" cmpd="sng" algn="ctr">
                      <a:solidFill>
                        <a:srgbClr val="A0B810"/>
                      </a:solidFill>
                      <a:prstDash val="solid"/>
                      <a:round/>
                      <a:headEnd type="none" w="med" len="med"/>
                      <a:tailEnd type="none" w="med" len="med"/>
                    </a:lnT>
                  </a:tcPr>
                </a:tc>
                <a:extLst>
                  <a:ext uri="{0D108BD9-81ED-4DB2-BD59-A6C34878D82A}">
                    <a16:rowId xmlns:a16="http://schemas.microsoft.com/office/drawing/2014/main" val="1755017730"/>
                  </a:ext>
                </a:extLst>
              </a:tr>
            </a:tbl>
          </a:graphicData>
        </a:graphic>
      </p:graphicFrame>
      <p:sp>
        <p:nvSpPr>
          <p:cNvPr id="31" name="Rectangle 30">
            <a:extLst>
              <a:ext uri="{FF2B5EF4-FFF2-40B4-BE49-F238E27FC236}">
                <a16:creationId xmlns:a16="http://schemas.microsoft.com/office/drawing/2014/main" id="{EEF6B15D-350A-E319-E050-BBD05C44D415}"/>
              </a:ext>
            </a:extLst>
          </p:cNvPr>
          <p:cNvSpPr/>
          <p:nvPr>
            <p:custDataLst>
              <p:tags r:id="rId1"/>
            </p:custDataLst>
          </p:nvPr>
        </p:nvSpPr>
        <p:spPr>
          <a:xfrm>
            <a:off x="609600" y="6054823"/>
            <a:ext cx="10972800" cy="246221"/>
          </a:xfrm>
          <a:prstGeom prst="rect">
            <a:avLst/>
          </a:prstGeom>
        </p:spPr>
        <p:txBody>
          <a:bodyPr wrap="square">
            <a:spAutoFit/>
          </a:bodyPr>
          <a:lstStyle/>
          <a:p>
            <a:r>
              <a:rPr lang="en-US" sz="1000" baseline="30000" dirty="0">
                <a:solidFill>
                  <a:schemeClr val="tx2"/>
                </a:solidFill>
                <a:latin typeface="Calibri" panose="020F0502020204030204" pitchFamily="34" charset="0"/>
                <a:ea typeface="Calibri" panose="020F0502020204030204" pitchFamily="34" charset="0"/>
                <a:cs typeface="Times New Roman" panose="02020603050405020304" pitchFamily="18" charset="0"/>
              </a:rPr>
              <a:t>1</a:t>
            </a:r>
            <a:r>
              <a:rPr lang="en-US" sz="1000" dirty="0">
                <a:solidFill>
                  <a:schemeClr val="tx2"/>
                </a:solidFill>
                <a:latin typeface="Calibri" panose="020F0502020204030204" pitchFamily="34" charset="0"/>
                <a:ea typeface="Calibri" panose="020F0502020204030204" pitchFamily="34" charset="0"/>
                <a:cs typeface="Times New Roman" panose="02020603050405020304" pitchFamily="18" charset="0"/>
              </a:rPr>
              <a:t>Prescription drugs are not covered at out-of-network pharmacies. Specialty medications and GLP-1s are limited to a 30-day supply per fill.</a:t>
            </a:r>
          </a:p>
        </p:txBody>
      </p:sp>
    </p:spTree>
    <p:extLst>
      <p:ext uri="{BB962C8B-B14F-4D97-AF65-F5344CB8AC3E}">
        <p14:creationId xmlns:p14="http://schemas.microsoft.com/office/powerpoint/2010/main" val="233216055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7143A4-68F9-CD1D-D05D-E60E09E5D45E}"/>
              </a:ext>
            </a:extLst>
          </p:cNvPr>
          <p:cNvSpPr>
            <a:spLocks noGrp="1"/>
          </p:cNvSpPr>
          <p:nvPr>
            <p:ph type="title"/>
          </p:nvPr>
        </p:nvSpPr>
        <p:spPr/>
        <p:txBody>
          <a:bodyPr/>
          <a:lstStyle/>
          <a:p>
            <a:r>
              <a:rPr lang="en-US" dirty="0"/>
              <a:t>TRICARE Supplement Plan</a:t>
            </a:r>
          </a:p>
        </p:txBody>
      </p:sp>
      <p:sp>
        <p:nvSpPr>
          <p:cNvPr id="3" name="Content Placeholder 2">
            <a:extLst>
              <a:ext uri="{FF2B5EF4-FFF2-40B4-BE49-F238E27FC236}">
                <a16:creationId xmlns:a16="http://schemas.microsoft.com/office/drawing/2014/main" id="{A195D32E-CF11-FCB8-DAC7-F15D9FE5E47F}"/>
              </a:ext>
            </a:extLst>
          </p:cNvPr>
          <p:cNvSpPr>
            <a:spLocks noGrp="1"/>
          </p:cNvSpPr>
          <p:nvPr>
            <p:ph idx="1"/>
          </p:nvPr>
        </p:nvSpPr>
        <p:spPr/>
        <p:txBody>
          <a:bodyPr/>
          <a:lstStyle/>
          <a:p>
            <a:pPr lvl="0"/>
            <a:r>
              <a:rPr lang="en-US" dirty="0"/>
              <a:t>Administered by </a:t>
            </a:r>
            <a:r>
              <a:rPr lang="en-US" dirty="0">
                <a:hlinkClick r:id="rId2"/>
              </a:rPr>
              <a:t>Selman &amp; Company</a:t>
            </a:r>
            <a:r>
              <a:rPr lang="en-US" dirty="0"/>
              <a:t>.</a:t>
            </a:r>
          </a:p>
          <a:p>
            <a:pPr lvl="0"/>
            <a:r>
              <a:rPr lang="en-US" dirty="0"/>
              <a:t>Provides secondary coverage to TRICARE.</a:t>
            </a:r>
          </a:p>
          <a:p>
            <a:pPr lvl="1"/>
            <a:r>
              <a:rPr lang="en-US" dirty="0"/>
              <a:t>Must be enrolled in TRICARE. </a:t>
            </a:r>
          </a:p>
          <a:p>
            <a:pPr lvl="0"/>
            <a:r>
              <a:rPr lang="en-US" dirty="0"/>
              <a:t>No deductibles, coinsurance or out-of-pocket expenses for covered services.</a:t>
            </a:r>
          </a:p>
          <a:p>
            <a:pPr lvl="0"/>
            <a:r>
              <a:rPr lang="en-US" dirty="0"/>
              <a:t>PEBA does not confirm eligibility.</a:t>
            </a:r>
          </a:p>
          <a:p>
            <a:pPr lvl="1"/>
            <a:r>
              <a:rPr lang="en-US" dirty="0"/>
              <a:t>Eligible individuals must register with </a:t>
            </a:r>
            <a:r>
              <a:rPr lang="en-US" dirty="0">
                <a:hlinkClick r:id="rId3"/>
              </a:rPr>
              <a:t>Defense Enrollment Eligibility Reporting System</a:t>
            </a:r>
            <a:r>
              <a:rPr lang="en-US" dirty="0"/>
              <a:t>. </a:t>
            </a:r>
          </a:p>
          <a:p>
            <a:pPr lvl="1"/>
            <a:r>
              <a:rPr lang="en-US" dirty="0"/>
              <a:t>Must not be eligible for Medicare.</a:t>
            </a:r>
          </a:p>
          <a:p>
            <a:pPr lvl="1"/>
            <a:r>
              <a:rPr lang="en-US" dirty="0"/>
              <a:t>Must drop State Health Plan coverage to enroll.</a:t>
            </a:r>
          </a:p>
        </p:txBody>
      </p:sp>
      <p:sp>
        <p:nvSpPr>
          <p:cNvPr id="4" name="Slide Number Placeholder 3">
            <a:extLst>
              <a:ext uri="{FF2B5EF4-FFF2-40B4-BE49-F238E27FC236}">
                <a16:creationId xmlns:a16="http://schemas.microsoft.com/office/drawing/2014/main" id="{89A8276F-F8BF-E051-851B-0941D010C6B9}"/>
              </a:ext>
            </a:extLst>
          </p:cNvPr>
          <p:cNvSpPr>
            <a:spLocks noGrp="1"/>
          </p:cNvSpPr>
          <p:nvPr>
            <p:ph type="sldNum" sz="quarter" idx="12"/>
          </p:nvPr>
        </p:nvSpPr>
        <p:spPr/>
        <p:txBody>
          <a:bodyPr/>
          <a:lstStyle/>
          <a:p>
            <a:fld id="{28024367-D536-4F59-B2ED-0E7825EDA9AF}" type="slidenum">
              <a:rPr lang="en-US" smtClean="0"/>
              <a:pPr/>
              <a:t>8</a:t>
            </a:fld>
            <a:endParaRPr lang="en-US" dirty="0"/>
          </a:p>
        </p:txBody>
      </p:sp>
    </p:spTree>
    <p:extLst>
      <p:ext uri="{BB962C8B-B14F-4D97-AF65-F5344CB8AC3E}">
        <p14:creationId xmlns:p14="http://schemas.microsoft.com/office/powerpoint/2010/main" val="186155809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custDataLst>
              <p:tags r:id="rId1"/>
            </p:custDataLst>
          </p:nvPr>
        </p:nvSpPr>
        <p:spPr/>
        <p:txBody>
          <a:bodyPr/>
          <a:lstStyle/>
          <a:p>
            <a:fld id="{28024367-D536-4F59-B2ED-0E7825EDA9AF}" type="slidenum">
              <a:rPr lang="en-US" smtClean="0"/>
              <a:pPr/>
              <a:t>9</a:t>
            </a:fld>
            <a:endParaRPr lang="en-US" dirty="0"/>
          </a:p>
        </p:txBody>
      </p:sp>
      <p:sp>
        <p:nvSpPr>
          <p:cNvPr id="2" name="Title 1"/>
          <p:cNvSpPr>
            <a:spLocks noGrp="1"/>
          </p:cNvSpPr>
          <p:nvPr>
            <p:ph type="title"/>
            <p:custDataLst>
              <p:tags r:id="rId2"/>
            </p:custDataLst>
          </p:nvPr>
        </p:nvSpPr>
        <p:spPr/>
        <p:txBody>
          <a:bodyPr/>
          <a:lstStyle/>
          <a:p>
            <a:r>
              <a:rPr lang="en-US" dirty="0"/>
              <a:t>2026 Monthly premiums</a:t>
            </a:r>
          </a:p>
        </p:txBody>
      </p:sp>
      <p:sp>
        <p:nvSpPr>
          <p:cNvPr id="36" name="TextBox 35">
            <a:extLst>
              <a:ext uri="{FF2B5EF4-FFF2-40B4-BE49-F238E27FC236}">
                <a16:creationId xmlns:a16="http://schemas.microsoft.com/office/drawing/2014/main" id="{61232F6A-8403-4303-8B13-0FDE4A4E9F9A}"/>
              </a:ext>
            </a:extLst>
          </p:cNvPr>
          <p:cNvSpPr txBox="1"/>
          <p:nvPr/>
        </p:nvSpPr>
        <p:spPr>
          <a:xfrm>
            <a:off x="609599" y="1611313"/>
            <a:ext cx="10972797" cy="400110"/>
          </a:xfrm>
          <a:prstGeom prst="rect">
            <a:avLst/>
          </a:prstGeom>
          <a:noFill/>
        </p:spPr>
        <p:txBody>
          <a:bodyPr wrap="square">
            <a:spAutoFit/>
          </a:bodyPr>
          <a:lstStyle/>
          <a:p>
            <a:r>
              <a:rPr lang="en-US" sz="2000" dirty="0">
                <a:solidFill>
                  <a:schemeClr val="tx2"/>
                </a:solidFill>
                <a:latin typeface="Calibri" panose="020F0502020204030204" pitchFamily="34" charset="0"/>
                <a:ea typeface="Calibri" panose="020F0502020204030204" pitchFamily="34" charset="0"/>
                <a:cs typeface="Times New Roman" panose="02020603050405020304" pitchFamily="18" charset="0"/>
              </a:rPr>
              <a:t>If you work for an optional employer, verify your rates with your benefits office.</a:t>
            </a:r>
            <a:endParaRPr lang="en-US" sz="2000" dirty="0">
              <a:solidFill>
                <a:schemeClr val="tx2"/>
              </a:solidFill>
            </a:endParaRPr>
          </a:p>
        </p:txBody>
      </p:sp>
      <p:graphicFrame>
        <p:nvGraphicFramePr>
          <p:cNvPr id="6" name="Table 8">
            <a:extLst>
              <a:ext uri="{FF2B5EF4-FFF2-40B4-BE49-F238E27FC236}">
                <a16:creationId xmlns:a16="http://schemas.microsoft.com/office/drawing/2014/main" id="{9B532348-833C-4217-9026-3EEB4FC07F81}"/>
              </a:ext>
            </a:extLst>
          </p:cNvPr>
          <p:cNvGraphicFramePr>
            <a:graphicFrameLocks noGrp="1"/>
          </p:cNvGraphicFramePr>
          <p:nvPr>
            <p:ph sz="half" idx="1"/>
            <p:extLst>
              <p:ext uri="{D42A27DB-BD31-4B8C-83A1-F6EECF244321}">
                <p14:modId xmlns:p14="http://schemas.microsoft.com/office/powerpoint/2010/main" val="2297250501"/>
              </p:ext>
            </p:extLst>
          </p:nvPr>
        </p:nvGraphicFramePr>
        <p:xfrm>
          <a:off x="609599" y="2011423"/>
          <a:ext cx="9692640" cy="2286000"/>
        </p:xfrm>
        <a:graphic>
          <a:graphicData uri="http://schemas.openxmlformats.org/drawingml/2006/table">
            <a:tbl>
              <a:tblPr firstRow="1" bandRow="1">
                <a:tableStyleId>{2D5ABB26-0587-4C30-8999-92F81FD0307C}</a:tableStyleId>
              </a:tblPr>
              <a:tblGrid>
                <a:gridCol w="2286000">
                  <a:extLst>
                    <a:ext uri="{9D8B030D-6E8A-4147-A177-3AD203B41FA5}">
                      <a16:colId xmlns:a16="http://schemas.microsoft.com/office/drawing/2014/main" val="1008908948"/>
                    </a:ext>
                  </a:extLst>
                </a:gridCol>
                <a:gridCol w="2468880">
                  <a:extLst>
                    <a:ext uri="{9D8B030D-6E8A-4147-A177-3AD203B41FA5}">
                      <a16:colId xmlns:a16="http://schemas.microsoft.com/office/drawing/2014/main" val="4150371806"/>
                    </a:ext>
                  </a:extLst>
                </a:gridCol>
                <a:gridCol w="2468880">
                  <a:extLst>
                    <a:ext uri="{9D8B030D-6E8A-4147-A177-3AD203B41FA5}">
                      <a16:colId xmlns:a16="http://schemas.microsoft.com/office/drawing/2014/main" val="2100755374"/>
                    </a:ext>
                  </a:extLst>
                </a:gridCol>
                <a:gridCol w="2468880">
                  <a:extLst>
                    <a:ext uri="{9D8B030D-6E8A-4147-A177-3AD203B41FA5}">
                      <a16:colId xmlns:a16="http://schemas.microsoft.com/office/drawing/2014/main" val="1478665342"/>
                    </a:ext>
                  </a:extLst>
                </a:gridCol>
              </a:tblGrid>
              <a:tr h="457200">
                <a:tc>
                  <a:txBody>
                    <a:bodyPr/>
                    <a:lstStyle/>
                    <a:p>
                      <a:pPr algn="l"/>
                      <a:endParaRPr lang="en-US" sz="2000" dirty="0"/>
                    </a:p>
                  </a:txBody>
                  <a:tcPr anchor="ctr"/>
                </a:tc>
                <a:tc>
                  <a:txBody>
                    <a:bodyPr/>
                    <a:lstStyle/>
                    <a:p>
                      <a:pPr algn="ctr"/>
                      <a:r>
                        <a:rPr lang="en-US" sz="2000" b="1" dirty="0">
                          <a:solidFill>
                            <a:schemeClr val="tx1"/>
                          </a:solidFill>
                        </a:rPr>
                        <a:t>Standard Plan</a:t>
                      </a:r>
                    </a:p>
                  </a:txBody>
                  <a:tcPr anchor="ctr">
                    <a:lnB w="28575" cap="flat" cmpd="sng" algn="ctr">
                      <a:solidFill>
                        <a:srgbClr val="A0B810"/>
                      </a:solidFill>
                      <a:prstDash val="solid"/>
                      <a:round/>
                      <a:headEnd type="none" w="med" len="med"/>
                      <a:tailEnd type="none" w="med" len="med"/>
                    </a:lnB>
                  </a:tcPr>
                </a:tc>
                <a:tc>
                  <a:txBody>
                    <a:bodyPr/>
                    <a:lstStyle/>
                    <a:p>
                      <a:pPr algn="ctr"/>
                      <a:r>
                        <a:rPr lang="en-US" sz="2000" b="1" dirty="0">
                          <a:solidFill>
                            <a:schemeClr val="tx1"/>
                          </a:solidFill>
                        </a:rPr>
                        <a:t>Savings Plan</a:t>
                      </a:r>
                    </a:p>
                  </a:txBody>
                  <a:tcPr anchor="ctr">
                    <a:lnB w="28575" cap="flat" cmpd="sng" algn="ctr">
                      <a:solidFill>
                        <a:srgbClr val="A0B810"/>
                      </a:solidFill>
                      <a:prstDash val="solid"/>
                      <a:round/>
                      <a:headEnd type="none" w="med" len="med"/>
                      <a:tailEnd type="none" w="med" len="med"/>
                    </a:lnB>
                  </a:tcPr>
                </a:tc>
                <a:tc>
                  <a:txBody>
                    <a:bodyPr/>
                    <a:lstStyle/>
                    <a:p>
                      <a:pPr algn="ctr"/>
                      <a:r>
                        <a:rPr lang="en-US" sz="2000" b="1" dirty="0">
                          <a:solidFill>
                            <a:schemeClr val="tx1"/>
                          </a:solidFill>
                        </a:rPr>
                        <a:t>TRICARE Supplement</a:t>
                      </a:r>
                    </a:p>
                  </a:txBody>
                  <a:tcPr anchor="ctr">
                    <a:lnB w="28575" cap="flat" cmpd="sng" algn="ctr">
                      <a:solidFill>
                        <a:srgbClr val="A0B810"/>
                      </a:solidFill>
                      <a:prstDash val="solid"/>
                      <a:round/>
                      <a:headEnd type="none" w="med" len="med"/>
                      <a:tailEnd type="none" w="med" len="med"/>
                    </a:lnB>
                  </a:tcPr>
                </a:tc>
                <a:extLst>
                  <a:ext uri="{0D108BD9-81ED-4DB2-BD59-A6C34878D82A}">
                    <a16:rowId xmlns:a16="http://schemas.microsoft.com/office/drawing/2014/main" val="1777873450"/>
                  </a:ext>
                </a:extLst>
              </a:tr>
              <a:tr h="457200">
                <a:tc>
                  <a:txBody>
                    <a:bodyPr/>
                    <a:lstStyle/>
                    <a:p>
                      <a:pPr lvl="0" algn="l"/>
                      <a:r>
                        <a:rPr lang="en-US" sz="2000" b="1" i="0" kern="1200" dirty="0">
                          <a:solidFill>
                            <a:schemeClr val="tx2"/>
                          </a:solidFill>
                          <a:effectLst/>
                          <a:latin typeface="+mn-lt"/>
                          <a:ea typeface="+mn-ea"/>
                          <a:cs typeface="+mn-cs"/>
                        </a:rPr>
                        <a:t>Employee</a:t>
                      </a:r>
                    </a:p>
                  </a:txBody>
                  <a:tcPr anchor="ctr">
                    <a:lnB w="6350" cap="flat" cmpd="sng" algn="ctr">
                      <a:solidFill>
                        <a:schemeClr val="bg2"/>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2000" dirty="0">
                          <a:solidFill>
                            <a:schemeClr val="tx2"/>
                          </a:solidFill>
                          <a:effectLst/>
                          <a:latin typeface="+mn-lt"/>
                          <a:ea typeface="Calibri" panose="020F0502020204030204" pitchFamily="34" charset="0"/>
                          <a:cs typeface="Times New Roman" panose="02020603050405020304" pitchFamily="18" charset="0"/>
                        </a:rPr>
                        <a:t>$97.68</a:t>
                      </a:r>
                    </a:p>
                  </a:txBody>
                  <a:tcPr anchor="ctr">
                    <a:lnT w="28575" cap="flat" cmpd="sng" algn="ctr">
                      <a:solidFill>
                        <a:srgbClr val="A0B810"/>
                      </a:solidFill>
                      <a:prstDash val="solid"/>
                      <a:round/>
                      <a:headEnd type="none" w="med" len="med"/>
                      <a:tailEnd type="none" w="med" len="med"/>
                    </a:lnT>
                    <a:lnB w="6350" cap="flat" cmpd="sng" algn="ctr">
                      <a:solidFill>
                        <a:schemeClr val="bg2"/>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2000" dirty="0">
                          <a:solidFill>
                            <a:schemeClr val="tx2"/>
                          </a:solidFill>
                          <a:effectLst/>
                          <a:latin typeface="+mn-lt"/>
                          <a:ea typeface="Calibri" panose="020F0502020204030204" pitchFamily="34" charset="0"/>
                          <a:cs typeface="Times New Roman" panose="02020603050405020304" pitchFamily="18" charset="0"/>
                        </a:rPr>
                        <a:t>$9.70</a:t>
                      </a:r>
                    </a:p>
                  </a:txBody>
                  <a:tcPr anchor="ctr">
                    <a:lnT w="28575" cap="flat" cmpd="sng" algn="ctr">
                      <a:solidFill>
                        <a:srgbClr val="A0B810"/>
                      </a:solidFill>
                      <a:prstDash val="solid"/>
                      <a:round/>
                      <a:headEnd type="none" w="med" len="med"/>
                      <a:tailEnd type="none" w="med" len="med"/>
                    </a:lnT>
                    <a:lnB w="6350" cap="flat" cmpd="sng" algn="ctr">
                      <a:solidFill>
                        <a:schemeClr val="bg2"/>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2000" dirty="0">
                          <a:solidFill>
                            <a:schemeClr val="tx2"/>
                          </a:solidFill>
                          <a:effectLst/>
                          <a:latin typeface="+mn-lt"/>
                          <a:ea typeface="Calibri" panose="020F0502020204030204" pitchFamily="34" charset="0"/>
                          <a:cs typeface="Times New Roman" panose="02020603050405020304" pitchFamily="18" charset="0"/>
                        </a:rPr>
                        <a:t>$62.50</a:t>
                      </a:r>
                    </a:p>
                  </a:txBody>
                  <a:tcPr anchor="ctr">
                    <a:lnT w="28575" cap="flat" cmpd="sng" algn="ctr">
                      <a:solidFill>
                        <a:srgbClr val="A0B810"/>
                      </a:solidFill>
                      <a:prstDash val="solid"/>
                      <a:round/>
                      <a:headEnd type="none" w="med" len="med"/>
                      <a:tailEnd type="none" w="med" len="med"/>
                    </a:lnT>
                    <a:lnB w="6350" cap="flat" cmpd="sng" algn="ctr">
                      <a:solidFill>
                        <a:schemeClr val="bg2"/>
                      </a:solidFill>
                      <a:prstDash val="solid"/>
                      <a:round/>
                      <a:headEnd type="none" w="med" len="med"/>
                      <a:tailEnd type="none" w="med" len="med"/>
                    </a:lnB>
                  </a:tcPr>
                </a:tc>
                <a:extLst>
                  <a:ext uri="{0D108BD9-81ED-4DB2-BD59-A6C34878D82A}">
                    <a16:rowId xmlns:a16="http://schemas.microsoft.com/office/drawing/2014/main" val="3680017977"/>
                  </a:ext>
                </a:extLst>
              </a:tr>
              <a:tr h="457200">
                <a:tc>
                  <a:txBody>
                    <a:bodyPr/>
                    <a:lstStyle/>
                    <a:p>
                      <a:pPr lvl="0" algn="l"/>
                      <a:r>
                        <a:rPr lang="en-US" sz="2000" b="1" i="0" kern="1200" dirty="0">
                          <a:solidFill>
                            <a:schemeClr val="tx2"/>
                          </a:solidFill>
                          <a:effectLst/>
                          <a:latin typeface="+mn-lt"/>
                          <a:ea typeface="+mn-ea"/>
                          <a:cs typeface="+mn-cs"/>
                        </a:rPr>
                        <a:t>Employee/spouse</a:t>
                      </a:r>
                      <a:endParaRPr lang="en-US" sz="2000" b="1" i="0" kern="1200" baseline="30000" dirty="0">
                        <a:solidFill>
                          <a:schemeClr val="tx2"/>
                        </a:solidFill>
                        <a:effectLst/>
                        <a:latin typeface="+mn-lt"/>
                        <a:ea typeface="+mn-ea"/>
                        <a:cs typeface="+mn-cs"/>
                      </a:endParaRPr>
                    </a:p>
                  </a:txBody>
                  <a:tcPr anchor="ct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2000" dirty="0">
                          <a:solidFill>
                            <a:schemeClr val="tx2"/>
                          </a:solidFill>
                          <a:effectLst/>
                          <a:latin typeface="+mn-lt"/>
                          <a:ea typeface="Calibri" panose="020F0502020204030204" pitchFamily="34" charset="0"/>
                          <a:cs typeface="Times New Roman" panose="02020603050405020304" pitchFamily="18" charset="0"/>
                        </a:rPr>
                        <a:t>$253.36</a:t>
                      </a:r>
                    </a:p>
                  </a:txBody>
                  <a:tcPr anchor="ct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2000" dirty="0">
                          <a:solidFill>
                            <a:schemeClr val="tx2"/>
                          </a:solidFill>
                          <a:effectLst/>
                          <a:latin typeface="+mn-lt"/>
                          <a:ea typeface="Calibri" panose="020F0502020204030204" pitchFamily="34" charset="0"/>
                          <a:cs typeface="Times New Roman" panose="02020603050405020304" pitchFamily="18" charset="0"/>
                        </a:rPr>
                        <a:t>$77.40</a:t>
                      </a:r>
                    </a:p>
                  </a:txBody>
                  <a:tcPr anchor="ct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2000" dirty="0">
                          <a:solidFill>
                            <a:schemeClr val="tx2"/>
                          </a:solidFill>
                          <a:effectLst/>
                          <a:latin typeface="+mn-lt"/>
                          <a:ea typeface="Calibri" panose="020F0502020204030204" pitchFamily="34" charset="0"/>
                          <a:cs typeface="Times New Roman" panose="02020603050405020304" pitchFamily="18" charset="0"/>
                        </a:rPr>
                        <a:t>$121.50</a:t>
                      </a:r>
                    </a:p>
                  </a:txBody>
                  <a:tcPr anchor="ct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tcPr>
                </a:tc>
                <a:extLst>
                  <a:ext uri="{0D108BD9-81ED-4DB2-BD59-A6C34878D82A}">
                    <a16:rowId xmlns:a16="http://schemas.microsoft.com/office/drawing/2014/main" val="1165194788"/>
                  </a:ext>
                </a:extLst>
              </a:tr>
              <a:tr h="45720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000" b="1" i="0" kern="1200" dirty="0">
                          <a:solidFill>
                            <a:schemeClr val="tx2"/>
                          </a:solidFill>
                          <a:effectLst/>
                          <a:latin typeface="+mn-lt"/>
                          <a:ea typeface="+mn-ea"/>
                          <a:cs typeface="+mn-cs"/>
                        </a:rPr>
                        <a:t>Employee/children</a:t>
                      </a:r>
                      <a:endParaRPr lang="en-US" sz="2000" b="1" i="0" dirty="0">
                        <a:solidFill>
                          <a:schemeClr val="tx2"/>
                        </a:solidFill>
                        <a:latin typeface="+mn-lt"/>
                      </a:endParaRPr>
                    </a:p>
                  </a:txBody>
                  <a:tcPr anchor="ct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tcPr>
                </a:tc>
                <a:tc>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lang="en-US" sz="2000" dirty="0">
                          <a:solidFill>
                            <a:schemeClr val="tx2"/>
                          </a:solidFill>
                          <a:effectLst/>
                          <a:latin typeface="+mn-lt"/>
                          <a:ea typeface="Calibri" panose="020F0502020204030204" pitchFamily="34" charset="0"/>
                          <a:cs typeface="Times New Roman" panose="02020603050405020304" pitchFamily="18" charset="0"/>
                        </a:rPr>
                        <a:t>$143.86</a:t>
                      </a:r>
                    </a:p>
                  </a:txBody>
                  <a:tcPr anchor="ct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tcPr>
                </a:tc>
                <a:tc>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lang="en-US" sz="2000" dirty="0">
                          <a:solidFill>
                            <a:schemeClr val="tx2"/>
                          </a:solidFill>
                          <a:effectLst/>
                          <a:latin typeface="+mn-lt"/>
                          <a:ea typeface="Calibri" panose="020F0502020204030204" pitchFamily="34" charset="0"/>
                          <a:cs typeface="Times New Roman" panose="02020603050405020304" pitchFamily="18" charset="0"/>
                        </a:rPr>
                        <a:t>$20.48</a:t>
                      </a:r>
                    </a:p>
                  </a:txBody>
                  <a:tcPr anchor="ct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2000" dirty="0">
                          <a:solidFill>
                            <a:schemeClr val="tx2"/>
                          </a:solidFill>
                          <a:effectLst/>
                          <a:latin typeface="+mn-lt"/>
                          <a:ea typeface="Calibri" panose="020F0502020204030204" pitchFamily="34" charset="0"/>
                          <a:cs typeface="Times New Roman" panose="02020603050405020304" pitchFamily="18" charset="0"/>
                        </a:rPr>
                        <a:t>$121.50</a:t>
                      </a:r>
                    </a:p>
                  </a:txBody>
                  <a:tcPr anchor="ct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tcPr>
                </a:tc>
                <a:extLst>
                  <a:ext uri="{0D108BD9-81ED-4DB2-BD59-A6C34878D82A}">
                    <a16:rowId xmlns:a16="http://schemas.microsoft.com/office/drawing/2014/main" val="1755017730"/>
                  </a:ext>
                </a:extLst>
              </a:tr>
              <a:tr h="45720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000" b="1" i="0" dirty="0">
                          <a:solidFill>
                            <a:schemeClr val="tx2"/>
                          </a:solidFill>
                          <a:latin typeface="+mn-lt"/>
                        </a:rPr>
                        <a:t>Full family</a:t>
                      </a:r>
                    </a:p>
                  </a:txBody>
                  <a:tcPr anchor="ctr">
                    <a:lnT w="6350" cap="flat" cmpd="sng" algn="ctr">
                      <a:solidFill>
                        <a:schemeClr val="bg2"/>
                      </a:solidFill>
                      <a:prstDash val="solid"/>
                      <a:round/>
                      <a:headEnd type="none" w="med" len="med"/>
                      <a:tailEnd type="none" w="med" len="med"/>
                    </a:lnT>
                  </a:tcPr>
                </a:tc>
                <a:tc>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lang="en-US" sz="2000" dirty="0">
                          <a:solidFill>
                            <a:schemeClr val="tx2"/>
                          </a:solidFill>
                          <a:effectLst/>
                          <a:latin typeface="+mn-lt"/>
                          <a:ea typeface="Calibri" panose="020F0502020204030204" pitchFamily="34" charset="0"/>
                          <a:cs typeface="Times New Roman" panose="02020603050405020304" pitchFamily="18" charset="0"/>
                        </a:rPr>
                        <a:t>$306.56</a:t>
                      </a:r>
                    </a:p>
                  </a:txBody>
                  <a:tcPr anchor="ctr">
                    <a:lnT w="6350" cap="flat" cmpd="sng" algn="ctr">
                      <a:solidFill>
                        <a:schemeClr val="bg2"/>
                      </a:solidFill>
                      <a:prstDash val="solid"/>
                      <a:round/>
                      <a:headEnd type="none" w="med" len="med"/>
                      <a:tailEnd type="none" w="med" len="med"/>
                    </a:lnT>
                  </a:tcPr>
                </a:tc>
                <a:tc>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lang="en-US" sz="2000" dirty="0">
                          <a:solidFill>
                            <a:schemeClr val="tx2"/>
                          </a:solidFill>
                          <a:effectLst/>
                          <a:latin typeface="+mn-lt"/>
                          <a:ea typeface="Calibri" panose="020F0502020204030204" pitchFamily="34" charset="0"/>
                          <a:cs typeface="Times New Roman" panose="02020603050405020304" pitchFamily="18" charset="0"/>
                        </a:rPr>
                        <a:t>$113.00</a:t>
                      </a:r>
                    </a:p>
                  </a:txBody>
                  <a:tcPr anchor="ctr">
                    <a:lnT w="6350" cap="flat" cmpd="sng" algn="ctr">
                      <a:solidFill>
                        <a:schemeClr val="bg2"/>
                      </a:solidFill>
                      <a:prstDash val="solid"/>
                      <a:round/>
                      <a:headEnd type="none" w="med" len="med"/>
                      <a:tailEnd type="none" w="med" len="med"/>
                    </a:lnT>
                  </a:tcPr>
                </a:tc>
                <a:tc>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lang="en-US" sz="2000" dirty="0">
                          <a:solidFill>
                            <a:schemeClr val="tx2"/>
                          </a:solidFill>
                          <a:effectLst/>
                          <a:latin typeface="+mn-lt"/>
                          <a:ea typeface="Calibri" panose="020F0502020204030204" pitchFamily="34" charset="0"/>
                          <a:cs typeface="Times New Roman" panose="02020603050405020304" pitchFamily="18" charset="0"/>
                        </a:rPr>
                        <a:t>$162.50</a:t>
                      </a:r>
                    </a:p>
                  </a:txBody>
                  <a:tcPr anchor="ctr">
                    <a:lnT w="6350" cap="flat" cmpd="sng" algn="ctr">
                      <a:solidFill>
                        <a:schemeClr val="bg2"/>
                      </a:solidFill>
                      <a:prstDash val="solid"/>
                      <a:round/>
                      <a:headEnd type="none" w="med" len="med"/>
                      <a:tailEnd type="none" w="med" len="med"/>
                    </a:lnT>
                  </a:tcPr>
                </a:tc>
                <a:extLst>
                  <a:ext uri="{0D108BD9-81ED-4DB2-BD59-A6C34878D82A}">
                    <a16:rowId xmlns:a16="http://schemas.microsoft.com/office/drawing/2014/main" val="2204309"/>
                  </a:ext>
                </a:extLst>
              </a:tr>
            </a:tbl>
          </a:graphicData>
        </a:graphic>
      </p:graphicFrame>
    </p:spTree>
    <p:extLst>
      <p:ext uri="{BB962C8B-B14F-4D97-AF65-F5344CB8AC3E}">
        <p14:creationId xmlns:p14="http://schemas.microsoft.com/office/powerpoint/2010/main" val="1778003445"/>
      </p:ext>
    </p:extLst>
  </p:cSld>
  <p:clrMapOvr>
    <a:masterClrMapping/>
  </p:clrMapOvr>
  <mc:AlternateContent xmlns:mc="http://schemas.openxmlformats.org/markup-compatibility/2006" xmlns:p14="http://schemas.microsoft.com/office/powerpoint/2010/main">
    <mc:Choice Requires="p14">
      <p:transition spd="slow" p14:dur="2000" advTm="26788"/>
    </mc:Choice>
    <mc:Fallback xmlns="">
      <p:transition spd="slow" advTm="26788"/>
    </mc:Fallback>
  </mc:AlternateContent>
</p:sld>
</file>

<file path=ppt/tags/tag1.xml><?xml version="1.0" encoding="utf-8"?>
<p:tagLst xmlns:a="http://schemas.openxmlformats.org/drawingml/2006/main" xmlns:r="http://schemas.openxmlformats.org/officeDocument/2006/relationships" xmlns:p="http://schemas.openxmlformats.org/presentationml/2006/main">
  <p:tag name="ARTICULATE_REFERENCE_ID" val="bb093f1c-b0d3-441d-8858-b0f90dcda6d5"/>
  <p:tag name="ARTICULATE_PRESENTATION_ID" val="2302"/>
  <p:tag name="ARTICULATE_REFERENCE_COUNT" val="0"/>
  <p:tag name="ARTICULATE_PLAYER_GLOSSARY_XML" val="&lt;?xml version=&quot;1.0&quot; encoding=&quot;utf-16&quot;?&gt;&lt;glossary xmlns:xsi=&quot;http://www.w3.org/2001/XMLSchema-instance&quot; xmlns:xsd=&quot;http://www.w3.org/2001/XMLSchema&quot;&gt;&lt;terms /&gt;&lt;/glossary&gt;"/>
  <p:tag name="ARTICULATE_PRESENTER_VERSION" val="8"/>
  <p:tag name="ARTICULATE_DESIGN_ID_2_OFFICE THEME" val="5XK1m1icHqJ"/>
  <p:tag name="ARTICULATE_SLIDE_COUNT" val="60"/>
  <p:tag name="TAG_BACKING_FORM_KEY" val="4851786-c:\users\rgeorr\desktop\5-31-23 clean up\onboarding presentations 3-10-23\peba overview_with vocals 3-13-23 for heather.pptx"/>
  <p:tag name="ARTICULATE_USED_PAGE_SIZE" val="1"/>
  <p:tag name="ARTICULATE_USED_PAGE_ORIENTATION" val="1"/>
  <p:tag name="ARTICULATE_PROJECT_OPEN" val="0"/>
</p:tagLst>
</file>

<file path=ppt/tags/tag10.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19&quot;/&gt;&lt;/TableIndex&gt;&lt;/ShapeTextInfo&gt;"/>
  <p:tag name="HTML_SHAPEINFO" val="&lt;ThreeDShapeInfo&gt;&lt;uuid val=&quot;{23F0D281-679E-4B55-9F04-E6D0FB456E9B}&quot;/&gt;&lt;isInvalidForFieldText val=&quot;0&quot;/&gt;&lt;Image&gt;&lt;filename val=&quot;C:\Users\rscald\AppData\Local\Temp\CP16132381501937Session\CPTrustFolder16132381501953\PPTImport16132381587437\data\asimages\{23F0D281-679E-4B55-9F04-E6D0FB456E9B}_17.png&quot;/&gt;&lt;left val=&quot;24&quot;/&gt;&lt;top val=&quot;35&quot;/&gt;&lt;width val=&quot;743&quot;/&gt;&lt;height val=&quot;160&quot;/&gt;&lt;hasText val=&quot;1&quot;/&gt;&lt;/Image&gt;&lt;/ThreeDShapeInfo&gt;"/>
</p:tagLst>
</file>

<file path=ppt/tags/tag1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2&quot;/&gt;&lt;/TableIndex&gt;&lt;/ShapeTextInfo&gt;"/>
  <p:tag name="HTML_SHAPEINFO" val="&lt;ThreeDShapeInfo&gt;&lt;uuid val=&quot;{AAB64400-0E3E-442E-B9A5-793C7C427A26}&quot;/&gt;&lt;isInvalidForFieldText val=&quot;0&quot;/&gt;&lt;Image&gt;&lt;filename val=&quot;C:\Users\rscald\AppData\Local\Temp\CP16132381501937Session\CPTrustFolder16132381501953\PPTImport16132381587437\data\asimages\{AAB64400-0E3E-442E-B9A5-793C7C427A26}_17.png&quot;/&gt;&lt;left val=&quot;864&quot;/&gt;&lt;top val=&quot;670&quot;/&gt;&lt;width val=&quot;47&quot;/&gt;&lt;height val=&quot;39&quot;/&gt;&lt;hasText val=&quot;1&quot;/&gt;&lt;/Image&gt;&lt;/ThreeDShapeInfo&gt;"/>
</p:tagLst>
</file>

<file path=ppt/tags/tag2.xml><?xml version="1.0" encoding="utf-8"?>
<p:tagLst xmlns:a="http://schemas.openxmlformats.org/drawingml/2006/main" xmlns:r="http://schemas.openxmlformats.org/officeDocument/2006/relationships" xmlns:p="http://schemas.openxmlformats.org/presentationml/2006/main">
  <p:tag name="AUDIO_ID" val="256"/>
  <p:tag name="ARTICULATE_AUDIO_RECORDED" val="1"/>
  <p:tag name="ELAPSEDTIME" val="26.7"/>
  <p:tag name="ARTICULATE_NAV_LEVEL" val="1"/>
  <p:tag name="ARTICULATE_SLIDE_PRESENTER_GUID" val="6ca15952-0b11-4a52-8c66-e648cf39c781"/>
  <p:tag name="ARTICULATE_SLIDE_PAUSE" val="0"/>
  <p:tag name="ARTICULATE_LOCK_SLIDE" val="0"/>
  <p:tag name="ARTICULATE_HIDE_SLIDE" val="0"/>
  <p:tag name="ARTICULATE_PLAYER_CONTROL_PREVIOUS" val="True"/>
  <p:tag name="ARTICULATE_PLAYER_CONTROL_NEXT" val="True"/>
  <p:tag name="ARTICULATE_SLIDE_THUMBNAIL_REFRESH" val="1"/>
  <p:tag name="ARTICULATE_USED_LAYOUT" val="1"/>
</p:tagLst>
</file>

<file path=ppt/tags/tag3.xml><?xml version="1.0" encoding="utf-8"?>
<p:tagLst xmlns:a="http://schemas.openxmlformats.org/drawingml/2006/main" xmlns:r="http://schemas.openxmlformats.org/officeDocument/2006/relationships" xmlns:p="http://schemas.openxmlformats.org/presentationml/2006/main">
  <p:tag name="BULLET_1" val="8226"/>
  <p:tag name="BULLET_2" val="8226"/>
  <p:tag name="MARGIN_1" val="0"/>
  <p:tag name="MARGIN_2" val="36"/>
  <p:tag name="MARGIN_3" val="72"/>
  <p:tag name="MARGIN_4" val="108"/>
  <p:tag name="MARGIN_5" val="144"/>
  <p:tag name="FONT_SIZE" val="12"/>
</p:tagLst>
</file>

<file path=ppt/tags/tag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2&quot;/&gt;&lt;lineCharCount val=&quot;141&quot;/&gt;&lt;lineCharCount val=&quot;26&quot;/&gt;&lt;/TableIndex&gt;&lt;/ShapeTextInfo&gt;"/>
  <p:tag name="HTML_SHAPEINFO" val="&lt;ThreeDShapeInfo&gt;&lt;uuid val=&quot;{BF250057-6A68-4212-84DA-BA52FDB21745}&quot;/&gt;&lt;isInvalidForFieldText val=&quot;0&quot;/&gt;&lt;Image&gt;&lt;filename val=&quot;C:\Users\rscald\AppData\Local\Temp\CP16132381501937Session\CPTrustFolder16132381501953\PPTImport16132381587437\data\asimages\{BF250057-6A68-4212-84DA-BA52FDB21745}_10.png&quot;/&gt;&lt;left val=&quot;47&quot;/&gt;&lt;top val=&quot;675&quot;/&gt;&lt;width val=&quot;818&quot;/&gt;&lt;height val=&quot;47&quot;/&gt;&lt;hasText val=&quot;1&quot;/&gt;&lt;/Image&gt;&lt;/ThreeDShapeInfo&gt;"/>
</p:tagLst>
</file>

<file path=ppt/tags/tag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2&quot;/&gt;&lt;lineCharCount val=&quot;141&quot;/&gt;&lt;lineCharCount val=&quot;26&quot;/&gt;&lt;/TableIndex&gt;&lt;/ShapeTextInfo&gt;"/>
  <p:tag name="HTML_SHAPEINFO" val="&lt;ThreeDShapeInfo&gt;&lt;uuid val=&quot;{BF250057-6A68-4212-84DA-BA52FDB21745}&quot;/&gt;&lt;isInvalidForFieldText val=&quot;0&quot;/&gt;&lt;Image&gt;&lt;filename val=&quot;C:\Users\rscald\AppData\Local\Temp\CP16132381501937Session\CPTrustFolder16132381501953\PPTImport16132381587437\data\asimages\{BF250057-6A68-4212-84DA-BA52FDB21745}_10.png&quot;/&gt;&lt;left val=&quot;47&quot;/&gt;&lt;top val=&quot;675&quot;/&gt;&lt;width val=&quot;818&quot;/&gt;&lt;height val=&quot;47&quot;/&gt;&lt;hasText val=&quot;1&quot;/&gt;&lt;/Image&gt;&lt;/ThreeDShapeInfo&gt;"/>
</p:tagLst>
</file>

<file path=ppt/tags/tag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2&quot;/&gt;&lt;lineCharCount val=&quot;141&quot;/&gt;&lt;lineCharCount val=&quot;26&quot;/&gt;&lt;/TableIndex&gt;&lt;/ShapeTextInfo&gt;"/>
  <p:tag name="HTML_SHAPEINFO" val="&lt;ThreeDShapeInfo&gt;&lt;uuid val=&quot;{BF250057-6A68-4212-84DA-BA52FDB21745}&quot;/&gt;&lt;isInvalidForFieldText val=&quot;0&quot;/&gt;&lt;Image&gt;&lt;filename val=&quot;C:\Users\rscald\AppData\Local\Temp\CP16132381501937Session\CPTrustFolder16132381501953\PPTImport16132381587437\data\asimages\{BF250057-6A68-4212-84DA-BA52FDB21745}_10.png&quot;/&gt;&lt;left val=&quot;47&quot;/&gt;&lt;top val=&quot;675&quot;/&gt;&lt;width val=&quot;818&quot;/&gt;&lt;height val=&quot;47&quot;/&gt;&lt;hasText val=&quot;1&quot;/&gt;&lt;/Image&gt;&lt;/ThreeDShapeInfo&gt;"/>
</p:tagLst>
</file>

<file path=ppt/tags/tag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2&quot;/&gt;&lt;/TableIndex&gt;&lt;/ShapeTextInfo&gt;"/>
  <p:tag name="HTML_SHAPEINFO" val="&lt;ThreeDShapeInfo&gt;&lt;uuid val=&quot;{204CD5AA-1656-4D00-B612-47186CB033B9}&quot;/&gt;&lt;isInvalidForFieldText val=&quot;0&quot;/&gt;&lt;Image&gt;&lt;filename val=&quot;C:\Users\rscald\AppData\Local\Temp\CP16132381501937Session\CPTrustFolder16132381501953\PPTImport16132381587437\data\asimages\{204CD5AA-1656-4D00-B612-47186CB033B9}_10.png&quot;/&gt;&lt;left val=&quot;864&quot;/&gt;&lt;top val=&quot;670&quot;/&gt;&lt;width val=&quot;47&quot;/&gt;&lt;height val=&quot;39&quot;/&gt;&lt;hasText val=&quot;1&quot;/&gt;&lt;/Image&gt;&lt;/ThreeDShapeInfo&gt;"/>
</p:tagLst>
</file>

<file path=ppt/tags/tag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17&quot;/&gt;&lt;/TableIndex&gt;&lt;/ShapeTextInfo&gt;"/>
  <p:tag name="HTML_SHAPEINFO" val="&lt;ThreeDShapeInfo&gt;&lt;uuid val=&quot;{7B11A954-7597-4462-B09E-600D7B80C18A}&quot;/&gt;&lt;isInvalidForFieldText val=&quot;0&quot;/&gt;&lt;Image&gt;&lt;filename val=&quot;C:\Users\rscald\AppData\Local\Temp\CP16132381501937Session\CPTrustFolder16132381501953\PPTImport16132381587437\data\asimages\{7B11A954-7597-4462-B09E-600D7B80C18A}_10.png&quot;/&gt;&lt;left val=&quot;24&quot;/&gt;&lt;top val=&quot;35&quot;/&gt;&lt;width val=&quot;743&quot;/&gt;&lt;height val=&quot;160&quot;/&gt;&lt;hasText val=&quot;1&quot;/&gt;&lt;/Image&gt;&lt;/ThreeDShapeInfo&gt;"/>
</p:tagLst>
</file>

<file path=ppt/tags/tag9.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8&quot;/&gt;&lt;lineCharCount val=&quot;47&quot;/&gt;&lt;lineCharCount val=&quot;44&quot;/&gt;&lt;lineCharCount val=&quot;44&quot;/&gt;&lt;lineCharCount val=&quot;41&quot;/&gt;&lt;lineCharCount val=&quot;59&quot;/&gt;&lt;lineCharCount val=&quot;21&quot;/&gt;&lt;lineCharCount val=&quot;60&quot;/&gt;&lt;lineCharCount val=&quot;43&quot;/&gt;&lt;/TableIndex&gt;&lt;/ShapeTextInfo&gt;"/>
  <p:tag name="HTML_SHAPEINFO" val="&lt;ThreeDShapeInfo&gt;&lt;uuid val=&quot;{AFBDF63D-DC19-4F4C-A198-B0768FE8F9D7}&quot;/&gt;&lt;isInvalidForFieldText val=&quot;0&quot;/&gt;&lt;Image&gt;&lt;filename val=&quot;C:\Users\rscald\AppData\Local\Temp\CP16132381501937Session\CPTrustFolder16132381501953\PPTImport16132381587437\data\asimages\{AFBDF63D-DC19-4F4C-A198-B0768FE8F9D7}_17.png&quot;/&gt;&lt;left val=&quot;36&quot;/&gt;&lt;top val=&quot;192&quot;/&gt;&lt;width val=&quot;888&quot;/&gt;&lt;height val=&quot;444&quot;/&gt;&lt;hasText val=&quot;1&quot;/&gt;&lt;/Image&gt;&lt;/ThreeDShapeInfo&gt;"/>
</p:tagLst>
</file>

<file path=ppt/theme/theme1.xml><?xml version="1.0" encoding="utf-8"?>
<a:theme xmlns:a="http://schemas.openxmlformats.org/drawingml/2006/main" name="2_Office Theme">
  <a:themeElements>
    <a:clrScheme name="PEBA 2020 - white">
      <a:dk1>
        <a:srgbClr val="1260A7"/>
      </a:dk1>
      <a:lt1>
        <a:srgbClr val="FFFFFF"/>
      </a:lt1>
      <a:dk2>
        <a:srgbClr val="063A68"/>
      </a:dk2>
      <a:lt2>
        <a:srgbClr val="B2B2B2"/>
      </a:lt2>
      <a:accent1>
        <a:srgbClr val="568EC1"/>
      </a:accent1>
      <a:accent2>
        <a:srgbClr val="412049"/>
      </a:accent2>
      <a:accent3>
        <a:srgbClr val="8D1F4A"/>
      </a:accent3>
      <a:accent4>
        <a:srgbClr val="0087B0"/>
      </a:accent4>
      <a:accent5>
        <a:srgbClr val="007A77"/>
      </a:accent5>
      <a:accent6>
        <a:srgbClr val="A50000"/>
      </a:accent6>
      <a:hlink>
        <a:srgbClr val="568EC1"/>
      </a:hlink>
      <a:folHlink>
        <a:srgbClr val="568EC1"/>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3" id="{335C8AF8-EA95-4116-89A6-556DDAF75D2D}" vid="{CAB7C80F-02D0-4CE3-8F43-EB73110B523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PEBA Presentation Template</Template>
  <TotalTime>26210</TotalTime>
  <Words>934</Words>
  <Application>Microsoft Office PowerPoint</Application>
  <PresentationFormat>Widescreen</PresentationFormat>
  <Paragraphs>114</Paragraphs>
  <Slides>11</Slides>
  <Notes>3</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11</vt:i4>
      </vt:variant>
    </vt:vector>
  </HeadingPairs>
  <TitlesOfParts>
    <vt:vector size="17" baseType="lpstr">
      <vt:lpstr>Arial</vt:lpstr>
      <vt:lpstr>Calibri</vt:lpstr>
      <vt:lpstr>Calibri Light</vt:lpstr>
      <vt:lpstr>Times New Roman</vt:lpstr>
      <vt:lpstr>Tw Cen MT Condensed</vt:lpstr>
      <vt:lpstr>2_Office Theme</vt:lpstr>
      <vt:lpstr>Your health options</vt:lpstr>
      <vt:lpstr>State Health Plan</vt:lpstr>
      <vt:lpstr>State Health Plan provider network</vt:lpstr>
      <vt:lpstr>Terms to know</vt:lpstr>
      <vt:lpstr>Standard Plan vs. Savings Plan</vt:lpstr>
      <vt:lpstr>Standard Plan vs. Savings Plan</vt:lpstr>
      <vt:lpstr>Standard Plan vs. Savings Plan</vt:lpstr>
      <vt:lpstr>TRICARE Supplement Plan</vt:lpstr>
      <vt:lpstr>2026 Monthly premiums</vt:lpstr>
      <vt:lpstr>Tobacco-use premium</vt:lpstr>
      <vt:lpstr>PowerPoint Presentation</vt:lpstr>
    </vt:vector>
  </TitlesOfParts>
  <Company>PEBA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Heather H. Young</dc:creator>
  <cp:lastModifiedBy>Heather H. Young</cp:lastModifiedBy>
  <cp:revision>717</cp:revision>
  <cp:lastPrinted>2024-06-06T13:47:10Z</cp:lastPrinted>
  <dcterms:created xsi:type="dcterms:W3CDTF">2019-11-01T12:34:11Z</dcterms:created>
  <dcterms:modified xsi:type="dcterms:W3CDTF">2025-08-26T20:17:51Z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rticulatePath">
    <vt:lpwstr>PEBA onboarding_FINAL_11082019</vt:lpwstr>
  </property>
  <property fmtid="{D5CDD505-2E9C-101B-9397-08002B2CF9AE}" pid="3" name="ArticulateProjectVersion">
    <vt:lpwstr>7</vt:lpwstr>
  </property>
  <property fmtid="{D5CDD505-2E9C-101B-9397-08002B2CF9AE}" pid="4" name="ArticulateUseProject">
    <vt:lpwstr>1</vt:lpwstr>
  </property>
  <property fmtid="{D5CDD505-2E9C-101B-9397-08002B2CF9AE}" pid="5" name="ArticulateGUID">
    <vt:lpwstr>94A8F04D-4FB2-45C8-8BE3-4D7F6EEE439A</vt:lpwstr>
  </property>
  <property fmtid="{D5CDD505-2E9C-101B-9397-08002B2CF9AE}" pid="6" name="ArticulateProjectFull">
    <vt:lpwstr>C:\Users\rgeorr\Desktop\PEBA Overview_with vocals 8-23-23 for Heather.ppta</vt:lpwstr>
  </property>
</Properties>
</file>