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3.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256" r:id="rId2"/>
    <p:sldId id="461" r:id="rId3"/>
    <p:sldId id="462" r:id="rId4"/>
    <p:sldId id="447" r:id="rId5"/>
    <p:sldId id="467" r:id="rId6"/>
    <p:sldId id="472" r:id="rId7"/>
    <p:sldId id="473" r:id="rId8"/>
    <p:sldId id="474" r:id="rId9"/>
    <p:sldId id="288" r:id="rId10"/>
    <p:sldId id="282" r:id="rId11"/>
    <p:sldId id="471"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509361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hyperlink" Target="https://peba.sc.gov/sites/default/files/tobacco_use.pdf" TargetMode="Externa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facts"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hyperlink" Target="https://statesc.southcarolinablues.com/web/public/statesc/"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hyperlink" Target="https://www.tricare.mil/DEERS" TargetMode="External"/><Relationship Id="rId2" Type="http://schemas.openxmlformats.org/officeDocument/2006/relationships/hyperlink" Target="https://info.selmanco.com/peba"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health options</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pPr lvl="0"/>
            <a:r>
              <a:rPr lang="en-US" dirty="0"/>
              <a:t>Applies to State Health Plan subscribers only.</a:t>
            </a:r>
          </a:p>
          <a:p>
            <a:pPr lvl="0"/>
            <a:r>
              <a:rPr lang="en-US" dirty="0"/>
              <a:t>$40 per month for subscriber-only coverage.</a:t>
            </a:r>
          </a:p>
          <a:p>
            <a:pPr lvl="0"/>
            <a:r>
              <a:rPr lang="en-US" dirty="0"/>
              <a:t>$60 per month for other levels of coverage.</a:t>
            </a:r>
          </a:p>
          <a:p>
            <a:endParaRPr lang="en-US" dirty="0"/>
          </a:p>
        </p:txBody>
      </p:sp>
      <p:sp>
        <p:nvSpPr>
          <p:cNvPr id="5" name="Content Placeholder 4">
            <a:extLst>
              <a:ext uri="{FF2B5EF4-FFF2-40B4-BE49-F238E27FC236}">
                <a16:creationId xmlns:a16="http://schemas.microsoft.com/office/drawing/2014/main" id="{33DD32BE-DE29-1F8F-F3B5-292E04CDE0CB}"/>
              </a:ext>
            </a:extLst>
          </p:cNvPr>
          <p:cNvSpPr>
            <a:spLocks noGrp="1"/>
          </p:cNvSpPr>
          <p:nvPr>
            <p:ph sz="half" idx="2"/>
          </p:nvPr>
        </p:nvSpPr>
        <p:spPr/>
        <p:txBody>
          <a:bodyPr/>
          <a:lstStyle/>
          <a:p>
            <a:pPr lvl="0"/>
            <a:r>
              <a:rPr lang="en-US" dirty="0"/>
              <a:t>Automatically charged unless subscriber:</a:t>
            </a:r>
          </a:p>
          <a:p>
            <a:pPr lvl="1"/>
            <a:r>
              <a:rPr lang="en-US" dirty="0"/>
              <a:t>Certifies as non-tobacco or e-cigarette user during online enrollment or via </a:t>
            </a:r>
            <a:r>
              <a:rPr lang="en-US" i="1" dirty="0">
                <a:hlinkClick r:id="rId5"/>
              </a:rPr>
              <a:t>Certification Regarding Tobacco or E-cigarette Use</a:t>
            </a:r>
            <a:r>
              <a:rPr lang="en-US" dirty="0"/>
              <a:t> form; or</a:t>
            </a:r>
          </a:p>
          <a:p>
            <a:pPr lvl="1"/>
            <a:r>
              <a:rPr lang="en-US" dirty="0"/>
              <a:t>Certifies that all covered tobacco or e-cigarette users have completed the State Health Plan’s tobacco cessation program.</a:t>
            </a:r>
          </a:p>
          <a:p>
            <a:endParaRPr lang="en-US" dirty="0"/>
          </a:p>
        </p:txBody>
      </p:sp>
      <p:sp>
        <p:nvSpPr>
          <p:cNvPr id="2" name="Title 1"/>
          <p:cNvSpPr>
            <a:spLocks noGrp="1"/>
          </p:cNvSpPr>
          <p:nvPr>
            <p:ph type="title"/>
            <p:custDataLst>
              <p:tags r:id="rId2"/>
            </p:custDataLst>
          </p:nvPr>
        </p:nvSpPr>
        <p:spPr/>
        <p:txBody>
          <a:bodyPr/>
          <a:lstStyle/>
          <a:p>
            <a:r>
              <a:rPr lang="en-US" dirty="0"/>
              <a:t>Tobacco-use premium</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10</a:t>
            </a:fld>
            <a:endParaRPr lang="en-US" dirty="0"/>
          </a:p>
        </p:txBody>
      </p:sp>
    </p:spTree>
    <p:extLst>
      <p:ext uri="{BB962C8B-B14F-4D97-AF65-F5344CB8AC3E}">
        <p14:creationId xmlns:p14="http://schemas.microsoft.com/office/powerpoint/2010/main" val="4027359786"/>
      </p:ext>
    </p:extLst>
  </p:cSld>
  <p:clrMapOvr>
    <a:masterClrMapping/>
  </p:clrMapOvr>
  <mc:AlternateContent xmlns:mc="http://schemas.openxmlformats.org/markup-compatibility/2006" xmlns:p14="http://schemas.microsoft.com/office/powerpoint/2010/main">
    <mc:Choice Requires="p14">
      <p:transition spd="slow" p14:dur="2000" advTm="46235"/>
    </mc:Choice>
    <mc:Fallback xmlns="">
      <p:transition spd="slow" advTm="4623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Tree>
    <p:extLst>
      <p:ext uri="{BB962C8B-B14F-4D97-AF65-F5344CB8AC3E}">
        <p14:creationId xmlns:p14="http://schemas.microsoft.com/office/powerpoint/2010/main" val="106118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pPr lvl="0"/>
            <a:r>
              <a:rPr lang="en-US" dirty="0"/>
              <a:t>Self-funded insurance plan:</a:t>
            </a:r>
          </a:p>
          <a:p>
            <a:pPr lvl="1"/>
            <a:r>
              <a:rPr lang="en-US" dirty="0"/>
              <a:t>Members’ and employers’ premiums are held in a trust fund, and these funds are used to pay claims.</a:t>
            </a:r>
          </a:p>
          <a:p>
            <a:pPr lvl="1"/>
            <a:r>
              <a:rPr lang="en-US" dirty="0"/>
              <a:t>BlueCross BlueShield of South Carolina processes health claims.</a:t>
            </a:r>
          </a:p>
          <a:p>
            <a:pPr lvl="1"/>
            <a:r>
              <a:rPr lang="en-US" dirty="0"/>
              <a:t>Express Scripts processes prescription claims.</a:t>
            </a:r>
          </a:p>
          <a:p>
            <a:pPr lvl="0"/>
            <a:r>
              <a:rPr lang="en-US" dirty="0"/>
              <a:t>Cost of the State Health Plan compares favorably to other plans.</a:t>
            </a:r>
          </a:p>
          <a:p>
            <a:pPr lvl="1"/>
            <a:r>
              <a:rPr lang="en-US" dirty="0"/>
              <a:t>Learn more at </a:t>
            </a:r>
            <a:r>
              <a:rPr lang="en-US" dirty="0">
                <a:hlinkClick r:id="rId2"/>
              </a:rPr>
              <a:t>peba.sc.gov/facts</a:t>
            </a:r>
            <a:r>
              <a:rPr lang="en-US" dirty="0"/>
              <a:t>.</a:t>
            </a:r>
          </a:p>
          <a:p>
            <a:pPr lvl="0"/>
            <a:r>
              <a:rPr lang="en-US" dirty="0"/>
              <a:t>Health management is key to maintaining a low cost for the Plan and premiums.</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Worldwide coverage under Standard Plan and Savings Plan.</a:t>
            </a:r>
          </a:p>
          <a:p>
            <a:pPr lvl="0"/>
            <a:r>
              <a:rPr lang="en-US" dirty="0"/>
              <a:t>You pay copayments, deductible and coinsurance.</a:t>
            </a:r>
          </a:p>
          <a:p>
            <a:pPr lvl="0"/>
            <a:r>
              <a:rPr lang="en-US" dirty="0"/>
              <a:t>Network provider files claims and accepts the Plan’s allowed amount, even if its charges are higher.</a:t>
            </a:r>
          </a:p>
          <a:p>
            <a:pPr lvl="1"/>
            <a:r>
              <a:rPr lang="en-US" dirty="0"/>
              <a:t>If you use an out-of-network provider, you may have to file claims and could be balance billed. You pay a higher coinsurance, too.</a:t>
            </a:r>
          </a:p>
          <a:p>
            <a:pPr lvl="0"/>
            <a:r>
              <a:rPr lang="en-US" dirty="0"/>
              <a:t>Use Find Care link under Resources at </a:t>
            </a:r>
            <a:r>
              <a:rPr lang="en-US" dirty="0">
                <a:hlinkClick r:id="rId2"/>
              </a:rPr>
              <a:t>StateSC.SouthCarolinaBlues.com</a:t>
            </a:r>
            <a:r>
              <a:rPr lang="en-US" dirty="0"/>
              <a:t> to find a network provider near you.</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 provider network</a:t>
            </a:r>
            <a:endParaRPr lang="en-US" dirty="0"/>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599" y="228600"/>
            <a:ext cx="10972799" cy="1049898"/>
          </a:xfrm>
        </p:spPr>
        <p:txBody>
          <a:bodyPr/>
          <a:lstStyle/>
          <a:p>
            <a:r>
              <a:rPr lang="en-US" dirty="0"/>
              <a:t>Terms to know</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6" y="2105571"/>
            <a:ext cx="2514600" cy="1323439"/>
          </a:xfrm>
          <a:prstGeom prst="rect">
            <a:avLst/>
          </a:prstGeom>
          <a:noFill/>
        </p:spPr>
        <p:txBody>
          <a:bodyPr wrap="square">
            <a:spAutoFit/>
          </a:bodyPr>
          <a:lstStyle/>
          <a:p>
            <a:pPr marL="0" lvl="0">
              <a:buNone/>
            </a:pPr>
            <a:r>
              <a:rPr lang="en-US" sz="2000" dirty="0">
                <a:solidFill>
                  <a:schemeClr val="tx2"/>
                </a:solidFill>
              </a:rPr>
              <a:t>The amount you pay for covered services before the health plan begins to pay.</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6"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4007221" y="2072683"/>
            <a:ext cx="2514600" cy="1323439"/>
          </a:xfrm>
          <a:prstGeom prst="rect">
            <a:avLst/>
          </a:prstGeom>
          <a:noFill/>
        </p:spPr>
        <p:txBody>
          <a:bodyPr wrap="square">
            <a:spAutoFit/>
          </a:bodyPr>
          <a:lstStyle/>
          <a:p>
            <a:pPr marL="0" lvl="0">
              <a:buNone/>
            </a:pPr>
            <a:r>
              <a:rPr lang="en-US" sz="2000" dirty="0">
                <a:solidFill>
                  <a:schemeClr val="tx2"/>
                </a:solidFill>
              </a:rPr>
              <a:t>The percentage of the cost of health care you pay after meeting your deductible.</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4007221"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8AF3EE7-1E37-C270-87F4-8974E4F6F71D}"/>
              </a:ext>
            </a:extLst>
          </p:cNvPr>
          <p:cNvSpPr txBox="1"/>
          <p:nvPr/>
        </p:nvSpPr>
        <p:spPr>
          <a:xfrm>
            <a:off x="7404846" y="2105571"/>
            <a:ext cx="2514600" cy="1015663"/>
          </a:xfrm>
          <a:prstGeom prst="rect">
            <a:avLst/>
          </a:prstGeom>
          <a:noFill/>
        </p:spPr>
        <p:txBody>
          <a:bodyPr wrap="square">
            <a:spAutoFit/>
          </a:bodyPr>
          <a:lstStyle/>
          <a:p>
            <a:pPr marL="0" lvl="0">
              <a:buNone/>
            </a:pPr>
            <a:r>
              <a:rPr lang="en-US" sz="2000" dirty="0">
                <a:solidFill>
                  <a:schemeClr val="tx2"/>
                </a:solidFill>
              </a:rPr>
              <a:t>The fixed amount you pay for a covered health care service.</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7404846"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6"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Annual deductible</a:t>
            </a:r>
          </a:p>
        </p:txBody>
      </p:sp>
      <p:sp>
        <p:nvSpPr>
          <p:cNvPr id="29" name="TextBox 28">
            <a:extLst>
              <a:ext uri="{FF2B5EF4-FFF2-40B4-BE49-F238E27FC236}">
                <a16:creationId xmlns:a16="http://schemas.microsoft.com/office/drawing/2014/main" id="{6AC104E3-3829-0312-B5E9-B042BFDBC0FD}"/>
              </a:ext>
            </a:extLst>
          </p:cNvPr>
          <p:cNvSpPr txBox="1"/>
          <p:nvPr/>
        </p:nvSpPr>
        <p:spPr>
          <a:xfrm>
            <a:off x="4007221"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Coinsurance</a:t>
            </a:r>
          </a:p>
        </p:txBody>
      </p:sp>
      <p:sp>
        <p:nvSpPr>
          <p:cNvPr id="30" name="TextBox 29">
            <a:extLst>
              <a:ext uri="{FF2B5EF4-FFF2-40B4-BE49-F238E27FC236}">
                <a16:creationId xmlns:a16="http://schemas.microsoft.com/office/drawing/2014/main" id="{35D3C663-4804-7D46-A787-F79B3CE09056}"/>
              </a:ext>
            </a:extLst>
          </p:cNvPr>
          <p:cNvSpPr txBox="1"/>
          <p:nvPr/>
        </p:nvSpPr>
        <p:spPr>
          <a:xfrm>
            <a:off x="7404846"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Copayments</a:t>
            </a:r>
          </a:p>
        </p:txBody>
      </p:sp>
    </p:spTree>
    <p:extLst>
      <p:ext uri="{BB962C8B-B14F-4D97-AF65-F5344CB8AC3E}">
        <p14:creationId xmlns:p14="http://schemas.microsoft.com/office/powerpoint/2010/main" val="16574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4099710020"/>
              </p:ext>
            </p:extLst>
          </p:nvPr>
        </p:nvGraphicFramePr>
        <p:xfrm>
          <a:off x="609600" y="1611313"/>
          <a:ext cx="10972800" cy="3198114"/>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Annual deductible</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pay up to </a:t>
                      </a:r>
                      <a:r>
                        <a:rPr lang="en-US" sz="2000" b="1" dirty="0">
                          <a:solidFill>
                            <a:schemeClr val="tx2"/>
                          </a:solidFill>
                          <a:effectLst/>
                          <a:latin typeface="+mn-lt"/>
                          <a:ea typeface="Calibri" panose="020F0502020204030204" pitchFamily="34" charset="0"/>
                          <a:cs typeface="Times New Roman" panose="02020603050405020304" pitchFamily="18" charset="0"/>
                        </a:rPr>
                        <a:t>$515</a:t>
                      </a:r>
                      <a:r>
                        <a:rPr lang="en-US" sz="2000" dirty="0">
                          <a:solidFill>
                            <a:schemeClr val="tx2"/>
                          </a:solidFill>
                          <a:effectLst/>
                          <a:latin typeface="+mn-lt"/>
                          <a:ea typeface="Calibri" panose="020F0502020204030204" pitchFamily="34" charset="0"/>
                          <a:cs typeface="Times New Roman" panose="02020603050405020304" pitchFamily="18" charset="0"/>
                        </a:rPr>
                        <a:t> per individual or </a:t>
                      </a:r>
                      <a:r>
                        <a:rPr lang="en-US" sz="2000" b="1" dirty="0">
                          <a:solidFill>
                            <a:schemeClr val="tx2"/>
                          </a:solidFill>
                          <a:effectLst/>
                          <a:latin typeface="+mn-lt"/>
                          <a:ea typeface="Calibri" panose="020F0502020204030204" pitchFamily="34" charset="0"/>
                          <a:cs typeface="Times New Roman" panose="02020603050405020304" pitchFamily="18" charset="0"/>
                        </a:rPr>
                        <a:t>$1,030 </a:t>
                      </a:r>
                      <a:r>
                        <a:rPr lang="en-US" sz="2000" dirty="0">
                          <a:solidFill>
                            <a:schemeClr val="tx2"/>
                          </a:solidFill>
                          <a:effectLst/>
                          <a:latin typeface="+mn-lt"/>
                          <a:ea typeface="Calibri" panose="020F0502020204030204" pitchFamily="34" charset="0"/>
                          <a:cs typeface="Times New Roman" panose="02020603050405020304" pitchFamily="18" charset="0"/>
                        </a:rPr>
                        <a:t>per family.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latin typeface="+mn-lt"/>
                        </a:rPr>
                        <a:t>You pay up to </a:t>
                      </a:r>
                      <a:r>
                        <a:rPr lang="en-US" sz="2000" b="1" dirty="0">
                          <a:solidFill>
                            <a:schemeClr val="tx2"/>
                          </a:solidFill>
                          <a:latin typeface="+mn-lt"/>
                        </a:rPr>
                        <a:t>$4,000 </a:t>
                      </a:r>
                      <a:r>
                        <a:rPr lang="en-US" sz="2000" b="0" dirty="0">
                          <a:solidFill>
                            <a:schemeClr val="tx2"/>
                          </a:solidFill>
                          <a:latin typeface="+mn-lt"/>
                        </a:rPr>
                        <a:t>per individual or </a:t>
                      </a:r>
                      <a:r>
                        <a:rPr lang="en-US" sz="2000" b="1" dirty="0">
                          <a:solidFill>
                            <a:schemeClr val="tx2"/>
                          </a:solidFill>
                          <a:latin typeface="+mn-lt"/>
                        </a:rPr>
                        <a:t>$8,000 </a:t>
                      </a:r>
                      <a:r>
                        <a:rPr lang="en-US" sz="2000" b="0" dirty="0">
                          <a:solidFill>
                            <a:schemeClr val="tx2"/>
                          </a:solidFill>
                          <a:latin typeface="+mn-lt"/>
                        </a:rPr>
                        <a:t>per family.</a:t>
                      </a:r>
                      <a:r>
                        <a:rPr lang="en-US" sz="2000" b="0" baseline="30000" dirty="0">
                          <a:solidFill>
                            <a:schemeClr val="tx2"/>
                          </a:solidFill>
                          <a:latin typeface="+mn-lt"/>
                        </a:rPr>
                        <a:t>1</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Coinsurance</a:t>
                      </a:r>
                      <a:r>
                        <a:rPr lang="en-US" sz="2000" b="1" kern="1200" baseline="30000" dirty="0">
                          <a:solidFill>
                            <a:schemeClr val="tx2"/>
                          </a:solidFill>
                          <a:effectLst/>
                          <a:latin typeface="+mn-lt"/>
                          <a:ea typeface="+mn-ea"/>
                          <a:cs typeface="+mn-cs"/>
                        </a:rPr>
                        <a:t>2</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lvl="0"/>
                      <a:r>
                        <a:rPr lang="en-US" sz="2000" dirty="0">
                          <a:solidFill>
                            <a:schemeClr val="tx2"/>
                          </a:solidFill>
                        </a:rPr>
                        <a:t>In network, you pay </a:t>
                      </a:r>
                      <a:r>
                        <a:rPr lang="en-US" sz="2000" b="1" dirty="0">
                          <a:solidFill>
                            <a:schemeClr val="tx2"/>
                          </a:solidFill>
                        </a:rPr>
                        <a:t>20%</a:t>
                      </a:r>
                      <a:r>
                        <a:rPr lang="en-US" sz="2000" dirty="0">
                          <a:solidFill>
                            <a:schemeClr val="tx2"/>
                          </a:solidFill>
                        </a:rPr>
                        <a:t> up to </a:t>
                      </a:r>
                      <a:r>
                        <a:rPr lang="en-US" sz="2000" b="1" dirty="0">
                          <a:solidFill>
                            <a:schemeClr val="tx2"/>
                          </a:solidFill>
                        </a:rPr>
                        <a:t>$3,000 </a:t>
                      </a:r>
                      <a:r>
                        <a:rPr lang="en-US" sz="2000" dirty="0">
                          <a:solidFill>
                            <a:schemeClr val="tx2"/>
                          </a:solidFill>
                        </a:rPr>
                        <a:t>per individual or </a:t>
                      </a:r>
                      <a:r>
                        <a:rPr lang="en-US" sz="2000" b="1" dirty="0">
                          <a:solidFill>
                            <a:schemeClr val="tx2"/>
                          </a:solidFill>
                        </a:rPr>
                        <a:t>$6,000 </a:t>
                      </a:r>
                      <a:r>
                        <a:rPr lang="en-US" sz="2000" dirty="0">
                          <a:solidFill>
                            <a:schemeClr val="tx2"/>
                          </a:solidFill>
                        </a:rPr>
                        <a:t>per family.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lvl="0"/>
                      <a:r>
                        <a:rPr lang="en-US" sz="2000" dirty="0">
                          <a:solidFill>
                            <a:schemeClr val="tx2"/>
                          </a:solidFill>
                        </a:rPr>
                        <a:t>In network, you pay </a:t>
                      </a:r>
                      <a:r>
                        <a:rPr lang="en-US" sz="2000" b="1" dirty="0">
                          <a:solidFill>
                            <a:schemeClr val="tx2"/>
                          </a:solidFill>
                        </a:rPr>
                        <a:t>20%</a:t>
                      </a:r>
                      <a:r>
                        <a:rPr lang="en-US" sz="2000" dirty="0">
                          <a:solidFill>
                            <a:schemeClr val="tx2"/>
                          </a:solidFill>
                        </a:rPr>
                        <a:t> up to </a:t>
                      </a:r>
                      <a:r>
                        <a:rPr lang="en-US" sz="2000" b="1" dirty="0">
                          <a:solidFill>
                            <a:schemeClr val="tx2"/>
                          </a:solidFill>
                        </a:rPr>
                        <a:t>$3,000 </a:t>
                      </a:r>
                      <a:r>
                        <a:rPr lang="en-US" sz="2000" dirty="0">
                          <a:solidFill>
                            <a:schemeClr val="tx2"/>
                          </a:solidFill>
                        </a:rPr>
                        <a:t>per individual or </a:t>
                      </a:r>
                      <a:r>
                        <a:rPr lang="en-US" sz="2000" b="1" dirty="0">
                          <a:solidFill>
                            <a:schemeClr val="tx2"/>
                          </a:solidFill>
                        </a:rPr>
                        <a:t>$6,000 </a:t>
                      </a:r>
                      <a:r>
                        <a:rPr lang="en-US" sz="2000" dirty="0">
                          <a:solidFill>
                            <a:schemeClr val="tx2"/>
                          </a:solidFill>
                        </a:rPr>
                        <a:t>per family.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Physician’s office visit</a:t>
                      </a:r>
                      <a:r>
                        <a:rPr lang="en-US" sz="2000" b="1" kern="1200" baseline="30000" dirty="0">
                          <a:solidFill>
                            <a:schemeClr val="tx2"/>
                          </a:solidFill>
                          <a:effectLst/>
                          <a:latin typeface="+mn-lt"/>
                          <a:ea typeface="+mn-ea"/>
                          <a:cs typeface="+mn-cs"/>
                        </a:rPr>
                        <a:t>3</a:t>
                      </a:r>
                      <a:endParaRPr lang="en-US" sz="2000" i="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2"/>
                          </a:solidFill>
                        </a:rPr>
                        <a:t>You pay a </a:t>
                      </a:r>
                      <a:r>
                        <a:rPr lang="en-US" sz="2000" b="1" dirty="0">
                          <a:solidFill>
                            <a:schemeClr val="tx2"/>
                          </a:solidFill>
                        </a:rPr>
                        <a:t>$15 </a:t>
                      </a:r>
                      <a:r>
                        <a:rPr lang="en-US" sz="2000" dirty="0">
                          <a:solidFill>
                            <a:schemeClr val="tx2"/>
                          </a:solidFill>
                        </a:rPr>
                        <a:t>copayment plus the remaining allowed amount until you meet your deductible. Then, you pay the copayment plus your coinsurance.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5557123"/>
            <a:ext cx="10972800" cy="743665"/>
          </a:xfrm>
          <a:prstGeom prst="rect">
            <a:avLst/>
          </a:prstGeom>
        </p:spPr>
        <p:txBody>
          <a:bodyPr wrap="square">
            <a:spAutoFit/>
          </a:bodyPr>
          <a:lstStyle/>
          <a:p>
            <a:pPr>
              <a:lnSpc>
                <a:spcPct val="107000"/>
              </a:lnSpc>
            </a:pPr>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more than one family member is covered, no family member will receive benefits, other than preventive benefits, until the $8,000 annual family deductible is met.</a:t>
            </a:r>
          </a:p>
          <a:p>
            <a:pPr>
              <a:lnSpc>
                <a:spcPct val="107000"/>
              </a:lnSpc>
            </a:pPr>
            <a:r>
              <a:rPr lang="en-US" sz="1000" baseline="30000" dirty="0">
                <a:solidFill>
                  <a:schemeClr val="tx2"/>
                </a:solidFill>
                <a:latin typeface="Calibri" panose="020F0502020204030204" pitchFamily="34" charset="0"/>
                <a:cs typeface="Times New Roman" panose="02020603050405020304" pitchFamily="18" charset="0"/>
              </a:rPr>
              <a:t>2</a:t>
            </a:r>
            <a:r>
              <a:rPr lang="en-US" sz="1000" dirty="0">
                <a:solidFill>
                  <a:schemeClr val="tx2"/>
                </a:solidFill>
              </a:rPr>
              <a:t>Out of network, you will pay 40% coinsurance, and your coinsurance maximum is different. An out-of-network provider may bill you more than the Plan’s allowed amount. Learn more about out-of-network benefits at peba.sc.gov/health.</a:t>
            </a:r>
          </a:p>
          <a:p>
            <a:pPr>
              <a:lnSpc>
                <a:spcPct val="107000"/>
              </a:lnSpc>
            </a:pPr>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3</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The $15 copayment is waived for routine mammograms, adult well visits, well woman visits and well child visits.</a:t>
            </a:r>
            <a:endParaRPr lang="en-US" sz="1000" strike="sngStrike" dirty="0">
              <a:solidFill>
                <a:srgbClr val="FF0000"/>
              </a:solidFill>
            </a:endParaRPr>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628175278"/>
              </p:ext>
            </p:extLst>
          </p:nvPr>
        </p:nvGraphicFramePr>
        <p:xfrm>
          <a:off x="609600" y="1611313"/>
          <a:ext cx="10972800" cy="3170682"/>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Outpatient facility/</a:t>
                      </a:r>
                      <a:br>
                        <a:rPr lang="en-US" sz="2000" b="1" kern="1200" dirty="0">
                          <a:solidFill>
                            <a:schemeClr val="tx2"/>
                          </a:solidFill>
                          <a:effectLst/>
                          <a:latin typeface="+mn-lt"/>
                          <a:ea typeface="+mn-ea"/>
                          <a:cs typeface="+mn-cs"/>
                        </a:rPr>
                      </a:br>
                      <a:r>
                        <a:rPr lang="en-US" sz="2000" b="1" kern="1200" dirty="0">
                          <a:solidFill>
                            <a:schemeClr val="tx2"/>
                          </a:solidFill>
                          <a:effectLst/>
                          <a:latin typeface="+mn-lt"/>
                          <a:ea typeface="+mn-ea"/>
                          <a:cs typeface="+mn-cs"/>
                        </a:rPr>
                        <a:t>emergency care</a:t>
                      </a:r>
                      <a:r>
                        <a:rPr lang="en-US" sz="2000" b="1" kern="1200" baseline="30000" dirty="0">
                          <a:solidFill>
                            <a:schemeClr val="tx2"/>
                          </a:solidFill>
                          <a:effectLst/>
                          <a:latin typeface="+mn-lt"/>
                          <a:ea typeface="+mn-ea"/>
                          <a:cs typeface="+mn-cs"/>
                        </a:rPr>
                        <a:t>1,2</a:t>
                      </a:r>
                      <a:endParaRPr lang="en-US" sz="2000" b="1" kern="1200" dirty="0">
                        <a:solidFill>
                          <a:schemeClr val="tx2"/>
                        </a:solidFill>
                        <a:effectLst/>
                        <a:latin typeface="+mn-lt"/>
                        <a:ea typeface="+mn-ea"/>
                        <a:cs typeface="+mn-cs"/>
                      </a:endParaRP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pay a </a:t>
                      </a:r>
                      <a:r>
                        <a:rPr lang="en-US" sz="2000" b="1" dirty="0">
                          <a:solidFill>
                            <a:schemeClr val="tx2"/>
                          </a:solidFill>
                          <a:effectLst/>
                          <a:latin typeface="+mn-lt"/>
                          <a:ea typeface="Calibri" panose="020F0502020204030204" pitchFamily="34" charset="0"/>
                          <a:cs typeface="Times New Roman" panose="02020603050405020304" pitchFamily="18" charset="0"/>
                        </a:rPr>
                        <a:t>$115</a:t>
                      </a:r>
                      <a:r>
                        <a:rPr lang="en-US" sz="2000" dirty="0">
                          <a:solidFill>
                            <a:schemeClr val="tx2"/>
                          </a:solidFill>
                          <a:effectLst/>
                          <a:latin typeface="+mn-lt"/>
                          <a:ea typeface="Calibri" panose="020F0502020204030204" pitchFamily="34" charset="0"/>
                          <a:cs typeface="Times New Roman" panose="02020603050405020304" pitchFamily="18" charset="0"/>
                        </a:rPr>
                        <a:t> copayment (outpatient services) or </a:t>
                      </a:r>
                      <a:r>
                        <a:rPr lang="en-US" sz="2000" b="1" dirty="0">
                          <a:solidFill>
                            <a:schemeClr val="tx2"/>
                          </a:solidFill>
                          <a:effectLst/>
                          <a:latin typeface="+mn-lt"/>
                          <a:ea typeface="Calibri" panose="020F0502020204030204" pitchFamily="34" charset="0"/>
                          <a:cs typeface="Times New Roman" panose="02020603050405020304" pitchFamily="18" charset="0"/>
                        </a:rPr>
                        <a:t>$193</a:t>
                      </a:r>
                      <a:r>
                        <a:rPr lang="en-US" sz="2000" dirty="0">
                          <a:solidFill>
                            <a:schemeClr val="tx2"/>
                          </a:solidFill>
                          <a:effectLst/>
                          <a:latin typeface="+mn-lt"/>
                          <a:ea typeface="Calibri" panose="020F0502020204030204" pitchFamily="34" charset="0"/>
                          <a:cs typeface="Times New Roman" panose="02020603050405020304" pitchFamily="18" charset="0"/>
                        </a:rPr>
                        <a:t> copayment (emergency care) plus the remaining allowed amount until you meet your deductible. Then, you pay the copayment plus your coinsurance.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r>
                        <a:rPr lang="en-US" sz="2000" b="0" dirty="0">
                          <a:solidFill>
                            <a:schemeClr val="tx2"/>
                          </a:solidFill>
                          <a:latin typeface="+mn-lt"/>
                        </a:rPr>
                        <a:t>.</a:t>
                      </a:r>
                      <a:endParaRPr lang="en-US" sz="2000" b="0" baseline="30000" dirty="0">
                        <a:solidFill>
                          <a:schemeClr val="tx2"/>
                        </a:solidFill>
                        <a:latin typeface="+mn-lt"/>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Inpatient hospitalization</a:t>
                      </a:r>
                      <a:endParaRPr lang="en-US" sz="2000" b="1"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5900934"/>
            <a:ext cx="10972800" cy="400110"/>
          </a:xfrm>
          <a:prstGeom prst="rect">
            <a:avLst/>
          </a:prstGeom>
        </p:spPr>
        <p:txBody>
          <a:bodyPr wrap="square">
            <a:spAutoFit/>
          </a:body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The $115 copayment for outpatient facility services is waived for dialysis services, partial hospitalizations, intensive outpatient services, electroconvulsive therapy and psychiatric medication management.</a:t>
            </a:r>
          </a:p>
          <a:p>
            <a:pPr eaLnBrk="1" hangingPunct="1">
              <a:lnSpc>
                <a:spcPct val="100000"/>
              </a:lnSpc>
              <a:spcBef>
                <a:spcPct val="0"/>
              </a:spcBef>
              <a:buFontTx/>
              <a:buNone/>
            </a:pPr>
            <a:r>
              <a:rPr lang="en-US" altLang="en-US" sz="1000" baseline="30000" dirty="0">
                <a:solidFill>
                  <a:schemeClr val="tx2"/>
                </a:solidFill>
              </a:rPr>
              <a:t>2</a:t>
            </a:r>
            <a:r>
              <a:rPr lang="en-US" altLang="en-US" sz="1000" dirty="0">
                <a:solidFill>
                  <a:schemeClr val="tx2"/>
                </a:solidFill>
              </a:rPr>
              <a:t>The $193 copayment for emergency care is waived if admitted.</a:t>
            </a:r>
          </a:p>
        </p:txBody>
      </p:sp>
    </p:spTree>
    <p:extLst>
      <p:ext uri="{BB962C8B-B14F-4D97-AF65-F5344CB8AC3E}">
        <p14:creationId xmlns:p14="http://schemas.microsoft.com/office/powerpoint/2010/main" val="1638793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3099162267"/>
              </p:ext>
            </p:extLst>
          </p:nvPr>
        </p:nvGraphicFramePr>
        <p:xfrm>
          <a:off x="609600" y="1611313"/>
          <a:ext cx="10972800" cy="298704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Prescription drugs</a:t>
                      </a:r>
                      <a:r>
                        <a:rPr lang="en-US" sz="2000" b="1" kern="1200" baseline="30000" dirty="0">
                          <a:solidFill>
                            <a:schemeClr val="tx2"/>
                          </a:solidFill>
                          <a:effectLst/>
                          <a:latin typeface="+mn-lt"/>
                          <a:ea typeface="+mn-ea"/>
                          <a:cs typeface="+mn-cs"/>
                        </a:rPr>
                        <a:t>1</a:t>
                      </a:r>
                      <a:endParaRPr lang="en-US" sz="2000" b="1" strike="sngStrike" kern="1200" baseline="30000" dirty="0">
                        <a:solidFill>
                          <a:srgbClr val="FF000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solidFill>
                            <a:schemeClr val="tx2"/>
                          </a:solidFill>
                        </a:rPr>
                        <a:t>30-day supply/90-day supply at network pharmacy.</a:t>
                      </a:r>
                    </a:p>
                  </a:txBody>
                  <a:tcPr anchor="ctr"/>
                </a:tc>
                <a:tc>
                  <a:txBody>
                    <a:bodyPr/>
                    <a:lstStyle/>
                    <a:p>
                      <a:pPr marL="0" lvl="0" indent="0">
                        <a:buFont typeface="Arial" panose="020B0604020202020204" pitchFamily="34" charset="0"/>
                        <a:buNone/>
                      </a:pPr>
                      <a:r>
                        <a:rPr lang="en-US" sz="2000" kern="1200" dirty="0">
                          <a:solidFill>
                            <a:schemeClr val="tx2"/>
                          </a:solidFill>
                          <a:effectLst/>
                          <a:latin typeface="+mn-lt"/>
                          <a:ea typeface="+mn-ea"/>
                          <a:cs typeface="+mn-cs"/>
                        </a:rPr>
                        <a:t>Tier 1 (generic): </a:t>
                      </a:r>
                      <a:r>
                        <a:rPr lang="en-US" sz="2000" b="1" kern="1200" dirty="0">
                          <a:solidFill>
                            <a:schemeClr val="tx2"/>
                          </a:solidFill>
                          <a:effectLst/>
                          <a:latin typeface="+mn-lt"/>
                          <a:ea typeface="+mn-ea"/>
                          <a:cs typeface="+mn-cs"/>
                        </a:rPr>
                        <a:t>$13/$32</a:t>
                      </a:r>
                      <a:endParaRPr lang="en-US" sz="2000" kern="1200" dirty="0">
                        <a:solidFill>
                          <a:schemeClr val="tx2"/>
                        </a:solidFill>
                        <a:effectLst/>
                        <a:latin typeface="+mn-lt"/>
                        <a:ea typeface="+mn-ea"/>
                        <a:cs typeface="+mn-cs"/>
                      </a:endParaRPr>
                    </a:p>
                    <a:p>
                      <a:pPr marL="0" lvl="0" indent="0">
                        <a:buFont typeface="Arial" panose="020B0604020202020204" pitchFamily="34" charset="0"/>
                        <a:buNone/>
                      </a:pPr>
                      <a:endParaRPr lang="en-US" sz="2000" kern="1200" dirty="0">
                        <a:solidFill>
                          <a:schemeClr val="tx2"/>
                        </a:solidFill>
                        <a:effectLst/>
                        <a:latin typeface="+mn-lt"/>
                        <a:ea typeface="+mn-ea"/>
                        <a:cs typeface="+mn-cs"/>
                      </a:endParaRPr>
                    </a:p>
                    <a:p>
                      <a:pPr marL="0" lvl="0" indent="0">
                        <a:buFont typeface="Arial" panose="020B0604020202020204" pitchFamily="34" charset="0"/>
                        <a:buNone/>
                      </a:pPr>
                      <a:r>
                        <a:rPr lang="en-US" sz="2000" kern="1200" dirty="0">
                          <a:solidFill>
                            <a:schemeClr val="tx2"/>
                          </a:solidFill>
                          <a:effectLst/>
                          <a:latin typeface="+mn-lt"/>
                          <a:ea typeface="+mn-ea"/>
                          <a:cs typeface="+mn-cs"/>
                        </a:rPr>
                        <a:t>Tier 2 (preferred brand): </a:t>
                      </a:r>
                      <a:r>
                        <a:rPr lang="en-US" sz="2000" b="1" kern="1200" dirty="0">
                          <a:solidFill>
                            <a:schemeClr val="tx2"/>
                          </a:solidFill>
                          <a:effectLst/>
                          <a:latin typeface="+mn-lt"/>
                          <a:ea typeface="+mn-ea"/>
                          <a:cs typeface="+mn-cs"/>
                        </a:rPr>
                        <a:t>$46/$115</a:t>
                      </a:r>
                      <a:endParaRPr lang="en-US" sz="2000" kern="1200" dirty="0">
                        <a:solidFill>
                          <a:schemeClr val="tx2"/>
                        </a:solidFill>
                        <a:effectLst/>
                        <a:latin typeface="+mn-lt"/>
                        <a:ea typeface="+mn-ea"/>
                        <a:cs typeface="+mn-cs"/>
                      </a:endParaRPr>
                    </a:p>
                    <a:p>
                      <a:pPr marL="0" lvl="0" indent="0">
                        <a:buFont typeface="Arial" panose="020B0604020202020204" pitchFamily="34" charset="0"/>
                        <a:buNone/>
                      </a:pPr>
                      <a:endParaRPr lang="en-US" sz="2000" kern="1200" dirty="0">
                        <a:solidFill>
                          <a:schemeClr val="tx2"/>
                        </a:solidFill>
                        <a:effectLst/>
                        <a:latin typeface="+mn-lt"/>
                        <a:ea typeface="+mn-ea"/>
                        <a:cs typeface="+mn-cs"/>
                      </a:endParaRPr>
                    </a:p>
                    <a:p>
                      <a:pPr marL="0" lvl="0" indent="0">
                        <a:buFont typeface="Arial" panose="020B0604020202020204" pitchFamily="34" charset="0"/>
                        <a:buNone/>
                      </a:pPr>
                      <a:r>
                        <a:rPr lang="en-US" sz="2000" kern="1200" dirty="0">
                          <a:solidFill>
                            <a:schemeClr val="tx2"/>
                          </a:solidFill>
                          <a:effectLst/>
                          <a:latin typeface="+mn-lt"/>
                          <a:ea typeface="+mn-ea"/>
                          <a:cs typeface="+mn-cs"/>
                        </a:rPr>
                        <a:t>Tier 3 (non-preferred brand): </a:t>
                      </a:r>
                      <a:r>
                        <a:rPr lang="en-US" sz="2000" b="1" kern="1200" dirty="0">
                          <a:solidFill>
                            <a:schemeClr val="tx2"/>
                          </a:solidFill>
                          <a:effectLst/>
                          <a:latin typeface="+mn-lt"/>
                          <a:ea typeface="+mn-ea"/>
                          <a:cs typeface="+mn-cs"/>
                        </a:rPr>
                        <a:t>$77/$192</a:t>
                      </a:r>
                      <a:endParaRPr lang="en-US" sz="2000" kern="1200" dirty="0">
                        <a:solidFill>
                          <a:schemeClr val="tx2"/>
                        </a:solidFill>
                        <a:effectLst/>
                        <a:latin typeface="+mn-lt"/>
                        <a:ea typeface="+mn-ea"/>
                        <a:cs typeface="+mn-cs"/>
                      </a:endParaRPr>
                    </a:p>
                    <a:p>
                      <a:r>
                        <a:rPr lang="en-US" sz="2000" kern="1200" dirty="0">
                          <a:solidFill>
                            <a:schemeClr val="tx2"/>
                          </a:solidFill>
                          <a:effectLst/>
                          <a:latin typeface="+mn-lt"/>
                          <a:ea typeface="+mn-ea"/>
                          <a:cs typeface="+mn-cs"/>
                        </a:rPr>
                        <a:t> </a:t>
                      </a:r>
                    </a:p>
                    <a:p>
                      <a:r>
                        <a:rPr lang="en-US" sz="2000" kern="1200" dirty="0">
                          <a:solidFill>
                            <a:schemeClr val="tx2"/>
                          </a:solidFill>
                          <a:effectLst/>
                          <a:latin typeface="+mn-lt"/>
                          <a:ea typeface="+mn-ea"/>
                          <a:cs typeface="+mn-cs"/>
                        </a:rPr>
                        <a:t>You pay up to </a:t>
                      </a:r>
                      <a:r>
                        <a:rPr lang="en-US" sz="2000" b="1" kern="1200" dirty="0">
                          <a:solidFill>
                            <a:schemeClr val="tx2"/>
                          </a:solidFill>
                          <a:effectLst/>
                          <a:latin typeface="+mn-lt"/>
                          <a:ea typeface="+mn-ea"/>
                          <a:cs typeface="+mn-cs"/>
                        </a:rPr>
                        <a:t>$3,000 </a:t>
                      </a:r>
                      <a:r>
                        <a:rPr lang="en-US" sz="2000" kern="1200" dirty="0">
                          <a:solidFill>
                            <a:schemeClr val="tx2"/>
                          </a:solidFill>
                          <a:effectLst/>
                          <a:latin typeface="+mn-lt"/>
                          <a:ea typeface="+mn-ea"/>
                          <a:cs typeface="+mn-cs"/>
                        </a:rPr>
                        <a:t>in prescription drug copayments. Then, you pay nothing</a:t>
                      </a:r>
                      <a:r>
                        <a:rPr lang="en-US" sz="2000" b="0" dirty="0">
                          <a:solidFill>
                            <a:schemeClr val="tx2"/>
                          </a:solidFill>
                        </a:rPr>
                        <a:t>.</a:t>
                      </a:r>
                    </a:p>
                  </a:txBody>
                  <a:tcPr anchor="ctr">
                    <a:lnT w="28575" cap="flat" cmpd="sng" algn="ctr">
                      <a:solidFill>
                        <a:srgbClr val="A0B810"/>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 Drug costs are applied to your coinsurance maximum. When you reach the maximum, you pay nothing.</a:t>
                      </a:r>
                    </a:p>
                  </a:txBody>
                  <a:tcPr anchor="ctr">
                    <a:lnT w="28575" cap="flat" cmpd="sng" algn="ctr">
                      <a:solidFill>
                        <a:srgbClr val="A0B810"/>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6054823"/>
            <a:ext cx="10972800" cy="246221"/>
          </a:xfrm>
          <a:prstGeom prst="rect">
            <a:avLst/>
          </a:prstGeom>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Prescription drugs are not covered at out-of-network pharmacies. Specialty medications and GLP-1s are limited to a 30-day supply per fill.</a:t>
            </a:r>
          </a:p>
        </p:txBody>
      </p:sp>
    </p:spTree>
    <p:extLst>
      <p:ext uri="{BB962C8B-B14F-4D97-AF65-F5344CB8AC3E}">
        <p14:creationId xmlns:p14="http://schemas.microsoft.com/office/powerpoint/2010/main" val="2332160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143A4-68F9-CD1D-D05D-E60E09E5D45E}"/>
              </a:ext>
            </a:extLst>
          </p:cNvPr>
          <p:cNvSpPr>
            <a:spLocks noGrp="1"/>
          </p:cNvSpPr>
          <p:nvPr>
            <p:ph type="title"/>
          </p:nvPr>
        </p:nvSpPr>
        <p:spPr/>
        <p:txBody>
          <a:bodyPr/>
          <a:lstStyle/>
          <a:p>
            <a:r>
              <a:rPr lang="en-US" dirty="0"/>
              <a:t>TRICARE Supplement Plan</a:t>
            </a:r>
          </a:p>
        </p:txBody>
      </p:sp>
      <p:sp>
        <p:nvSpPr>
          <p:cNvPr id="3" name="Content Placeholder 2">
            <a:extLst>
              <a:ext uri="{FF2B5EF4-FFF2-40B4-BE49-F238E27FC236}">
                <a16:creationId xmlns:a16="http://schemas.microsoft.com/office/drawing/2014/main" id="{A195D32E-CF11-FCB8-DAC7-F15D9FE5E47F}"/>
              </a:ext>
            </a:extLst>
          </p:cNvPr>
          <p:cNvSpPr>
            <a:spLocks noGrp="1"/>
          </p:cNvSpPr>
          <p:nvPr>
            <p:ph idx="1"/>
          </p:nvPr>
        </p:nvSpPr>
        <p:spPr/>
        <p:txBody>
          <a:bodyPr/>
          <a:lstStyle/>
          <a:p>
            <a:pPr lvl="0"/>
            <a:r>
              <a:rPr lang="en-US" dirty="0"/>
              <a:t>Administered by </a:t>
            </a:r>
            <a:r>
              <a:rPr lang="en-US" dirty="0">
                <a:hlinkClick r:id="rId2"/>
              </a:rPr>
              <a:t>Selman &amp; Company</a:t>
            </a:r>
            <a:r>
              <a:rPr lang="en-US" dirty="0"/>
              <a:t>.</a:t>
            </a:r>
          </a:p>
          <a:p>
            <a:pPr lvl="0"/>
            <a:r>
              <a:rPr lang="en-US" dirty="0"/>
              <a:t>Provides secondary coverage to TRICARE.</a:t>
            </a:r>
          </a:p>
          <a:p>
            <a:pPr lvl="1"/>
            <a:r>
              <a:rPr lang="en-US" dirty="0"/>
              <a:t>Must be enrolled in TRICARE. </a:t>
            </a:r>
          </a:p>
          <a:p>
            <a:pPr lvl="0"/>
            <a:r>
              <a:rPr lang="en-US" dirty="0"/>
              <a:t>No deductibles, coinsurance or out-of-pocket expenses for covered services.</a:t>
            </a:r>
          </a:p>
          <a:p>
            <a:pPr lvl="0"/>
            <a:r>
              <a:rPr lang="en-US" dirty="0"/>
              <a:t>PEBA does not confirm eligibility.</a:t>
            </a:r>
          </a:p>
          <a:p>
            <a:pPr lvl="1"/>
            <a:r>
              <a:rPr lang="en-US" dirty="0"/>
              <a:t>Eligible individuals must register with </a:t>
            </a:r>
            <a:r>
              <a:rPr lang="en-US" dirty="0">
                <a:hlinkClick r:id="rId3"/>
              </a:rPr>
              <a:t>Defense Enrollment Eligibility Reporting System</a:t>
            </a:r>
            <a:r>
              <a:rPr lang="en-US" dirty="0"/>
              <a:t> (DEERS). </a:t>
            </a:r>
          </a:p>
          <a:p>
            <a:pPr lvl="1"/>
            <a:r>
              <a:rPr lang="en-US" dirty="0"/>
              <a:t>Must not be eligible for Medicare.</a:t>
            </a:r>
          </a:p>
          <a:p>
            <a:pPr lvl="1"/>
            <a:r>
              <a:rPr lang="en-US" dirty="0"/>
              <a:t>Must drop State Health Plan coverage to enroll.</a:t>
            </a:r>
          </a:p>
        </p:txBody>
      </p:sp>
      <p:sp>
        <p:nvSpPr>
          <p:cNvPr id="4" name="Slide Number Placeholder 3">
            <a:extLst>
              <a:ext uri="{FF2B5EF4-FFF2-40B4-BE49-F238E27FC236}">
                <a16:creationId xmlns:a16="http://schemas.microsoft.com/office/drawing/2014/main" id="{89A8276F-F8BF-E051-851B-0941D010C6B9}"/>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861558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9</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r>
              <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you work for an optional employer, verify your rates with your benefits office.</a:t>
            </a:r>
            <a:endParaRPr lang="en-US" sz="2000" dirty="0">
              <a:solidFill>
                <a:schemeClr val="tx2"/>
              </a:solidFill>
            </a:endParaRP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extLst>
              <p:ext uri="{D42A27DB-BD31-4B8C-83A1-F6EECF244321}">
                <p14:modId xmlns:p14="http://schemas.microsoft.com/office/powerpoint/2010/main" val="2297250501"/>
              </p:ext>
            </p:extLst>
          </p:nvPr>
        </p:nvGraphicFramePr>
        <p:xfrm>
          <a:off x="609599" y="2011423"/>
          <a:ext cx="969264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gridCol w="2468880">
                  <a:extLst>
                    <a:ext uri="{9D8B030D-6E8A-4147-A177-3AD203B41FA5}">
                      <a16:colId xmlns:a16="http://schemas.microsoft.com/office/drawing/2014/main" val="2100755374"/>
                    </a:ext>
                  </a:extLst>
                </a:gridCol>
                <a:gridCol w="2468880">
                  <a:extLst>
                    <a:ext uri="{9D8B030D-6E8A-4147-A177-3AD203B41FA5}">
                      <a16:colId xmlns:a16="http://schemas.microsoft.com/office/drawing/2014/main" val="1478665342"/>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TRICARE Supplement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$97.68</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$62.50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$253.36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$77.40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$143.86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$20.48</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$306.56</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$113.00</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$162.50</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23F0D281-679E-4B55-9F04-E6D0FB456E9B}&quot;/&gt;&lt;isInvalidForFieldText val=&quot;0&quot;/&gt;&lt;Image&gt;&lt;filename val=&quot;C:\Users\rscald\AppData\Local\Temp\CP16132381501937Session\CPTrustFolder16132381501953\PPTImport16132381587437\data\asimages\{23F0D281-679E-4B55-9F04-E6D0FB456E9B}_17.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AB64400-0E3E-442E-B9A5-793C7C427A26}&quot;/&gt;&lt;isInvalidForFieldText val=&quot;0&quot;/&gt;&lt;Image&gt;&lt;filename val=&quot;C:\Users\rscald\AppData\Local\Temp\CP16132381501937Session\CPTrustFolder16132381501953\PPTImport16132381587437\data\asimages\{AAB64400-0E3E-442E-B9A5-793C7C427A26}_17.png&quot;/&gt;&lt;left val=&quot;864&quot;/&gt;&lt;top val=&quot;670&quot;/&gt;&lt;width val=&quot;47&quot;/&gt;&lt;height val=&quot;39&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7&quot;/&gt;&lt;lineCharCount val=&quot;44&quot;/&gt;&lt;lineCharCount val=&quot;44&quot;/&gt;&lt;lineCharCount val=&quot;41&quot;/&gt;&lt;lineCharCount val=&quot;59&quot;/&gt;&lt;lineCharCount val=&quot;21&quot;/&gt;&lt;lineCharCount val=&quot;60&quot;/&gt;&lt;lineCharCount val=&quot;43&quot;/&gt;&lt;/TableIndex&gt;&lt;/ShapeTextInfo&gt;"/>
  <p:tag name="HTML_SHAPEINFO" val="&lt;ThreeDShapeInfo&gt;&lt;uuid val=&quot;{AFBDF63D-DC19-4F4C-A198-B0768FE8F9D7}&quot;/&gt;&lt;isInvalidForFieldText val=&quot;0&quot;/&gt;&lt;Image&gt;&lt;filename val=&quot;C:\Users\rscald\AppData\Local\Temp\CP16132381501937Session\CPTrustFolder16132381501953\PPTImport16132381587437\data\asimages\{AFBDF63D-DC19-4F4C-A198-B0768FE8F9D7}_17.png&quot;/&gt;&lt;left val=&quot;36&quot;/&gt;&lt;top val=&quot;192&quot;/&gt;&lt;width val=&quot;888&quot;/&gt;&lt;height val=&quot;444&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26196</TotalTime>
  <Words>944</Words>
  <Application>Microsoft Office PowerPoint</Application>
  <PresentationFormat>Widescreen</PresentationFormat>
  <Paragraphs>114</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Your health options</vt:lpstr>
      <vt:lpstr>State Health Plan</vt:lpstr>
      <vt:lpstr>State Health Plan provider network</vt:lpstr>
      <vt:lpstr>Terms to know</vt:lpstr>
      <vt:lpstr>Standard Plan vs. Savings Plan</vt:lpstr>
      <vt:lpstr>Standard Plan vs. Savings Plan</vt:lpstr>
      <vt:lpstr>Standard Plan vs. Savings Plan</vt:lpstr>
      <vt:lpstr>TRICARE Supplement Plan</vt:lpstr>
      <vt:lpstr>2025 Monthly premiums</vt:lpstr>
      <vt:lpstr>Tobacco-use premium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714</cp:revision>
  <cp:lastPrinted>2024-06-06T13:47:10Z</cp:lastPrinted>
  <dcterms:created xsi:type="dcterms:W3CDTF">2019-11-01T12:34:11Z</dcterms:created>
  <dcterms:modified xsi:type="dcterms:W3CDTF">2024-09-12T13:13:19Z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