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256" r:id="rId2"/>
    <p:sldId id="461" r:id="rId3"/>
    <p:sldId id="311" r:id="rId4"/>
    <p:sldId id="471" r:id="rId5"/>
  </p:sldIdLst>
  <p:sldSz cx="12192000" cy="6858000"/>
  <p:notesSz cx="7023100" cy="93091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101" d="100"/>
          <a:sy n="101" d="100"/>
        </p:scale>
        <p:origin x="912"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9/12/2024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 y="1"/>
            <a:ext cx="12191997" cy="6857999"/>
          </a:xfrm>
          <a:prstGeom prst="rect">
            <a:avLst/>
          </a:prstGeom>
        </p:spPr>
      </p:pic>
      <p:sp>
        <p:nvSpPr>
          <p:cNvPr id="3" name="Content Placeholder 2"/>
          <p:cNvSpPr>
            <a:spLocks noGrp="1"/>
          </p:cNvSpPr>
          <p:nvPr>
            <p:ph sz="half" idx="1" hasCustomPrompt="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a:extLst>
              <a:ext uri="{FF2B5EF4-FFF2-40B4-BE49-F238E27FC236}">
                <a16:creationId xmlns:a16="http://schemas.microsoft.com/office/drawing/2014/main" id="{40A2396F-3FAF-4628-96FD-7ED599577BCD}"/>
              </a:ext>
            </a:extLst>
          </p:cNvPr>
          <p:cNvSpPr>
            <a:spLocks noGrp="1"/>
          </p:cNvSpPr>
          <p:nvPr>
            <p:ph type="sldNum" sz="quarter" idx="12"/>
          </p:nvPr>
        </p:nvSpPr>
        <p:spPr>
          <a:xfrm>
            <a:off x="11119104" y="6400800"/>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Title 1">
            <a:extLst>
              <a:ext uri="{FF2B5EF4-FFF2-40B4-BE49-F238E27FC236}">
                <a16:creationId xmlns:a16="http://schemas.microsoft.com/office/drawing/2014/main" id="{5BDE5EEF-D87C-4062-B64E-D346A0C26839}"/>
              </a:ext>
            </a:extLst>
          </p:cNvPr>
          <p:cNvSpPr>
            <a:spLocks noGrp="1"/>
          </p:cNvSpPr>
          <p:nvPr>
            <p:ph type="title" hasCustomPrompt="1"/>
          </p:nvPr>
        </p:nvSpPr>
        <p:spPr>
          <a:xfrm>
            <a:off x="609598" y="228600"/>
            <a:ext cx="10972799" cy="804672"/>
          </a:xfrm>
        </p:spPr>
        <p:txBody>
          <a:bodyPr anchor="ctr" anchorCtr="0">
            <a:normAutofit/>
          </a:bodyPr>
          <a:lstStyle>
            <a:lvl1pPr>
              <a:defRPr sz="28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909383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Health Savings Account</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lnSpcReduction="10000"/>
          </a:bodyPr>
          <a:lstStyle/>
          <a:p>
            <a:pPr lvl="0"/>
            <a:r>
              <a:rPr lang="en-US" dirty="0"/>
              <a:t>Savings Plan goes hand in hand with HSA.</a:t>
            </a:r>
          </a:p>
          <a:p>
            <a:r>
              <a:rPr lang="en-US" dirty="0"/>
              <a:t>Pay for out-of-pocket medical expenses, such as deductibles and prescriptions.</a:t>
            </a:r>
          </a:p>
          <a:p>
            <a:pPr lvl="1"/>
            <a:r>
              <a:rPr lang="en-US" dirty="0"/>
              <a:t>Funds are available as you contribute throughout the year.</a:t>
            </a:r>
          </a:p>
          <a:p>
            <a:r>
              <a:rPr lang="en-US" dirty="0"/>
              <a:t>Carry over all funds from one year to next.</a:t>
            </a:r>
          </a:p>
          <a:p>
            <a:r>
              <a:rPr lang="en-US" dirty="0"/>
              <a:t>You own the account and keep it if you leave your job or retire. </a:t>
            </a:r>
          </a:p>
        </p:txBody>
      </p:sp>
      <p:sp>
        <p:nvSpPr>
          <p:cNvPr id="6" name="Content Placeholder 5">
            <a:extLst>
              <a:ext uri="{FF2B5EF4-FFF2-40B4-BE49-F238E27FC236}">
                <a16:creationId xmlns:a16="http://schemas.microsoft.com/office/drawing/2014/main" id="{A19FF676-FCD0-6A31-8ABC-96EFAD6EF7AF}"/>
              </a:ext>
            </a:extLst>
          </p:cNvPr>
          <p:cNvSpPr>
            <a:spLocks noGrp="1"/>
          </p:cNvSpPr>
          <p:nvPr>
            <p:ph sz="half" idx="2"/>
          </p:nvPr>
        </p:nvSpPr>
        <p:spPr/>
        <p:txBody>
          <a:bodyPr/>
          <a:lstStyle/>
          <a:p>
            <a:r>
              <a:rPr lang="en-US" dirty="0"/>
              <a:t>Annual contribution limit, but no limit to how much you can save in total.</a:t>
            </a:r>
          </a:p>
          <a:p>
            <a:r>
              <a:rPr lang="en-US" dirty="0"/>
              <a:t>Invest funds to earn investment income tax-free. </a:t>
            </a:r>
          </a:p>
          <a:p>
            <a:r>
              <a:rPr lang="en-US" dirty="0"/>
              <a:t>HSA Central will automatically set up the bank account based on enrollment information from PEBA, then they will send you a welcome email with instructions on how to fully open the account once it is set up.</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Health Savings Account (HSA)</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8">
            <a:extLst>
              <a:ext uri="{FF2B5EF4-FFF2-40B4-BE49-F238E27FC236}">
                <a16:creationId xmlns:a16="http://schemas.microsoft.com/office/drawing/2014/main" id="{9FE76567-067C-4CF0-8FE1-0495D5A619EC}"/>
              </a:ext>
            </a:extLst>
          </p:cNvPr>
          <p:cNvGraphicFramePr>
            <a:graphicFrameLocks noGrp="1"/>
          </p:cNvGraphicFramePr>
          <p:nvPr>
            <p:ph sz="half" idx="1"/>
            <p:extLst>
              <p:ext uri="{D42A27DB-BD31-4B8C-83A1-F6EECF244321}">
                <p14:modId xmlns:p14="http://schemas.microsoft.com/office/powerpoint/2010/main" val="55744452"/>
              </p:ext>
            </p:extLst>
          </p:nvPr>
        </p:nvGraphicFramePr>
        <p:xfrm>
          <a:off x="609600" y="1601788"/>
          <a:ext cx="4937760" cy="1615440"/>
        </p:xfrm>
        <a:graphic>
          <a:graphicData uri="http://schemas.openxmlformats.org/drawingml/2006/table">
            <a:tbl>
              <a:tblPr firstRow="1" bandRow="1">
                <a:tableStyleId>{2D5ABB26-0587-4C30-8999-92F81FD0307C}</a:tableStyleId>
              </a:tblPr>
              <a:tblGrid>
                <a:gridCol w="2377440">
                  <a:extLst>
                    <a:ext uri="{9D8B030D-6E8A-4147-A177-3AD203B41FA5}">
                      <a16:colId xmlns:a16="http://schemas.microsoft.com/office/drawing/2014/main" val="4150371806"/>
                    </a:ext>
                  </a:extLst>
                </a:gridCol>
                <a:gridCol w="2560320">
                  <a:extLst>
                    <a:ext uri="{9D8B030D-6E8A-4147-A177-3AD203B41FA5}">
                      <a16:colId xmlns:a16="http://schemas.microsoft.com/office/drawing/2014/main" val="1478665342"/>
                    </a:ext>
                  </a:extLst>
                </a:gridCol>
              </a:tblGrid>
              <a:tr h="457200">
                <a:tc>
                  <a:txBody>
                    <a:bodyPr/>
                    <a:lstStyle/>
                    <a:p>
                      <a:pPr algn="ctr"/>
                      <a:r>
                        <a:rPr lang="en-US" sz="2000" b="1" dirty="0">
                          <a:solidFill>
                            <a:schemeClr val="tx1"/>
                          </a:solidFill>
                        </a:rPr>
                        <a:t>Account</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Monthly fee </a:t>
                      </a:r>
                      <a:br>
                        <a:rPr lang="en-US" sz="2000" b="1" dirty="0">
                          <a:solidFill>
                            <a:schemeClr val="tx1"/>
                          </a:solidFill>
                        </a:rPr>
                      </a:br>
                      <a:r>
                        <a:rPr lang="en-US" sz="2000" b="1" dirty="0">
                          <a:solidFill>
                            <a:schemeClr val="tx1"/>
                          </a:solidFill>
                        </a:rPr>
                        <a:t>from HSA Central</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Administrative fee</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$0.50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Paper statements</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$3.00</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extLst>
                  <a:ext uri="{0D108BD9-81ED-4DB2-BD59-A6C34878D82A}">
                    <a16:rowId xmlns:a16="http://schemas.microsoft.com/office/drawing/2014/main" val="1755017730"/>
                  </a:ext>
                </a:extLst>
              </a:tr>
            </a:tbl>
          </a:graphicData>
        </a:graphic>
      </p:graphicFrame>
      <p:sp>
        <p:nvSpPr>
          <p:cNvPr id="4" name="Slide Number Placeholder 3"/>
          <p:cNvSpPr>
            <a:spLocks noGrp="1"/>
          </p:cNvSpPr>
          <p:nvPr>
            <p:ph type="sldNum" sz="quarter" idx="12"/>
            <p:custDataLst>
              <p:tags r:id="rId1"/>
            </p:custDataLst>
          </p:nvPr>
        </p:nvSpPr>
        <p:spPr>
          <a:xfrm>
            <a:off x="11019348" y="6301044"/>
            <a:ext cx="1072896" cy="457200"/>
          </a:xfrm>
        </p:spPr>
        <p:txBody>
          <a:bodyPr/>
          <a:lstStyle/>
          <a:p>
            <a:fld id="{28024367-D536-4F59-B2ED-0E7825EDA9AF}" type="slidenum">
              <a:rPr lang="en-US" smtClean="0"/>
              <a:pPr/>
              <a:t>3</a:t>
            </a:fld>
            <a:endParaRPr lang="en-US" dirty="0"/>
          </a:p>
        </p:txBody>
      </p:sp>
      <p:sp>
        <p:nvSpPr>
          <p:cNvPr id="2" name="Title 1"/>
          <p:cNvSpPr>
            <a:spLocks noGrp="1"/>
          </p:cNvSpPr>
          <p:nvPr>
            <p:ph type="title"/>
            <p:custDataLst>
              <p:tags r:id="rId2"/>
            </p:custDataLst>
          </p:nvPr>
        </p:nvSpPr>
        <p:spPr>
          <a:xfrm>
            <a:off x="609599" y="228600"/>
            <a:ext cx="10972799" cy="1049898"/>
          </a:xfrm>
        </p:spPr>
        <p:txBody>
          <a:bodyPr/>
          <a:lstStyle/>
          <a:p>
            <a:r>
              <a:rPr lang="en-US" dirty="0"/>
              <a:t>2025 Fees and contribution limits</a:t>
            </a:r>
          </a:p>
        </p:txBody>
      </p:sp>
      <p:graphicFrame>
        <p:nvGraphicFramePr>
          <p:cNvPr id="15" name="Table 8">
            <a:extLst>
              <a:ext uri="{FF2B5EF4-FFF2-40B4-BE49-F238E27FC236}">
                <a16:creationId xmlns:a16="http://schemas.microsoft.com/office/drawing/2014/main" id="{3CF91479-D0FD-9492-5ECE-B9D040B5CFF2}"/>
              </a:ext>
            </a:extLst>
          </p:cNvPr>
          <p:cNvGraphicFramePr>
            <a:graphicFrameLocks noGrp="1"/>
          </p:cNvGraphicFramePr>
          <p:nvPr>
            <p:ph sz="half" idx="2"/>
            <p:extLst>
              <p:ext uri="{D42A27DB-BD31-4B8C-83A1-F6EECF244321}">
                <p14:modId xmlns:p14="http://schemas.microsoft.com/office/powerpoint/2010/main" val="1380583147"/>
              </p:ext>
            </p:extLst>
          </p:nvPr>
        </p:nvGraphicFramePr>
        <p:xfrm>
          <a:off x="6400800" y="1611313"/>
          <a:ext cx="5212080" cy="2344674"/>
        </p:xfrm>
        <a:graphic>
          <a:graphicData uri="http://schemas.openxmlformats.org/drawingml/2006/table">
            <a:tbl>
              <a:tblPr firstRow="1" bandRow="1">
                <a:tableStyleId>{2D5ABB26-0587-4C30-8999-92F81FD0307C}</a:tableStyleId>
              </a:tblPr>
              <a:tblGrid>
                <a:gridCol w="2560320">
                  <a:extLst>
                    <a:ext uri="{9D8B030D-6E8A-4147-A177-3AD203B41FA5}">
                      <a16:colId xmlns:a16="http://schemas.microsoft.com/office/drawing/2014/main" val="4150371806"/>
                    </a:ext>
                  </a:extLst>
                </a:gridCol>
                <a:gridCol w="2651760">
                  <a:extLst>
                    <a:ext uri="{9D8B030D-6E8A-4147-A177-3AD203B41FA5}">
                      <a16:colId xmlns:a16="http://schemas.microsoft.com/office/drawing/2014/main" val="3794240819"/>
                    </a:ext>
                  </a:extLst>
                </a:gridCol>
              </a:tblGrid>
              <a:tr h="457200">
                <a:tc>
                  <a:txBody>
                    <a:bodyPr/>
                    <a:lstStyle/>
                    <a:p>
                      <a:pPr algn="ctr"/>
                      <a:r>
                        <a:rPr lang="en-US" sz="2000" b="1" dirty="0">
                          <a:solidFill>
                            <a:schemeClr val="tx1"/>
                          </a:solidFill>
                        </a:rPr>
                        <a:t>Coverage level</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Annual </a:t>
                      </a:r>
                      <a:br>
                        <a:rPr lang="en-US" sz="2000" b="1" dirty="0">
                          <a:solidFill>
                            <a:schemeClr val="tx1"/>
                          </a:solidFill>
                        </a:rPr>
                      </a:br>
                      <a:r>
                        <a:rPr lang="en-US" sz="2000" b="1" dirty="0">
                          <a:solidFill>
                            <a:schemeClr val="tx1"/>
                          </a:solidFill>
                        </a:rPr>
                        <a:t>contribution limit</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Self-only coverage</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$4,300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Family coverage</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$8,550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Catch-up for members ages 55 and older</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$1,000</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extLst>
                  <a:ext uri="{0D108BD9-81ED-4DB2-BD59-A6C34878D82A}">
                    <a16:rowId xmlns:a16="http://schemas.microsoft.com/office/drawing/2014/main" val="1755017730"/>
                  </a:ext>
                </a:extLst>
              </a:tr>
            </a:tbl>
          </a:graphicData>
        </a:graphic>
      </p:graphicFrame>
    </p:spTree>
    <p:extLst>
      <p:ext uri="{BB962C8B-B14F-4D97-AF65-F5344CB8AC3E}">
        <p14:creationId xmlns:p14="http://schemas.microsoft.com/office/powerpoint/2010/main" val="2158948638"/>
      </p:ext>
    </p:extLst>
  </p:cSld>
  <p:clrMapOvr>
    <a:masterClrMapping/>
  </p:clrMapOvr>
  <mc:AlternateContent xmlns:mc="http://schemas.openxmlformats.org/markup-compatibility/2006" xmlns:p14="http://schemas.microsoft.com/office/powerpoint/2010/main">
    <mc:Choice Requires="p14">
      <p:transition spd="slow" p14:dur="2000" advTm="12965"/>
    </mc:Choice>
    <mc:Fallback xmlns="">
      <p:transition spd="slow" advTm="1296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3C937125-3D07-492F-AF26-F060253CEBDA}&quot;/&gt;&lt;isInvalidForFieldText val=&quot;0&quot;/&gt;&lt;Image&gt;&lt;filename val=&quot;C:\Users\rscald\AppData\Local\Temp\CP16132381501937Session\CPTrustFolder16132381501953\PPTImport16132381587437\data\asimages\{3C937125-3D07-492F-AF26-F060253CEBDA}_44.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43C1E694-E8C3-4380-B5F2-097BA11B5C5D}&quot;/&gt;&lt;isInvalidForFieldText val=&quot;0&quot;/&gt;&lt;Image&gt;&lt;filename val=&quot;C:\Users\rscald\AppData\Local\Temp\CP16132381501937Session\CPTrustFolder16132381501953\PPTImport16132381587437\data\asimages\{43C1E694-E8C3-4380-B5F2-097BA11B5C5D}_44.png&quot;/&gt;&lt;left val=&quot;24&quot;/&gt;&lt;top val=&quot;35&quot;/&gt;&lt;width val=&quot;743&quot;/&gt;&lt;height val=&quot;16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26249</TotalTime>
  <Words>181</Words>
  <Application>Microsoft Office PowerPoint</Application>
  <PresentationFormat>Widescreen</PresentationFormat>
  <Paragraphs>31</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Tw Cen MT Condensed</vt:lpstr>
      <vt:lpstr>2_Office Theme</vt:lpstr>
      <vt:lpstr>Your Health Savings Account</vt:lpstr>
      <vt:lpstr>Health Savings Account (HSA)</vt:lpstr>
      <vt:lpstr>2025 Fees and contribution limits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720</cp:revision>
  <cp:lastPrinted>2024-06-06T13:47:10Z</cp:lastPrinted>
  <dcterms:created xsi:type="dcterms:W3CDTF">2019-11-01T12:34:11Z</dcterms:created>
  <dcterms:modified xsi:type="dcterms:W3CDTF">2024-09-12T14:06:04Z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