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256" r:id="rId2"/>
    <p:sldId id="461" r:id="rId3"/>
    <p:sldId id="462" r:id="rId4"/>
    <p:sldId id="447" r:id="rId5"/>
    <p:sldId id="467" r:id="rId6"/>
    <p:sldId id="472" r:id="rId7"/>
    <p:sldId id="473" r:id="rId8"/>
    <p:sldId id="471" r:id="rId9"/>
  </p:sldIdLst>
  <p:sldSz cx="12192000" cy="6858000"/>
  <p:notesSz cx="7023100" cy="93091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1EDD33-86DB-4CFD-A41B-7B88B073EF7A}" name="Jessica Moak" initials="JM" userId="S::rmoakj@peba.sc.gov::00fb72e6-3ecd-44d5-a8cb-95d2c3bab7d4" providerId="AD"/>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95" d="100"/>
          <a:sy n="95" d="100"/>
        </p:scale>
        <p:origin x="1032" y="96"/>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8/26/2025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8/26/2025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13788564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peba.sc.gov/sites/default/files/2026_ibg.pdf" TargetMode="External"/><Relationship Id="rId2" Type="http://schemas.openxmlformats.org/officeDocument/2006/relationships/hyperlink" Target="https://www.peba.sc.gov/sites/default/files/2026_insurance_summary.pdf" TargetMode="Externa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s://peba.sc.gov/nyb"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Introduction</a:t>
            </a:r>
          </a:p>
        </p:txBody>
      </p:sp>
      <p:sp>
        <p:nvSpPr>
          <p:cNvPr id="3" name="Subtitle 2"/>
          <p:cNvSpPr>
            <a:spLocks noGrp="1"/>
          </p:cNvSpPr>
          <p:nvPr>
            <p:ph type="subTitle" idx="1"/>
          </p:nvPr>
        </p:nvSpPr>
        <p:spPr/>
        <p:txBody>
          <a:bodyPr/>
          <a:lstStyle/>
          <a:p>
            <a:r>
              <a:rPr lang="en-US" dirty="0"/>
              <a:t>Insurance Orientation and Education</a:t>
            </a:r>
          </a:p>
          <a:p>
            <a:r>
              <a:rPr lang="en-US" dirty="0"/>
              <a:t>2026</a:t>
            </a:r>
            <a:endParaRPr lang="en-US" dirty="0">
              <a:solidFill>
                <a:srgbClr val="FF0000"/>
              </a:solidFill>
            </a:endParaRP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Eligibility</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45D0C942-DF23-0405-0F80-5A7D80B807CC}"/>
              </a:ext>
            </a:extLst>
          </p:cNvPr>
          <p:cNvSpPr>
            <a:spLocks noGrp="1"/>
          </p:cNvSpPr>
          <p:nvPr>
            <p:ph sz="half" idx="13"/>
          </p:nvPr>
        </p:nvSpPr>
        <p:spPr/>
        <p:txBody>
          <a:bodyPr>
            <a:normAutofit/>
          </a:bodyPr>
          <a:lstStyle/>
          <a:p>
            <a:pPr lvl="0"/>
            <a:r>
              <a:rPr lang="en-US" dirty="0"/>
              <a:t>Eligible employees are those who:</a:t>
            </a:r>
          </a:p>
          <a:p>
            <a:pPr lvl="1"/>
            <a:r>
              <a:rPr lang="en-US" dirty="0"/>
              <a:t>Work full time for and receive compensation from a state agency, a public higher education institution, a public school district, a participating public charter school or a participating optional employer, such as a participating county or municipal government; and</a:t>
            </a:r>
          </a:p>
          <a:p>
            <a:pPr lvl="1"/>
            <a:r>
              <a:rPr lang="en-US" dirty="0"/>
              <a:t>Are hired into an insurance-eligible position.</a:t>
            </a:r>
          </a:p>
          <a:p>
            <a:pPr marL="0" indent="0">
              <a:buNone/>
            </a:pP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p:txBody>
          <a:bodyPr>
            <a:normAutofit/>
          </a:bodyPr>
          <a:lstStyle/>
          <a:p>
            <a:r>
              <a:rPr lang="en-US" dirty="0"/>
              <a:t>Generally, an employee must work at least an average of 30 hours per week to be considered employed full time and eligible to participate in the insurance program.</a:t>
            </a:r>
          </a:p>
          <a:p>
            <a:pPr lvl="0"/>
            <a:r>
              <a:rPr lang="en-US" dirty="0"/>
              <a:t>Spouses and children may also be eligible.</a:t>
            </a:r>
          </a:p>
          <a:p>
            <a:pPr lvl="0"/>
            <a:r>
              <a:rPr lang="en-US" dirty="0"/>
              <a:t>Retirees must meet certain eligibility requirements.</a:t>
            </a:r>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Dependent eligibility</a:t>
            </a: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p:txBody>
          <a:bodyPr>
            <a:normAutofit/>
          </a:bodyPr>
          <a:lstStyle/>
          <a:p>
            <a:r>
              <a:rPr lang="en-US" dirty="0"/>
              <a:t>An eligible spouse is one recognized by South Carolina law. </a:t>
            </a:r>
          </a:p>
          <a:p>
            <a:pPr lvl="1"/>
            <a:r>
              <a:rPr lang="en-US" dirty="0"/>
              <a:t>A spouse eligible for coverage as an employee of any participating group, including a charter school or optional employer, cannot be covered as a spouse under any plan, unless they are a part-time teacher.</a:t>
            </a:r>
          </a:p>
          <a:p>
            <a:r>
              <a:rPr lang="en-US" dirty="0"/>
              <a:t>An eligible child must be:</a:t>
            </a:r>
          </a:p>
          <a:p>
            <a:pPr lvl="1"/>
            <a:r>
              <a:rPr lang="en-US" dirty="0"/>
              <a:t>Younger than age 26</a:t>
            </a:r>
            <a:r>
              <a:rPr lang="en-US" baseline="30000" dirty="0"/>
              <a:t>1</a:t>
            </a:r>
            <a:r>
              <a:rPr lang="en-US" dirty="0"/>
              <a:t>; and</a:t>
            </a:r>
          </a:p>
          <a:p>
            <a:pPr lvl="1"/>
            <a:r>
              <a:rPr lang="en-US" dirty="0"/>
              <a:t>The subscriber’s natural child, adopted child, stepchild, foster child</a:t>
            </a:r>
            <a:r>
              <a:rPr lang="en-US" baseline="30000" dirty="0"/>
              <a:t>2</a:t>
            </a:r>
            <a:r>
              <a:rPr lang="en-US" dirty="0"/>
              <a:t>, a child of whom the subscriber has legal custody or a child the subscriber is required to cover due to a court order.</a:t>
            </a:r>
            <a:r>
              <a:rPr lang="en-US" baseline="30000" dirty="0"/>
              <a:t>3</a:t>
            </a:r>
            <a:endParaRPr lang="en-US" dirty="0"/>
          </a:p>
          <a:p>
            <a:r>
              <a:rPr lang="en-US" dirty="0"/>
              <a:t>Must provide Social Security numbers and supporting documentation to add eligible dependents to coverage.</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7" name="TextBox 6">
            <a:extLst>
              <a:ext uri="{FF2B5EF4-FFF2-40B4-BE49-F238E27FC236}">
                <a16:creationId xmlns:a16="http://schemas.microsoft.com/office/drawing/2014/main" id="{B2B389F1-CC03-414D-2F1F-B0481D6D091C}"/>
              </a:ext>
            </a:extLst>
          </p:cNvPr>
          <p:cNvSpPr txBox="1"/>
          <p:nvPr/>
        </p:nvSpPr>
        <p:spPr>
          <a:xfrm>
            <a:off x="609600" y="5593158"/>
            <a:ext cx="10972800" cy="707886"/>
          </a:xfrm>
          <a:prstGeom prst="rect">
            <a:avLst/>
          </a:prstGeom>
          <a:noFill/>
        </p:spPr>
        <p:txBody>
          <a:bodyPr wrap="square">
            <a:spAutoFit/>
          </a:bodyPr>
          <a:lstStyle/>
          <a:p>
            <a:r>
              <a:rPr lang="en-US" sz="1000" baseline="30000" dirty="0">
                <a:solidFill>
                  <a:schemeClr val="tx2"/>
                </a:solidFill>
              </a:rPr>
              <a:t>1</a:t>
            </a:r>
            <a:r>
              <a:rPr lang="en-US" sz="1000" dirty="0">
                <a:solidFill>
                  <a:schemeClr val="tx2"/>
                </a:solidFill>
              </a:rPr>
              <a:t>You may be eligible to cover your child who is age 26 or older if they are incapacitated and you are financially responsible for them.</a:t>
            </a:r>
          </a:p>
          <a:p>
            <a:r>
              <a:rPr lang="en-US" sz="1000" baseline="30000" dirty="0">
                <a:solidFill>
                  <a:schemeClr val="tx2"/>
                </a:solidFill>
              </a:rPr>
              <a:t>2</a:t>
            </a:r>
            <a:r>
              <a:rPr lang="en-US" sz="1000" dirty="0">
                <a:solidFill>
                  <a:schemeClr val="tx2"/>
                </a:solidFill>
              </a:rPr>
              <a:t>A foster child is a child placed with the subscriber by an authorized placement agency.</a:t>
            </a:r>
          </a:p>
          <a:p>
            <a:r>
              <a:rPr lang="en-US" sz="1000" baseline="30000" dirty="0">
                <a:solidFill>
                  <a:schemeClr val="tx2"/>
                </a:solidFill>
              </a:rPr>
              <a:t>3</a:t>
            </a:r>
            <a:r>
              <a:rPr lang="en-US" sz="1000" dirty="0">
                <a:solidFill>
                  <a:schemeClr val="tx2"/>
                </a:solidFill>
              </a:rPr>
              <a:t>A child for whom the subscriber has legal custody is a child for whom the subscriber has guardianship responsibility, not just financial responsibility, according to a court order or other document filed with the courts.</a:t>
            </a:r>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Consider these factors</a:t>
            </a:r>
          </a:p>
        </p:txBody>
      </p:sp>
      <p:sp>
        <p:nvSpPr>
          <p:cNvPr id="6" name="TextBox 5">
            <a:extLst>
              <a:ext uri="{FF2B5EF4-FFF2-40B4-BE49-F238E27FC236}">
                <a16:creationId xmlns:a16="http://schemas.microsoft.com/office/drawing/2014/main" id="{9E20614C-3C24-18C6-B1E8-4D4758B6CAA8}"/>
              </a:ext>
            </a:extLst>
          </p:cNvPr>
          <p:cNvSpPr txBox="1"/>
          <p:nvPr/>
        </p:nvSpPr>
        <p:spPr>
          <a:xfrm>
            <a:off x="609596" y="1640841"/>
            <a:ext cx="2514600" cy="400110"/>
          </a:xfrm>
          <a:prstGeom prst="rect">
            <a:avLst/>
          </a:prstGeom>
          <a:noFill/>
        </p:spPr>
        <p:txBody>
          <a:bodyPr wrap="square">
            <a:spAutoFit/>
          </a:bodyPr>
          <a:lstStyle/>
          <a:p>
            <a:r>
              <a:rPr lang="en-US" sz="2000" dirty="0">
                <a:solidFill>
                  <a:schemeClr val="tx2"/>
                </a:solidFill>
              </a:rPr>
              <a:t>Premiums</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6" y="161417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FCA7235-E71B-2B36-A27E-67E02EF1CB61}"/>
              </a:ext>
            </a:extLst>
          </p:cNvPr>
          <p:cNvSpPr txBox="1"/>
          <p:nvPr/>
        </p:nvSpPr>
        <p:spPr>
          <a:xfrm>
            <a:off x="4007221" y="1607953"/>
            <a:ext cx="2514600" cy="400110"/>
          </a:xfrm>
          <a:prstGeom prst="rect">
            <a:avLst/>
          </a:prstGeom>
          <a:noFill/>
        </p:spPr>
        <p:txBody>
          <a:bodyPr wrap="square">
            <a:spAutoFit/>
          </a:bodyPr>
          <a:lstStyle/>
          <a:p>
            <a:r>
              <a:rPr lang="en-US" sz="2000" dirty="0">
                <a:solidFill>
                  <a:schemeClr val="tx2"/>
                </a:solidFill>
              </a:rPr>
              <a:t>Deductibles</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4007221" y="161417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8AF3EE7-1E37-C270-87F4-8974E4F6F71D}"/>
              </a:ext>
            </a:extLst>
          </p:cNvPr>
          <p:cNvSpPr txBox="1"/>
          <p:nvPr/>
        </p:nvSpPr>
        <p:spPr>
          <a:xfrm>
            <a:off x="7404846" y="1640841"/>
            <a:ext cx="2514600" cy="400110"/>
          </a:xfrm>
          <a:prstGeom prst="rect">
            <a:avLst/>
          </a:prstGeom>
          <a:noFill/>
        </p:spPr>
        <p:txBody>
          <a:bodyPr wrap="square">
            <a:spAutoFit/>
          </a:bodyPr>
          <a:lstStyle/>
          <a:p>
            <a:r>
              <a:rPr lang="en-US" sz="2000" dirty="0">
                <a:solidFill>
                  <a:schemeClr val="tx2"/>
                </a:solidFill>
              </a:rPr>
              <a:t>Copayments</a:t>
            </a:r>
          </a:p>
        </p:txBody>
      </p:sp>
      <p:cxnSp>
        <p:nvCxnSpPr>
          <p:cNvPr id="13" name="Straight Connector 12">
            <a:extLst>
              <a:ext uri="{FF2B5EF4-FFF2-40B4-BE49-F238E27FC236}">
                <a16:creationId xmlns:a16="http://schemas.microsoft.com/office/drawing/2014/main" id="{0AB38647-A7E4-DA6A-623E-671D520D0255}"/>
              </a:ext>
            </a:extLst>
          </p:cNvPr>
          <p:cNvCxnSpPr>
            <a:cxnSpLocks/>
          </p:cNvCxnSpPr>
          <p:nvPr/>
        </p:nvCxnSpPr>
        <p:spPr>
          <a:xfrm>
            <a:off x="7404846" y="161417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156D9726-D4CE-0A06-38C8-F146A29A03EA}"/>
              </a:ext>
            </a:extLst>
          </p:cNvPr>
          <p:cNvSpPr txBox="1"/>
          <p:nvPr/>
        </p:nvSpPr>
        <p:spPr>
          <a:xfrm>
            <a:off x="609596" y="2957323"/>
            <a:ext cx="2514600" cy="400110"/>
          </a:xfrm>
          <a:prstGeom prst="rect">
            <a:avLst/>
          </a:prstGeom>
          <a:noFill/>
        </p:spPr>
        <p:txBody>
          <a:bodyPr wrap="square">
            <a:spAutoFit/>
          </a:bodyPr>
          <a:lstStyle/>
          <a:p>
            <a:r>
              <a:rPr lang="en-US" sz="2000" dirty="0">
                <a:solidFill>
                  <a:schemeClr val="tx2"/>
                </a:solidFill>
              </a:rPr>
              <a:t>Coinsurance</a:t>
            </a:r>
          </a:p>
        </p:txBody>
      </p:sp>
      <p:cxnSp>
        <p:nvCxnSpPr>
          <p:cNvPr id="24" name="Straight Connector 23">
            <a:extLst>
              <a:ext uri="{FF2B5EF4-FFF2-40B4-BE49-F238E27FC236}">
                <a16:creationId xmlns:a16="http://schemas.microsoft.com/office/drawing/2014/main" id="{C50BE634-6B9C-C287-AFDF-132BDFB61ABB}"/>
              </a:ext>
            </a:extLst>
          </p:cNvPr>
          <p:cNvCxnSpPr>
            <a:cxnSpLocks/>
          </p:cNvCxnSpPr>
          <p:nvPr/>
        </p:nvCxnSpPr>
        <p:spPr>
          <a:xfrm>
            <a:off x="609596" y="2930655"/>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98CE3743-9091-04B9-E50F-2C27E7AF55EC}"/>
              </a:ext>
            </a:extLst>
          </p:cNvPr>
          <p:cNvSpPr txBox="1"/>
          <p:nvPr/>
        </p:nvSpPr>
        <p:spPr>
          <a:xfrm>
            <a:off x="4007219" y="2960070"/>
            <a:ext cx="2669806" cy="400110"/>
          </a:xfrm>
          <a:prstGeom prst="rect">
            <a:avLst/>
          </a:prstGeom>
          <a:noFill/>
        </p:spPr>
        <p:txBody>
          <a:bodyPr wrap="square">
            <a:spAutoFit/>
          </a:bodyPr>
          <a:lstStyle/>
          <a:p>
            <a:r>
              <a:rPr lang="en-US" sz="2000" dirty="0">
                <a:solidFill>
                  <a:schemeClr val="tx2"/>
                </a:solidFill>
              </a:rPr>
              <a:t>Coinsurance maximums</a:t>
            </a:r>
          </a:p>
        </p:txBody>
      </p:sp>
      <p:cxnSp>
        <p:nvCxnSpPr>
          <p:cNvPr id="27" name="Straight Connector 26">
            <a:extLst>
              <a:ext uri="{FF2B5EF4-FFF2-40B4-BE49-F238E27FC236}">
                <a16:creationId xmlns:a16="http://schemas.microsoft.com/office/drawing/2014/main" id="{DA6A965F-0FCE-09E3-EDD4-4D9A2491E1C6}"/>
              </a:ext>
            </a:extLst>
          </p:cNvPr>
          <p:cNvCxnSpPr>
            <a:cxnSpLocks/>
          </p:cNvCxnSpPr>
          <p:nvPr/>
        </p:nvCxnSpPr>
        <p:spPr>
          <a:xfrm flipV="1">
            <a:off x="4007219" y="2930655"/>
            <a:ext cx="2697480" cy="2747"/>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54441F3-8DB2-36B6-DCEA-39D82E78034C}"/>
              </a:ext>
            </a:extLst>
          </p:cNvPr>
          <p:cNvSpPr txBox="1"/>
          <p:nvPr/>
        </p:nvSpPr>
        <p:spPr>
          <a:xfrm>
            <a:off x="7404846" y="2933402"/>
            <a:ext cx="2514600" cy="400110"/>
          </a:xfrm>
          <a:prstGeom prst="rect">
            <a:avLst/>
          </a:prstGeom>
          <a:noFill/>
        </p:spPr>
        <p:txBody>
          <a:bodyPr wrap="square">
            <a:spAutoFit/>
          </a:bodyPr>
          <a:lstStyle/>
          <a:p>
            <a:r>
              <a:rPr lang="en-US" sz="2000" dirty="0">
                <a:solidFill>
                  <a:schemeClr val="tx2"/>
                </a:solidFill>
              </a:rPr>
              <a:t>Prescription costs</a:t>
            </a:r>
          </a:p>
        </p:txBody>
      </p:sp>
      <p:cxnSp>
        <p:nvCxnSpPr>
          <p:cNvPr id="14" name="Straight Connector 13">
            <a:extLst>
              <a:ext uri="{FF2B5EF4-FFF2-40B4-BE49-F238E27FC236}">
                <a16:creationId xmlns:a16="http://schemas.microsoft.com/office/drawing/2014/main" id="{91B16ED2-ACE5-B7D7-2568-65B724947624}"/>
              </a:ext>
            </a:extLst>
          </p:cNvPr>
          <p:cNvCxnSpPr>
            <a:cxnSpLocks/>
          </p:cNvCxnSpPr>
          <p:nvPr/>
        </p:nvCxnSpPr>
        <p:spPr>
          <a:xfrm>
            <a:off x="7404846" y="2939622"/>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7495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Google Shape;418;p21">
            <a:extLst>
              <a:ext uri="{FF2B5EF4-FFF2-40B4-BE49-F238E27FC236}">
                <a16:creationId xmlns:a16="http://schemas.microsoft.com/office/drawing/2014/main" id="{91793C6F-66F7-01E4-8C9C-8FFD1F08C48C}"/>
              </a:ext>
            </a:extLst>
          </p:cNvPr>
          <p:cNvSpPr txBox="1"/>
          <p:nvPr/>
        </p:nvSpPr>
        <p:spPr>
          <a:xfrm>
            <a:off x="4632963" y="4472238"/>
            <a:ext cx="2926080" cy="914400"/>
          </a:xfrm>
          <a:prstGeom prst="rect">
            <a:avLst/>
          </a:prstGeom>
          <a:solidFill>
            <a:schemeClr val="accent1">
              <a:lumMod val="20000"/>
              <a:lumOff val="80000"/>
            </a:schemeClr>
          </a:solidFill>
          <a:ln w="38100">
            <a:solidFill>
              <a:schemeClr val="tx2"/>
            </a:solid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Health Savings Accounts</a:t>
            </a:r>
          </a:p>
        </p:txBody>
      </p:sp>
      <p:sp>
        <p:nvSpPr>
          <p:cNvPr id="8" name="Google Shape;418;p21">
            <a:extLst>
              <a:ext uri="{FF2B5EF4-FFF2-40B4-BE49-F238E27FC236}">
                <a16:creationId xmlns:a16="http://schemas.microsoft.com/office/drawing/2014/main" id="{2C00D6B6-6A84-3645-0954-E76D4F0D5355}"/>
              </a:ext>
            </a:extLst>
          </p:cNvPr>
          <p:cNvSpPr txBox="1"/>
          <p:nvPr/>
        </p:nvSpPr>
        <p:spPr>
          <a:xfrm>
            <a:off x="4632964" y="1611018"/>
            <a:ext cx="2926080" cy="914400"/>
          </a:xfrm>
          <a:prstGeom prst="rect">
            <a:avLst/>
          </a:prstGeom>
          <a:solidFill>
            <a:schemeClr val="accent1">
              <a:lumMod val="20000"/>
              <a:lumOff val="80000"/>
            </a:schemeClr>
          </a:solidFill>
          <a:ln w="38100">
            <a:solidFill>
              <a:schemeClr val="tx2"/>
            </a:solid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Dental</a:t>
            </a:r>
          </a:p>
        </p:txBody>
      </p:sp>
      <p:sp>
        <p:nvSpPr>
          <p:cNvPr id="9" name="Google Shape;418;p21">
            <a:extLst>
              <a:ext uri="{FF2B5EF4-FFF2-40B4-BE49-F238E27FC236}">
                <a16:creationId xmlns:a16="http://schemas.microsoft.com/office/drawing/2014/main" id="{81A083B2-3216-E075-C5BF-C6E85C4A0BDB}"/>
              </a:ext>
            </a:extLst>
          </p:cNvPr>
          <p:cNvSpPr txBox="1"/>
          <p:nvPr/>
        </p:nvSpPr>
        <p:spPr>
          <a:xfrm>
            <a:off x="8629723" y="1611018"/>
            <a:ext cx="2926080" cy="914400"/>
          </a:xfrm>
          <a:prstGeom prst="rect">
            <a:avLst/>
          </a:prstGeom>
          <a:solidFill>
            <a:schemeClr val="accent1">
              <a:lumMod val="20000"/>
              <a:lumOff val="80000"/>
            </a:schemeClr>
          </a:solidFill>
          <a:ln w="38100">
            <a:solidFill>
              <a:schemeClr val="tx2"/>
            </a:solid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Vision</a:t>
            </a:r>
          </a:p>
        </p:txBody>
      </p:sp>
      <p:sp>
        <p:nvSpPr>
          <p:cNvPr id="10" name="Google Shape;418;p21">
            <a:extLst>
              <a:ext uri="{FF2B5EF4-FFF2-40B4-BE49-F238E27FC236}">
                <a16:creationId xmlns:a16="http://schemas.microsoft.com/office/drawing/2014/main" id="{1CE032CD-EEA9-5687-8A20-A5EA0A0D7096}"/>
              </a:ext>
            </a:extLst>
          </p:cNvPr>
          <p:cNvSpPr txBox="1"/>
          <p:nvPr/>
        </p:nvSpPr>
        <p:spPr>
          <a:xfrm>
            <a:off x="609606" y="1611018"/>
            <a:ext cx="2926080" cy="914400"/>
          </a:xfrm>
          <a:prstGeom prst="rect">
            <a:avLst/>
          </a:prstGeom>
          <a:solidFill>
            <a:schemeClr val="accent1">
              <a:lumMod val="20000"/>
              <a:lumOff val="80000"/>
            </a:schemeClr>
          </a:solidFill>
          <a:ln w="38100">
            <a:solidFill>
              <a:schemeClr val="tx2"/>
            </a:solidFill>
          </a:ln>
        </p:spPr>
        <p:txBody>
          <a:bodyPr spcFirstLastPara="1" wrap="square" lIns="91425" tIns="91425" rIns="91425" bIns="91425" anchor="ctr" anchorCtr="0">
            <a:noAutofit/>
          </a:bodyPr>
          <a:lstStyle/>
          <a:p>
            <a:pPr algn="ctr"/>
            <a:r>
              <a:rPr lang="en-US" sz="2000" dirty="0">
                <a:solidFill>
                  <a:schemeClr val="tx2"/>
                </a:solidFill>
              </a:rPr>
              <a:t>Health</a:t>
            </a:r>
          </a:p>
        </p:txBody>
      </p:sp>
      <p:sp>
        <p:nvSpPr>
          <p:cNvPr id="2" name="Google Shape;418;p21">
            <a:extLst>
              <a:ext uri="{FF2B5EF4-FFF2-40B4-BE49-F238E27FC236}">
                <a16:creationId xmlns:a16="http://schemas.microsoft.com/office/drawing/2014/main" id="{C99EB97C-36D3-6D8D-E62D-19F929426ACE}"/>
              </a:ext>
            </a:extLst>
          </p:cNvPr>
          <p:cNvSpPr txBox="1"/>
          <p:nvPr/>
        </p:nvSpPr>
        <p:spPr>
          <a:xfrm>
            <a:off x="4632963" y="3041629"/>
            <a:ext cx="2926080" cy="914400"/>
          </a:xfrm>
          <a:prstGeom prst="rect">
            <a:avLst/>
          </a:prstGeom>
          <a:solidFill>
            <a:schemeClr val="accent1">
              <a:lumMod val="20000"/>
              <a:lumOff val="80000"/>
            </a:schemeClr>
          </a:solidFill>
          <a:ln w="38100">
            <a:solidFill>
              <a:schemeClr val="tx2"/>
            </a:solid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Long term disability</a:t>
            </a:r>
          </a:p>
        </p:txBody>
      </p:sp>
      <p:sp>
        <p:nvSpPr>
          <p:cNvPr id="4" name="Google Shape;418;p21">
            <a:extLst>
              <a:ext uri="{FF2B5EF4-FFF2-40B4-BE49-F238E27FC236}">
                <a16:creationId xmlns:a16="http://schemas.microsoft.com/office/drawing/2014/main" id="{8EDF69AB-F3FF-7F64-FE10-7E078A9CACDB}"/>
              </a:ext>
            </a:extLst>
          </p:cNvPr>
          <p:cNvSpPr txBox="1"/>
          <p:nvPr/>
        </p:nvSpPr>
        <p:spPr>
          <a:xfrm>
            <a:off x="8629722" y="3041629"/>
            <a:ext cx="2926080" cy="914400"/>
          </a:xfrm>
          <a:prstGeom prst="rect">
            <a:avLst/>
          </a:prstGeom>
          <a:solidFill>
            <a:schemeClr val="accent1">
              <a:lumMod val="20000"/>
              <a:lumOff val="80000"/>
            </a:schemeClr>
          </a:solidFill>
          <a:ln w="38100">
            <a:solidFill>
              <a:schemeClr val="tx2"/>
            </a:solid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MoneyPlus </a:t>
            </a:r>
            <a:br>
              <a:rPr lang="en-US" sz="2000" dirty="0">
                <a:solidFill>
                  <a:schemeClr val="tx2"/>
                </a:solidFill>
                <a:ea typeface="Roboto"/>
                <a:cs typeface="Roboto"/>
                <a:sym typeface="Roboto"/>
              </a:rPr>
            </a:br>
            <a:r>
              <a:rPr lang="en-US" sz="1500" dirty="0">
                <a:solidFill>
                  <a:schemeClr val="tx2"/>
                </a:solidFill>
                <a:ea typeface="Roboto"/>
                <a:cs typeface="Roboto"/>
                <a:sym typeface="Roboto"/>
              </a:rPr>
              <a:t>(flexible spending accounts)</a:t>
            </a:r>
          </a:p>
        </p:txBody>
      </p:sp>
      <p:sp>
        <p:nvSpPr>
          <p:cNvPr id="7" name="Google Shape;418;p21">
            <a:extLst>
              <a:ext uri="{FF2B5EF4-FFF2-40B4-BE49-F238E27FC236}">
                <a16:creationId xmlns:a16="http://schemas.microsoft.com/office/drawing/2014/main" id="{5BE7C223-7F4A-9472-A046-469B01D93EC7}"/>
              </a:ext>
            </a:extLst>
          </p:cNvPr>
          <p:cNvSpPr txBox="1"/>
          <p:nvPr/>
        </p:nvSpPr>
        <p:spPr>
          <a:xfrm>
            <a:off x="609605" y="3041629"/>
            <a:ext cx="2926080" cy="914400"/>
          </a:xfrm>
          <a:prstGeom prst="rect">
            <a:avLst/>
          </a:prstGeom>
          <a:solidFill>
            <a:schemeClr val="accent1">
              <a:lumMod val="20000"/>
              <a:lumOff val="80000"/>
            </a:schemeClr>
          </a:solidFill>
          <a:ln w="38100">
            <a:solidFill>
              <a:schemeClr val="tx2"/>
            </a:solidFill>
          </a:ln>
        </p:spPr>
        <p:txBody>
          <a:bodyPr spcFirstLastPara="1" wrap="square" lIns="91425" tIns="91425" rIns="91425" bIns="91425" anchor="ctr" anchorCtr="0">
            <a:noAutofit/>
          </a:bodyPr>
          <a:lstStyle/>
          <a:p>
            <a:pPr algn="ctr"/>
            <a:r>
              <a:rPr lang="en-US" sz="2000" dirty="0">
                <a:solidFill>
                  <a:schemeClr val="tx2"/>
                </a:solidFill>
              </a:rPr>
              <a:t>Life insurance</a:t>
            </a:r>
          </a:p>
        </p:txBody>
      </p:sp>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Your available insurance benefits</a:t>
            </a:r>
          </a:p>
        </p:txBody>
      </p:sp>
    </p:spTree>
    <p:extLst>
      <p:ext uri="{BB962C8B-B14F-4D97-AF65-F5344CB8AC3E}">
        <p14:creationId xmlns:p14="http://schemas.microsoft.com/office/powerpoint/2010/main" val="49154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53137-0F30-68D7-AC25-9A1DA274B03B}"/>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2" name="Content Placeholder 1">
            <a:extLst>
              <a:ext uri="{FF2B5EF4-FFF2-40B4-BE49-F238E27FC236}">
                <a16:creationId xmlns:a16="http://schemas.microsoft.com/office/drawing/2014/main" id="{6B303A23-02F7-DFE8-CB9A-762A21ED6FE9}"/>
              </a:ext>
            </a:extLst>
          </p:cNvPr>
          <p:cNvSpPr>
            <a:spLocks noGrp="1"/>
          </p:cNvSpPr>
          <p:nvPr>
            <p:ph sz="half" idx="1"/>
          </p:nvPr>
        </p:nvSpPr>
        <p:spPr/>
        <p:txBody>
          <a:bodyPr/>
          <a:lstStyle/>
          <a:p>
            <a:pPr lvl="0"/>
            <a:r>
              <a:rPr lang="en-US" dirty="0"/>
              <a:t>This presentation is not a comprehensive description of the insurance benefits offered by PEBA.</a:t>
            </a:r>
          </a:p>
          <a:p>
            <a:pPr lvl="0"/>
            <a:r>
              <a:rPr lang="en-US" dirty="0"/>
              <a:t>For more information, and before you make enrollment decisions, review these publications:</a:t>
            </a:r>
          </a:p>
          <a:p>
            <a:pPr lvl="1"/>
            <a:r>
              <a:rPr lang="en-US" i="1" dirty="0">
                <a:hlinkClick r:id="rId2"/>
              </a:rPr>
              <a:t>Insurance Summary</a:t>
            </a:r>
            <a:r>
              <a:rPr lang="en-US" dirty="0"/>
              <a:t>; and</a:t>
            </a:r>
          </a:p>
          <a:p>
            <a:pPr lvl="1"/>
            <a:r>
              <a:rPr lang="en-US" i="1" dirty="0">
                <a:solidFill>
                  <a:schemeClr val="accent1"/>
                </a:solidFill>
                <a:hlinkClick r:id="rId3">
                  <a:extLst>
                    <a:ext uri="{A12FA001-AC4F-418D-AE19-62706E023703}">
                      <ahyp:hlinkClr xmlns:ahyp="http://schemas.microsoft.com/office/drawing/2018/hyperlinkcolor" val="tx"/>
                    </a:ext>
                  </a:extLst>
                </a:hlinkClick>
              </a:rPr>
              <a:t>Insurance Benefits Guide</a:t>
            </a:r>
            <a:r>
              <a:rPr lang="en-US" dirty="0"/>
              <a:t>.</a:t>
            </a:r>
          </a:p>
        </p:txBody>
      </p:sp>
      <p:sp>
        <p:nvSpPr>
          <p:cNvPr id="3" name="Title 2">
            <a:extLst>
              <a:ext uri="{FF2B5EF4-FFF2-40B4-BE49-F238E27FC236}">
                <a16:creationId xmlns:a16="http://schemas.microsoft.com/office/drawing/2014/main" id="{FE390742-F30C-8413-D866-110FA796F6D8}"/>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791561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FB9DD4-AB75-12EC-40B9-399903858D91}"/>
              </a:ext>
            </a:extLst>
          </p:cNvPr>
          <p:cNvSpPr>
            <a:spLocks noGrp="1"/>
          </p:cNvSpPr>
          <p:nvPr>
            <p:ph sz="half" idx="1"/>
          </p:nvPr>
        </p:nvSpPr>
        <p:spPr/>
        <p:txBody>
          <a:bodyPr/>
          <a:lstStyle/>
          <a:p>
            <a:r>
              <a:rPr lang="en-US" dirty="0">
                <a:hlinkClick r:id="rId2"/>
              </a:rPr>
              <a:t>peba.sc.gov/nyb</a:t>
            </a:r>
            <a:r>
              <a:rPr lang="en-US" dirty="0"/>
              <a:t>.</a:t>
            </a:r>
          </a:p>
          <a:p>
            <a:r>
              <a:rPr lang="en-US" dirty="0"/>
              <a:t>Plain-language explanations of insurance and retirement benefits.</a:t>
            </a:r>
          </a:p>
          <a:p>
            <a:r>
              <a:rPr lang="en-US" dirty="0"/>
              <a:t>Flyers and videos.</a:t>
            </a:r>
          </a:p>
        </p:txBody>
      </p:sp>
      <p:sp>
        <p:nvSpPr>
          <p:cNvPr id="4" name="Slide Number Placeholder 3">
            <a:extLst>
              <a:ext uri="{FF2B5EF4-FFF2-40B4-BE49-F238E27FC236}">
                <a16:creationId xmlns:a16="http://schemas.microsoft.com/office/drawing/2014/main" id="{A6ED8279-1411-86E5-B8D1-46BC8F095FFC}"/>
              </a:ext>
            </a:extLst>
          </p:cNvPr>
          <p:cNvSpPr>
            <a:spLocks noGrp="1"/>
          </p:cNvSpPr>
          <p:nvPr>
            <p:ph type="sldNum" sz="quarter" idx="12"/>
          </p:nvPr>
        </p:nvSpPr>
        <p:spPr/>
        <p:txBody>
          <a:bodyPr/>
          <a:lstStyle/>
          <a:p>
            <a:fld id="{28024367-D536-4F59-B2ED-0E7825EDA9AF}" type="slidenum">
              <a:rPr lang="en-US" smtClean="0"/>
              <a:pPr/>
              <a:t>7</a:t>
            </a:fld>
            <a:endParaRPr lang="en-US" dirty="0"/>
          </a:p>
        </p:txBody>
      </p:sp>
      <p:pic>
        <p:nvPicPr>
          <p:cNvPr id="7" name="Picture 6" descr="Logo&#10;&#10;Description automatically generated">
            <a:extLst>
              <a:ext uri="{FF2B5EF4-FFF2-40B4-BE49-F238E27FC236}">
                <a16:creationId xmlns:a16="http://schemas.microsoft.com/office/drawing/2014/main" id="{CDBA3808-3984-DAA6-8EB7-7FF449503A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599" y="433071"/>
            <a:ext cx="2419610" cy="1814709"/>
          </a:xfrm>
          <a:prstGeom prst="rect">
            <a:avLst/>
          </a:prstGeom>
        </p:spPr>
      </p:pic>
    </p:spTree>
    <p:extLst>
      <p:ext uri="{BB962C8B-B14F-4D97-AF65-F5344CB8AC3E}">
        <p14:creationId xmlns:p14="http://schemas.microsoft.com/office/powerpoint/2010/main" val="2210845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26209</TotalTime>
  <Words>407</Words>
  <Application>Microsoft Office PowerPoint</Application>
  <PresentationFormat>Widescreen</PresentationFormat>
  <Paragraphs>52</Paragraphs>
  <Slides>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Roboto</vt:lpstr>
      <vt:lpstr>Times New Roman</vt:lpstr>
      <vt:lpstr>Tw Cen MT Condensed</vt:lpstr>
      <vt:lpstr>2_Office Theme</vt:lpstr>
      <vt:lpstr>Introduction</vt:lpstr>
      <vt:lpstr>Eligibility</vt:lpstr>
      <vt:lpstr>Dependent eligibility</vt:lpstr>
      <vt:lpstr>Consider these factors</vt:lpstr>
      <vt:lpstr>Your available insurance benefits</vt:lpstr>
      <vt:lpstr>Important information</vt:lpstr>
      <vt:lpstr>PowerPoint Presentation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716</cp:revision>
  <cp:lastPrinted>2024-06-06T13:47:10Z</cp:lastPrinted>
  <dcterms:created xsi:type="dcterms:W3CDTF">2019-11-01T12:34:11Z</dcterms:created>
  <dcterms:modified xsi:type="dcterms:W3CDTF">2025-08-26T20:21:48Z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