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ppt/notesSlides/notesSlide2.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2" r:id="rId1"/>
  </p:sldMasterIdLst>
  <p:notesMasterIdLst>
    <p:notesMasterId r:id="rId10"/>
  </p:notesMasterIdLst>
  <p:handoutMasterIdLst>
    <p:handoutMasterId r:id="rId11"/>
  </p:handoutMasterIdLst>
  <p:sldIdLst>
    <p:sldId id="256" r:id="rId2"/>
    <p:sldId id="461" r:id="rId3"/>
    <p:sldId id="462" r:id="rId4"/>
    <p:sldId id="447" r:id="rId5"/>
    <p:sldId id="467" r:id="rId6"/>
    <p:sldId id="472" r:id="rId7"/>
    <p:sldId id="473" r:id="rId8"/>
    <p:sldId id="471" r:id="rId9"/>
  </p:sldIdLst>
  <p:sldSz cx="12192000" cy="6858000"/>
  <p:notesSz cx="7023100" cy="9309100"/>
  <p:custDataLst>
    <p:tags r:id="rId12"/>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D69F3596-F32A-6A11-B93C-60EEA29904A9}" name="Heather H. Young" initials="HHY" userId="S::ryounh@peba.sc.gov::9a85b619-8fd1-4dec-b439-2514df7fe89a" providerId="AD"/>
  <p188:author id="{30ECEDC3-5A9C-DBC7-6255-80184EBB490D}" name="Angela A. Thornton" initials="AAT" userId="S::rthora@peba.sc.gov::5fd82288-7ab6-4911-991c-9d6c805828ac"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Heather H. Young" initials="HHY" lastIdx="1" clrIdx="0">
    <p:extLst>
      <p:ext uri="{19B8F6BF-5375-455C-9EA6-DF929625EA0E}">
        <p15:presenceInfo xmlns:p15="http://schemas.microsoft.com/office/powerpoint/2012/main" userId="S-1-5-21-1712835577-1554845858-232277807-10008" providerId="AD"/>
      </p:ext>
    </p:extLst>
  </p:cmAuthor>
  <p:cmAuthor id="2" name="Justin Werner" initials="JW" lastIdx="18" clrIdx="1">
    <p:extLst>
      <p:ext uri="{19B8F6BF-5375-455C-9EA6-DF929625EA0E}">
        <p15:presenceInfo xmlns:p15="http://schemas.microsoft.com/office/powerpoint/2012/main" userId="S-1-5-21-1712835577-1554845858-232277807-143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browse showScrollbar="0"/>
    <p:sldAll/>
    <p:penClr>
      <a:prstClr val="red"/>
    </p:penClr>
    <p:extLst>
      <p:ext uri="{F99C55AA-B7CB-42B0-86F8-08522FDF87E8}">
        <p14:browseMode xmlns:p14="http://schemas.microsoft.com/office/powerpoint/2010/main" showStatus="0"/>
      </p:ex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405" autoAdjust="0"/>
    <p:restoredTop sz="88837" autoAdjust="0"/>
  </p:normalViewPr>
  <p:slideViewPr>
    <p:cSldViewPr snapToGrid="0">
      <p:cViewPr varScale="1">
        <p:scale>
          <a:sx n="101" d="100"/>
          <a:sy n="101" d="100"/>
        </p:scale>
        <p:origin x="186" y="108"/>
      </p:cViewPr>
      <p:guideLst/>
    </p:cSldViewPr>
  </p:slideViewPr>
  <p:outlineViewPr>
    <p:cViewPr>
      <p:scale>
        <a:sx n="33" d="100"/>
        <a:sy n="33" d="100"/>
      </p:scale>
      <p:origin x="0" y="0"/>
    </p:cViewPr>
  </p:outlineViewPr>
  <p:notesTextViewPr>
    <p:cViewPr>
      <p:scale>
        <a:sx n="150" d="100"/>
        <a:sy n="150" d="100"/>
      </p:scale>
      <p:origin x="0" y="0"/>
    </p:cViewPr>
  </p:notesTextViewPr>
  <p:sorterViewPr>
    <p:cViewPr>
      <p:scale>
        <a:sx n="100" d="100"/>
        <a:sy n="100" d="100"/>
      </p:scale>
      <p:origin x="0" y="-2712"/>
    </p:cViewPr>
  </p:sorterViewPr>
  <p:notesViewPr>
    <p:cSldViewPr snapToGrid="0">
      <p:cViewPr varScale="1">
        <p:scale>
          <a:sx n="86" d="100"/>
          <a:sy n="86" d="100"/>
        </p:scale>
        <p:origin x="3822" y="6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commentAuthors" Target="commentAuthors.xml"/><Relationship Id="rId18" Type="http://schemas.microsoft.com/office/2018/10/relationships/authors" Target="author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gs" Target="tags/tag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sz="quarter" idx="1"/>
          </p:nvPr>
        </p:nvSpPr>
        <p:spPr>
          <a:xfrm>
            <a:off x="3978132" y="0"/>
            <a:ext cx="3043343" cy="467072"/>
          </a:xfrm>
          <a:prstGeom prst="rect">
            <a:avLst/>
          </a:prstGeom>
        </p:spPr>
        <p:txBody>
          <a:bodyPr vert="horz" lIns="93324" tIns="46662" rIns="93324" bIns="46662" rtlCol="0"/>
          <a:lstStyle>
            <a:lvl1pPr algn="r">
              <a:defRPr sz="1200"/>
            </a:lvl1pPr>
          </a:lstStyle>
          <a:p>
            <a:fld id="{CC20F16F-8811-4B51-BB31-320552CC85AF}" type="datetimeFigureOut">
              <a:rPr lang="en-US" smtClean="0"/>
              <a:t>9/12/2024</a:t>
            </a:fld>
            <a:endParaRPr lang="en-US"/>
          </a:p>
        </p:txBody>
      </p:sp>
      <p:sp>
        <p:nvSpPr>
          <p:cNvPr id="4" name="Footer Placeholder 3"/>
          <p:cNvSpPr>
            <a:spLocks noGrp="1"/>
          </p:cNvSpPr>
          <p:nvPr>
            <p:ph type="ftr" sz="quarter" idx="2"/>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a:p>
        </p:txBody>
      </p:sp>
      <p:sp>
        <p:nvSpPr>
          <p:cNvPr id="5" name="Slide Number Placeholder 4"/>
          <p:cNvSpPr>
            <a:spLocks noGrp="1"/>
          </p:cNvSpPr>
          <p:nvPr>
            <p:ph type="sldNum" sz="quarter" idx="3"/>
          </p:nvPr>
        </p:nvSpPr>
        <p:spPr>
          <a:xfrm>
            <a:off x="3978132" y="8842030"/>
            <a:ext cx="3043343" cy="467071"/>
          </a:xfrm>
          <a:prstGeom prst="rect">
            <a:avLst/>
          </a:prstGeom>
        </p:spPr>
        <p:txBody>
          <a:bodyPr vert="horz" lIns="93324" tIns="46662" rIns="93324" bIns="46662" rtlCol="0" anchor="b"/>
          <a:lstStyle>
            <a:lvl1pPr algn="r">
              <a:defRPr sz="1200"/>
            </a:lvl1pPr>
          </a:lstStyle>
          <a:p>
            <a:fld id="{193DC886-A8FF-4ABE-9C42-E1F14DBEB2B0}" type="slidenum">
              <a:rPr lang="en-US" smtClean="0"/>
              <a:t>‹#›</a:t>
            </a:fld>
            <a:endParaRPr lang="en-US"/>
          </a:p>
        </p:txBody>
      </p:sp>
    </p:spTree>
    <p:extLst>
      <p:ext uri="{BB962C8B-B14F-4D97-AF65-F5344CB8AC3E}">
        <p14:creationId xmlns:p14="http://schemas.microsoft.com/office/powerpoint/2010/main" val="360383731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idx="1"/>
          </p:nvPr>
        </p:nvSpPr>
        <p:spPr>
          <a:xfrm>
            <a:off x="3978132" y="0"/>
            <a:ext cx="3043343" cy="467072"/>
          </a:xfrm>
          <a:prstGeom prst="rect">
            <a:avLst/>
          </a:prstGeom>
        </p:spPr>
        <p:txBody>
          <a:bodyPr vert="horz" lIns="93324" tIns="46662" rIns="93324" bIns="46662" rtlCol="0"/>
          <a:lstStyle>
            <a:lvl1pPr algn="r">
              <a:defRPr sz="1200"/>
            </a:lvl1pPr>
          </a:lstStyle>
          <a:p>
            <a:fld id="{6B005CDC-F66A-4EA3-93A4-41602AB21081}" type="datetimeFigureOut">
              <a:rPr lang="en-US" smtClean="0"/>
              <a:t>9/12/2024</a:t>
            </a:fld>
            <a:endParaRPr lang="en-US"/>
          </a:p>
        </p:txBody>
      </p:sp>
      <p:sp>
        <p:nvSpPr>
          <p:cNvPr id="4" name="Slide Image Placeholder 3"/>
          <p:cNvSpPr>
            <a:spLocks noGrp="1" noRot="1" noChangeAspect="1"/>
          </p:cNvSpPr>
          <p:nvPr>
            <p:ph type="sldImg" idx="2"/>
          </p:nvPr>
        </p:nvSpPr>
        <p:spPr>
          <a:xfrm>
            <a:off x="719138" y="1163638"/>
            <a:ext cx="5584825" cy="3141662"/>
          </a:xfrm>
          <a:prstGeom prst="rect">
            <a:avLst/>
          </a:prstGeom>
          <a:noFill/>
          <a:ln w="12700">
            <a:solidFill>
              <a:prstClr val="black"/>
            </a:solidFill>
          </a:ln>
        </p:spPr>
        <p:txBody>
          <a:bodyPr vert="horz" lIns="93324" tIns="46662" rIns="93324" bIns="46662" rtlCol="0" anchor="ctr"/>
          <a:lstStyle/>
          <a:p>
            <a:endParaRPr lang="en-US"/>
          </a:p>
        </p:txBody>
      </p:sp>
      <p:sp>
        <p:nvSpPr>
          <p:cNvPr id="5" name="Notes Placeholder 4"/>
          <p:cNvSpPr>
            <a:spLocks noGrp="1"/>
          </p:cNvSpPr>
          <p:nvPr>
            <p:ph type="body" sz="quarter" idx="3"/>
          </p:nvPr>
        </p:nvSpPr>
        <p:spPr>
          <a:xfrm>
            <a:off x="702310" y="4480004"/>
            <a:ext cx="5618480" cy="3665458"/>
          </a:xfrm>
          <a:prstGeom prst="rect">
            <a:avLst/>
          </a:prstGeom>
        </p:spPr>
        <p:txBody>
          <a:bodyPr vert="horz" lIns="93324" tIns="46662" rIns="93324" bIns="46662"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a:p>
        </p:txBody>
      </p:sp>
      <p:sp>
        <p:nvSpPr>
          <p:cNvPr id="7" name="Slide Number Placeholder 6"/>
          <p:cNvSpPr>
            <a:spLocks noGrp="1"/>
          </p:cNvSpPr>
          <p:nvPr>
            <p:ph type="sldNum" sz="quarter" idx="5"/>
          </p:nvPr>
        </p:nvSpPr>
        <p:spPr>
          <a:xfrm>
            <a:off x="3978132" y="8842030"/>
            <a:ext cx="3043343" cy="467071"/>
          </a:xfrm>
          <a:prstGeom prst="rect">
            <a:avLst/>
          </a:prstGeom>
        </p:spPr>
        <p:txBody>
          <a:bodyPr vert="horz" lIns="93324" tIns="46662" rIns="93324" bIns="46662" rtlCol="0" anchor="b"/>
          <a:lstStyle>
            <a:lvl1pPr algn="r">
              <a:defRPr sz="1200"/>
            </a:lvl1pPr>
          </a:lstStyle>
          <a:p>
            <a:fld id="{036C5A97-FE1B-4EFC-9C73-B1258035E011}" type="slidenum">
              <a:rPr lang="en-US" smtClean="0"/>
              <a:t>‹#›</a:t>
            </a:fld>
            <a:endParaRPr lang="en-US"/>
          </a:p>
        </p:txBody>
      </p:sp>
    </p:spTree>
    <p:extLst>
      <p:ext uri="{BB962C8B-B14F-4D97-AF65-F5344CB8AC3E}">
        <p14:creationId xmlns:p14="http://schemas.microsoft.com/office/powerpoint/2010/main" val="37177178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slide" Target="../slides/slide1.xml"/><Relationship Id="rId2" Type="http://schemas.openxmlformats.org/officeDocument/2006/relationships/notesMaster" Target="../notesMasters/notesMaster1.xml"/><Relationship Id="rId1" Type="http://schemas.openxmlformats.org/officeDocument/2006/relationships/tags" Target="../tags/tag3.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custDataLst>
              <p:tags r:id="rId1"/>
            </p:custDataLst>
          </p:nvPr>
        </p:nvSpPr>
        <p:spPr/>
        <p:txBody>
          <a:bodyPr/>
          <a:lstStyle/>
          <a:p>
            <a:pPr>
              <a:lnSpc>
                <a:spcPct val="107000"/>
              </a:lnSpc>
            </a:pPr>
            <a:endParaRPr lang="en-US" sz="1000" dirty="0">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036C5A97-FE1B-4EFC-9C73-B1258035E011}" type="slidenum">
              <a:rPr lang="en-US" smtClean="0"/>
              <a:t>1</a:t>
            </a:fld>
            <a:endParaRPr lang="en-US"/>
          </a:p>
        </p:txBody>
      </p:sp>
    </p:spTree>
    <p:extLst>
      <p:ext uri="{BB962C8B-B14F-4D97-AF65-F5344CB8AC3E}">
        <p14:creationId xmlns:p14="http://schemas.microsoft.com/office/powerpoint/2010/main" val="20611972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nvPr>
        </p:nvSpPr>
        <p:spPr/>
        <p:txBody>
          <a:bodyPr/>
          <a:lstStyle/>
          <a:p>
            <a:pPr>
              <a:lnSpc>
                <a:spcPct val="107000"/>
              </a:lnSpc>
            </a:pPr>
            <a:endParaRPr lang="en-US" dirty="0"/>
          </a:p>
        </p:txBody>
      </p:sp>
      <p:sp>
        <p:nvSpPr>
          <p:cNvPr id="4" name="Slide Number Placeholder 3"/>
          <p:cNvSpPr>
            <a:spLocks noGrp="1"/>
          </p:cNvSpPr>
          <p:nvPr>
            <p:ph type="sldNum" sz="quarter" idx="5"/>
          </p:nvPr>
        </p:nvSpPr>
        <p:spPr/>
        <p:txBody>
          <a:bodyPr/>
          <a:lstStyle/>
          <a:p>
            <a:fld id="{036C5A97-FE1B-4EFC-9C73-B1258035E011}" type="slidenum">
              <a:rPr lang="en-US" smtClean="0"/>
              <a:t>4</a:t>
            </a:fld>
            <a:endParaRPr lang="en-US"/>
          </a:p>
        </p:txBody>
      </p:sp>
    </p:spTree>
    <p:extLst>
      <p:ext uri="{BB962C8B-B14F-4D97-AF65-F5344CB8AC3E}">
        <p14:creationId xmlns:p14="http://schemas.microsoft.com/office/powerpoint/2010/main" val="137885646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8" Type="http://schemas.openxmlformats.org/officeDocument/2006/relationships/image" Target="../media/image13.svg"/><Relationship Id="rId3" Type="http://schemas.openxmlformats.org/officeDocument/2006/relationships/image" Target="../media/image8.png"/><Relationship Id="rId7" Type="http://schemas.openxmlformats.org/officeDocument/2006/relationships/image" Target="../media/image12.png"/><Relationship Id="rId2" Type="http://schemas.openxmlformats.org/officeDocument/2006/relationships/image" Target="../media/image6.png"/><Relationship Id="rId1" Type="http://schemas.openxmlformats.org/officeDocument/2006/relationships/slideMaster" Target="../slideMasters/slideMaster1.xml"/><Relationship Id="rId6" Type="http://schemas.openxmlformats.org/officeDocument/2006/relationships/image" Target="../media/image11.svg"/><Relationship Id="rId5" Type="http://schemas.openxmlformats.org/officeDocument/2006/relationships/image" Target="../media/image10.png"/><Relationship Id="rId4" Type="http://schemas.openxmlformats.org/officeDocument/2006/relationships/image" Target="../media/image9.svg"/><Relationship Id="rId9" Type="http://schemas.openxmlformats.org/officeDocument/2006/relationships/hyperlink" Target="http://www.peba.sc.gov/contact" TargetMode="External"/></Relationships>
</file>

<file path=ppt/slideLayouts/_rels/slideLayout13.xml.rels><?xml version="1.0" encoding="UTF-8" standalone="yes"?>
<Relationships xmlns="http://schemas.openxmlformats.org/package/2006/relationships"><Relationship Id="rId8" Type="http://schemas.openxmlformats.org/officeDocument/2006/relationships/hyperlink" Target="http://www.youtube.com/c/pebatv" TargetMode="External"/><Relationship Id="rId3" Type="http://schemas.openxmlformats.org/officeDocument/2006/relationships/image" Target="../media/image14.png"/><Relationship Id="rId7" Type="http://schemas.openxmlformats.org/officeDocument/2006/relationships/image" Target="../media/image16.png"/><Relationship Id="rId12" Type="http://schemas.openxmlformats.org/officeDocument/2006/relationships/hyperlink" Target="https://www.instagram.com/s.c.peba/" TargetMode="External"/><Relationship Id="rId2" Type="http://schemas.openxmlformats.org/officeDocument/2006/relationships/image" Target="../media/image6.png"/><Relationship Id="rId1" Type="http://schemas.openxmlformats.org/officeDocument/2006/relationships/slideMaster" Target="../slideMasters/slideMaster1.xml"/><Relationship Id="rId6" Type="http://schemas.openxmlformats.org/officeDocument/2006/relationships/hyperlink" Target="http://www.facebook.com/scpeba" TargetMode="External"/><Relationship Id="rId11" Type="http://schemas.openxmlformats.org/officeDocument/2006/relationships/image" Target="../media/image18.png"/><Relationship Id="rId5" Type="http://schemas.openxmlformats.org/officeDocument/2006/relationships/image" Target="../media/image15.png"/><Relationship Id="rId10" Type="http://schemas.openxmlformats.org/officeDocument/2006/relationships/hyperlink" Target="http://www.linkedin.com/company/south-carolina-public-employee-benefit-authority/" TargetMode="External"/><Relationship Id="rId4" Type="http://schemas.openxmlformats.org/officeDocument/2006/relationships/hyperlink" Target="http://www.twitter.com/scpeba" TargetMode="External"/><Relationship Id="rId9" Type="http://schemas.openxmlformats.org/officeDocument/2006/relationships/image" Target="../media/image17.png"/></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5E053CD0-4157-422F-B7CE-6EF7B499C117}"/>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4" y="0"/>
            <a:ext cx="12191996" cy="6857998"/>
          </a:xfrm>
          <a:prstGeom prst="rect">
            <a:avLst/>
          </a:prstGeom>
        </p:spPr>
      </p:pic>
      <p:sp>
        <p:nvSpPr>
          <p:cNvPr id="2" name="Title 1"/>
          <p:cNvSpPr>
            <a:spLocks noGrp="1"/>
          </p:cNvSpPr>
          <p:nvPr>
            <p:ph type="ctrTitle" hasCustomPrompt="1"/>
          </p:nvPr>
        </p:nvSpPr>
        <p:spPr>
          <a:xfrm>
            <a:off x="336550" y="2011680"/>
            <a:ext cx="5759450" cy="2310938"/>
          </a:xfrm>
        </p:spPr>
        <p:txBody>
          <a:bodyPr anchor="ctr" anchorCtr="0">
            <a:normAutofit/>
          </a:bodyPr>
          <a:lstStyle>
            <a:lvl1pPr algn="l">
              <a:defRPr sz="4000" b="1">
                <a:solidFill>
                  <a:schemeClr val="bg1"/>
                </a:solidFill>
                <a:latin typeface="Times New Roman" panose="02020603050405020304" pitchFamily="18" charset="0"/>
                <a:cs typeface="Times New Roman" panose="02020603050405020304" pitchFamily="18" charset="0"/>
              </a:defRPr>
            </a:lvl1pPr>
          </a:lstStyle>
          <a:p>
            <a:r>
              <a:rPr lang="en-US" dirty="0"/>
              <a:t>Click to edit title</a:t>
            </a:r>
          </a:p>
        </p:txBody>
      </p:sp>
      <p:sp>
        <p:nvSpPr>
          <p:cNvPr id="3" name="Subtitle 2"/>
          <p:cNvSpPr>
            <a:spLocks noGrp="1"/>
          </p:cNvSpPr>
          <p:nvPr>
            <p:ph type="subTitle" idx="1" hasCustomPrompt="1"/>
          </p:nvPr>
        </p:nvSpPr>
        <p:spPr>
          <a:xfrm>
            <a:off x="336550" y="4663456"/>
            <a:ext cx="3304425" cy="1803862"/>
          </a:xfrm>
        </p:spPr>
        <p:txBody>
          <a:bodyPr anchor="t" anchorCtr="0">
            <a:normAutofit/>
          </a:bodyPr>
          <a:lstStyle>
            <a:lvl1pPr marL="0" indent="0" algn="l">
              <a:buNone/>
              <a:defRPr sz="2000">
                <a:solidFill>
                  <a:schemeClr val="bg2">
                    <a:lumMod val="75000"/>
                  </a:schemeClr>
                </a:solidFill>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subtitle</a:t>
            </a:r>
          </a:p>
        </p:txBody>
      </p:sp>
    </p:spTree>
    <p:extLst>
      <p:ext uri="{BB962C8B-B14F-4D97-AF65-F5344CB8AC3E}">
        <p14:creationId xmlns:p14="http://schemas.microsoft.com/office/powerpoint/2010/main" val="32416994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Blank_Title only">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C440424-D210-4D0E-B3A0-673BF781CDB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7" cy="6857998"/>
          </a:xfrm>
          <a:prstGeom prst="rect">
            <a:avLst/>
          </a:prstGeom>
        </p:spPr>
      </p:pic>
      <p:sp>
        <p:nvSpPr>
          <p:cNvPr id="2" name="Slide Number Placeholder 5">
            <a:extLst>
              <a:ext uri="{FF2B5EF4-FFF2-40B4-BE49-F238E27FC236}">
                <a16:creationId xmlns:a16="http://schemas.microsoft.com/office/drawing/2014/main" id="{26571F65-A9A5-4040-F1EB-909282DC42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10" name="Title 1">
            <a:extLst>
              <a:ext uri="{FF2B5EF4-FFF2-40B4-BE49-F238E27FC236}">
                <a16:creationId xmlns:a16="http://schemas.microsoft.com/office/drawing/2014/main" id="{8FB323F1-D632-3DE0-82DF-692C19B63F40}"/>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2843156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7" cy="6857998"/>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13876803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ontact">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TextBox 2">
            <a:extLst>
              <a:ext uri="{FF2B5EF4-FFF2-40B4-BE49-F238E27FC236}">
                <a16:creationId xmlns:a16="http://schemas.microsoft.com/office/drawing/2014/main" id="{B255D452-DA75-2E7E-44A8-E277EAF9991D}"/>
              </a:ext>
            </a:extLst>
          </p:cNvPr>
          <p:cNvSpPr txBox="1"/>
          <p:nvPr userDrawn="1"/>
        </p:nvSpPr>
        <p:spPr>
          <a:xfrm>
            <a:off x="609600" y="1063427"/>
            <a:ext cx="5051367"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Get in touch with PEBA</a:t>
            </a:r>
          </a:p>
        </p:txBody>
      </p:sp>
      <p:grpSp>
        <p:nvGrpSpPr>
          <p:cNvPr id="35" name="Group 34">
            <a:extLst>
              <a:ext uri="{FF2B5EF4-FFF2-40B4-BE49-F238E27FC236}">
                <a16:creationId xmlns:a16="http://schemas.microsoft.com/office/drawing/2014/main" id="{7BAE45A9-1E10-2324-1C48-DEC69947A1AE}"/>
              </a:ext>
            </a:extLst>
          </p:cNvPr>
          <p:cNvGrpSpPr/>
          <p:nvPr userDrawn="1"/>
        </p:nvGrpSpPr>
        <p:grpSpPr>
          <a:xfrm>
            <a:off x="609599" y="4751755"/>
            <a:ext cx="548640" cy="548640"/>
            <a:chOff x="1611007" y="1820931"/>
            <a:chExt cx="548640" cy="548640"/>
          </a:xfrm>
        </p:grpSpPr>
        <p:sp>
          <p:nvSpPr>
            <p:cNvPr id="28" name="Oval 27">
              <a:extLst>
                <a:ext uri="{FF2B5EF4-FFF2-40B4-BE49-F238E27FC236}">
                  <a16:creationId xmlns:a16="http://schemas.microsoft.com/office/drawing/2014/main" id="{0C39B635-A1C7-2442-EB5F-1281039C12D2}"/>
                </a:ext>
              </a:extLst>
            </p:cNvPr>
            <p:cNvSpPr/>
            <p:nvPr userDrawn="1"/>
          </p:nvSpPr>
          <p:spPr>
            <a:xfrm>
              <a:off x="1611007" y="1820931"/>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7" name="Graphic 26" descr="Marker with solid fill">
              <a:extLst>
                <a:ext uri="{FF2B5EF4-FFF2-40B4-BE49-F238E27FC236}">
                  <a16:creationId xmlns:a16="http://schemas.microsoft.com/office/drawing/2014/main" id="{017DED7C-594F-3285-FE3D-9910DB8F1F80}"/>
                </a:ext>
              </a:extLst>
            </p:cNvPr>
            <p:cNvPicPr>
              <a:picLocks noChangeAspect="1"/>
            </p:cNvPicPr>
            <p:nvPr userDrawn="1"/>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702447" y="1912371"/>
              <a:ext cx="365760" cy="365760"/>
            </a:xfrm>
            <a:prstGeom prst="rect">
              <a:avLst/>
            </a:prstGeom>
          </p:spPr>
        </p:pic>
      </p:grpSp>
      <p:grpSp>
        <p:nvGrpSpPr>
          <p:cNvPr id="31" name="Group 30">
            <a:extLst>
              <a:ext uri="{FF2B5EF4-FFF2-40B4-BE49-F238E27FC236}">
                <a16:creationId xmlns:a16="http://schemas.microsoft.com/office/drawing/2014/main" id="{93326E63-B470-4A18-B3CB-2DF63B058EF9}"/>
              </a:ext>
            </a:extLst>
          </p:cNvPr>
          <p:cNvGrpSpPr/>
          <p:nvPr userDrawn="1"/>
        </p:nvGrpSpPr>
        <p:grpSpPr>
          <a:xfrm>
            <a:off x="608766" y="2911352"/>
            <a:ext cx="548640" cy="548640"/>
            <a:chOff x="3896627" y="1861027"/>
            <a:chExt cx="548640" cy="548640"/>
          </a:xfrm>
        </p:grpSpPr>
        <p:sp>
          <p:nvSpPr>
            <p:cNvPr id="29" name="Oval 28">
              <a:extLst>
                <a:ext uri="{FF2B5EF4-FFF2-40B4-BE49-F238E27FC236}">
                  <a16:creationId xmlns:a16="http://schemas.microsoft.com/office/drawing/2014/main" id="{207615F0-89CA-AF3E-D5D7-CDC91266AA40}"/>
                </a:ext>
              </a:extLst>
            </p:cNvPr>
            <p:cNvSpPr/>
            <p:nvPr userDrawn="1"/>
          </p:nvSpPr>
          <p:spPr>
            <a:xfrm>
              <a:off x="3896627" y="1861027"/>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3" name="Graphic 22" descr="Laptop with solid fill">
              <a:extLst>
                <a:ext uri="{FF2B5EF4-FFF2-40B4-BE49-F238E27FC236}">
                  <a16:creationId xmlns:a16="http://schemas.microsoft.com/office/drawing/2014/main" id="{587848DD-07DE-D556-4C45-04F493E29248}"/>
                </a:ext>
              </a:extLst>
            </p:cNvPr>
            <p:cNvPicPr>
              <a:picLocks noChangeAspect="1"/>
            </p:cNvPicPr>
            <p:nvPr userDrawn="1"/>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988067" y="1952467"/>
              <a:ext cx="365760" cy="365760"/>
            </a:xfrm>
            <a:prstGeom prst="rect">
              <a:avLst/>
            </a:prstGeom>
          </p:spPr>
        </p:pic>
      </p:grpSp>
      <p:grpSp>
        <p:nvGrpSpPr>
          <p:cNvPr id="36" name="Group 35">
            <a:extLst>
              <a:ext uri="{FF2B5EF4-FFF2-40B4-BE49-F238E27FC236}">
                <a16:creationId xmlns:a16="http://schemas.microsoft.com/office/drawing/2014/main" id="{5B2F7134-D53E-20B6-CB0A-F920F29DEE97}"/>
              </a:ext>
            </a:extLst>
          </p:cNvPr>
          <p:cNvGrpSpPr/>
          <p:nvPr userDrawn="1"/>
        </p:nvGrpSpPr>
        <p:grpSpPr>
          <a:xfrm>
            <a:off x="608766" y="3834767"/>
            <a:ext cx="548640" cy="548640"/>
            <a:chOff x="4089773" y="2423139"/>
            <a:chExt cx="548640" cy="548640"/>
          </a:xfrm>
        </p:grpSpPr>
        <p:sp>
          <p:nvSpPr>
            <p:cNvPr id="33" name="Oval 32">
              <a:extLst>
                <a:ext uri="{FF2B5EF4-FFF2-40B4-BE49-F238E27FC236}">
                  <a16:creationId xmlns:a16="http://schemas.microsoft.com/office/drawing/2014/main" id="{5D1952BF-E3D5-1BAE-4CF7-C01F55EC7402}"/>
                </a:ext>
              </a:extLst>
            </p:cNvPr>
            <p:cNvSpPr/>
            <p:nvPr userDrawn="1"/>
          </p:nvSpPr>
          <p:spPr>
            <a:xfrm>
              <a:off x="4089773" y="2423139"/>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5" name="Graphic 24" descr="Phone Vibration with solid fill">
              <a:extLst>
                <a:ext uri="{FF2B5EF4-FFF2-40B4-BE49-F238E27FC236}">
                  <a16:creationId xmlns:a16="http://schemas.microsoft.com/office/drawing/2014/main" id="{0C1550BA-3C59-E9A0-63A4-C9681800B7A9}"/>
                </a:ext>
              </a:extLst>
            </p:cNvPr>
            <p:cNvPicPr>
              <a:picLocks noChangeAspect="1"/>
            </p:cNvPicPr>
            <p:nvPr userDrawn="1"/>
          </p:nvPicPr>
          <p:blipFill>
            <a:blip r:embed="rId7" cstate="print">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4181213" y="2514579"/>
              <a:ext cx="365760" cy="365760"/>
            </a:xfrm>
            <a:prstGeom prst="rect">
              <a:avLst/>
            </a:prstGeom>
          </p:spPr>
        </p:pic>
      </p:grpSp>
      <p:sp>
        <p:nvSpPr>
          <p:cNvPr id="38" name="TextBox 37">
            <a:extLst>
              <a:ext uri="{FF2B5EF4-FFF2-40B4-BE49-F238E27FC236}">
                <a16:creationId xmlns:a16="http://schemas.microsoft.com/office/drawing/2014/main" id="{5B359F0F-F848-7602-A3EC-895BEE0E5E27}"/>
              </a:ext>
            </a:extLst>
          </p:cNvPr>
          <p:cNvSpPr txBox="1"/>
          <p:nvPr userDrawn="1"/>
        </p:nvSpPr>
        <p:spPr>
          <a:xfrm>
            <a:off x="1157406" y="2958053"/>
            <a:ext cx="4377120" cy="461665"/>
          </a:xfrm>
          <a:prstGeom prst="rect">
            <a:avLst/>
          </a:prstGeom>
          <a:noFill/>
        </p:spPr>
        <p:txBody>
          <a:bodyPr wrap="square">
            <a:spAutoFit/>
          </a:bodyPr>
          <a:lstStyle/>
          <a:p>
            <a:r>
              <a:rPr kumimoji="0" lang="en-US" sz="2400" b="0" i="0" u="none" strike="noStrike" kern="1200" cap="none" spc="0" normalizeH="0" baseline="0" noProof="0" dirty="0">
                <a:ln>
                  <a:noFill/>
                </a:ln>
                <a:solidFill>
                  <a:schemeClr val="tx2"/>
                </a:solidFill>
                <a:effectLst/>
                <a:uLnTx/>
                <a:uFillTx/>
                <a:latin typeface="+mn-lt"/>
                <a:ea typeface="+mn-ea"/>
                <a:cs typeface="+mn-cs"/>
                <a:hlinkClick r:id="rId9"/>
              </a:rPr>
              <a:t>www.peba.sc.gov/contact</a:t>
            </a:r>
            <a:endParaRPr lang="en-US" sz="2400" dirty="0"/>
          </a:p>
        </p:txBody>
      </p:sp>
      <p:sp>
        <p:nvSpPr>
          <p:cNvPr id="43" name="TextBox 42">
            <a:extLst>
              <a:ext uri="{FF2B5EF4-FFF2-40B4-BE49-F238E27FC236}">
                <a16:creationId xmlns:a16="http://schemas.microsoft.com/office/drawing/2014/main" id="{374D8916-C00E-7C44-0EEB-EBDB9D27619E}"/>
              </a:ext>
            </a:extLst>
          </p:cNvPr>
          <p:cNvSpPr txBox="1"/>
          <p:nvPr userDrawn="1"/>
        </p:nvSpPr>
        <p:spPr>
          <a:xfrm>
            <a:off x="1157406" y="3875041"/>
            <a:ext cx="4503561" cy="461665"/>
          </a:xfrm>
          <a:prstGeom prst="rect">
            <a:avLst/>
          </a:prstGeom>
          <a:noFill/>
        </p:spPr>
        <p:txBody>
          <a:bodyPr wrap="square" rtlCol="0">
            <a:spAutoFit/>
          </a:bodyPr>
          <a:lstStyle/>
          <a:p>
            <a:r>
              <a:rPr lang="en-US" sz="2400" dirty="0">
                <a:solidFill>
                  <a:schemeClr val="tx2"/>
                </a:solidFill>
              </a:rPr>
              <a:t>803.737.6800 or 888.260.9430</a:t>
            </a:r>
          </a:p>
        </p:txBody>
      </p:sp>
      <p:sp>
        <p:nvSpPr>
          <p:cNvPr id="44" name="TextBox 43">
            <a:extLst>
              <a:ext uri="{FF2B5EF4-FFF2-40B4-BE49-F238E27FC236}">
                <a16:creationId xmlns:a16="http://schemas.microsoft.com/office/drawing/2014/main" id="{24FEE14D-9A9F-CEFF-8F19-A69B323DAEB3}"/>
              </a:ext>
            </a:extLst>
          </p:cNvPr>
          <p:cNvSpPr txBox="1"/>
          <p:nvPr userDrawn="1"/>
        </p:nvSpPr>
        <p:spPr>
          <a:xfrm>
            <a:off x="1157405" y="4792029"/>
            <a:ext cx="5700595" cy="461665"/>
          </a:xfrm>
          <a:prstGeom prst="rect">
            <a:avLst/>
          </a:prstGeom>
          <a:noFill/>
        </p:spPr>
        <p:txBody>
          <a:bodyPr wrap="square" rtlCol="0">
            <a:spAutoFit/>
          </a:bodyPr>
          <a:lstStyle/>
          <a:p>
            <a:r>
              <a:rPr lang="en-US" sz="2400" dirty="0">
                <a:solidFill>
                  <a:schemeClr val="tx2"/>
                </a:solidFill>
              </a:rPr>
              <a:t>202 Arbor Lake Drive, Columbia, SC 29223</a:t>
            </a:r>
          </a:p>
        </p:txBody>
      </p:sp>
    </p:spTree>
    <p:extLst>
      <p:ext uri="{BB962C8B-B14F-4D97-AF65-F5344CB8AC3E}">
        <p14:creationId xmlns:p14="http://schemas.microsoft.com/office/powerpoint/2010/main" val="28338465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Social media">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TextBox 2">
            <a:extLst>
              <a:ext uri="{FF2B5EF4-FFF2-40B4-BE49-F238E27FC236}">
                <a16:creationId xmlns:a16="http://schemas.microsoft.com/office/drawing/2014/main" id="{B255D452-DA75-2E7E-44A8-E277EAF9991D}"/>
              </a:ext>
            </a:extLst>
          </p:cNvPr>
          <p:cNvSpPr txBox="1"/>
          <p:nvPr userDrawn="1"/>
        </p:nvSpPr>
        <p:spPr>
          <a:xfrm>
            <a:off x="609600" y="1063427"/>
            <a:ext cx="5051367"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Connect with PEBA</a:t>
            </a:r>
          </a:p>
        </p:txBody>
      </p:sp>
      <p:grpSp>
        <p:nvGrpSpPr>
          <p:cNvPr id="22" name="Group 21">
            <a:extLst>
              <a:ext uri="{FF2B5EF4-FFF2-40B4-BE49-F238E27FC236}">
                <a16:creationId xmlns:a16="http://schemas.microsoft.com/office/drawing/2014/main" id="{ED637F19-361B-8D8C-0D0E-6931E68173FE}"/>
              </a:ext>
            </a:extLst>
          </p:cNvPr>
          <p:cNvGrpSpPr/>
          <p:nvPr userDrawn="1"/>
        </p:nvGrpSpPr>
        <p:grpSpPr>
          <a:xfrm>
            <a:off x="609599" y="3834767"/>
            <a:ext cx="1796717" cy="548640"/>
            <a:chOff x="609599" y="3834767"/>
            <a:chExt cx="1796717" cy="548640"/>
          </a:xfrm>
        </p:grpSpPr>
        <p:pic>
          <p:nvPicPr>
            <p:cNvPr id="11" name="Picture 10" descr="Icon&#10;&#10;Description automatically generated">
              <a:extLst>
                <a:ext uri="{FF2B5EF4-FFF2-40B4-BE49-F238E27FC236}">
                  <a16:creationId xmlns:a16="http://schemas.microsoft.com/office/drawing/2014/main" id="{8FB2D970-7171-4BCC-F2E6-8F54029C5AD1}"/>
                </a:ext>
              </a:extLst>
            </p:cNvPr>
            <p:cNvPicPr>
              <a:picLocks/>
            </p:cNvPicPr>
            <p:nvPr userDrawn="1"/>
          </p:nvPicPr>
          <p:blipFill>
            <a:blip r:embed="rId3" cstate="print">
              <a:extLst>
                <a:ext uri="{28A0092B-C50C-407E-A947-70E740481C1C}">
                  <a14:useLocalDpi xmlns:a14="http://schemas.microsoft.com/office/drawing/2010/main" val="0"/>
                </a:ext>
              </a:extLst>
            </a:blip>
            <a:stretch>
              <a:fillRect/>
            </a:stretch>
          </p:blipFill>
          <p:spPr>
            <a:xfrm>
              <a:off x="609599" y="3834767"/>
              <a:ext cx="548640" cy="548640"/>
            </a:xfrm>
            <a:prstGeom prst="rect">
              <a:avLst/>
            </a:prstGeom>
          </p:spPr>
        </p:pic>
        <p:sp>
          <p:nvSpPr>
            <p:cNvPr id="13" name="TextBox 12">
              <a:extLst>
                <a:ext uri="{FF2B5EF4-FFF2-40B4-BE49-F238E27FC236}">
                  <a16:creationId xmlns:a16="http://schemas.microsoft.com/office/drawing/2014/main" id="{3764F6DD-F21A-5D3D-3346-F67984A0F2B3}"/>
                </a:ext>
              </a:extLst>
            </p:cNvPr>
            <p:cNvSpPr txBox="1"/>
            <p:nvPr userDrawn="1"/>
          </p:nvSpPr>
          <p:spPr>
            <a:xfrm>
              <a:off x="1158239" y="3878255"/>
              <a:ext cx="1248077" cy="461665"/>
            </a:xfrm>
            <a:prstGeom prst="rect">
              <a:avLst/>
            </a:prstGeom>
            <a:noFill/>
          </p:spPr>
          <p:txBody>
            <a:bodyPr wrap="square" rtlCol="0">
              <a:spAutoFit/>
            </a:bodyPr>
            <a:lstStyle/>
            <a:p>
              <a:r>
                <a:rPr lang="en-US" sz="2400" dirty="0">
                  <a:hlinkClick r:id="rId4"/>
                </a:rPr>
                <a:t>SCPEBA</a:t>
              </a:r>
              <a:endParaRPr lang="en-US" sz="2400" dirty="0"/>
            </a:p>
          </p:txBody>
        </p:sp>
      </p:grpSp>
      <p:grpSp>
        <p:nvGrpSpPr>
          <p:cNvPr id="21" name="Group 20">
            <a:extLst>
              <a:ext uri="{FF2B5EF4-FFF2-40B4-BE49-F238E27FC236}">
                <a16:creationId xmlns:a16="http://schemas.microsoft.com/office/drawing/2014/main" id="{66331960-63D7-7C80-8823-3E20AB32D8EE}"/>
              </a:ext>
            </a:extLst>
          </p:cNvPr>
          <p:cNvGrpSpPr/>
          <p:nvPr userDrawn="1"/>
        </p:nvGrpSpPr>
        <p:grpSpPr>
          <a:xfrm>
            <a:off x="609599" y="2917779"/>
            <a:ext cx="1914583" cy="548640"/>
            <a:chOff x="609599" y="2917779"/>
            <a:chExt cx="1914583" cy="548640"/>
          </a:xfrm>
        </p:grpSpPr>
        <p:pic>
          <p:nvPicPr>
            <p:cNvPr id="9" name="Picture 8">
              <a:extLst>
                <a:ext uri="{FF2B5EF4-FFF2-40B4-BE49-F238E27FC236}">
                  <a16:creationId xmlns:a16="http://schemas.microsoft.com/office/drawing/2014/main" id="{1B210F30-3E2D-B701-8C1D-315C141D7268}"/>
                </a:ext>
              </a:extLst>
            </p:cNvPr>
            <p:cNvPicPr>
              <a:picLocks/>
            </p:cNvPicPr>
            <p:nvPr userDrawn="1"/>
          </p:nvPicPr>
          <p:blipFill>
            <a:blip r:embed="rId5" cstate="print">
              <a:extLst>
                <a:ext uri="{28A0092B-C50C-407E-A947-70E740481C1C}">
                  <a14:useLocalDpi xmlns:a14="http://schemas.microsoft.com/office/drawing/2010/main" val="0"/>
                </a:ext>
              </a:extLst>
            </a:blip>
            <a:stretch>
              <a:fillRect/>
            </a:stretch>
          </p:blipFill>
          <p:spPr>
            <a:xfrm>
              <a:off x="609599" y="2917779"/>
              <a:ext cx="548640" cy="548640"/>
            </a:xfrm>
            <a:prstGeom prst="rect">
              <a:avLst/>
            </a:prstGeom>
          </p:spPr>
        </p:pic>
        <p:sp>
          <p:nvSpPr>
            <p:cNvPr id="14" name="TextBox 13">
              <a:extLst>
                <a:ext uri="{FF2B5EF4-FFF2-40B4-BE49-F238E27FC236}">
                  <a16:creationId xmlns:a16="http://schemas.microsoft.com/office/drawing/2014/main" id="{8419043F-D8F6-65E7-2638-2E63400C032D}"/>
                </a:ext>
              </a:extLst>
            </p:cNvPr>
            <p:cNvSpPr txBox="1"/>
            <p:nvPr userDrawn="1"/>
          </p:nvSpPr>
          <p:spPr>
            <a:xfrm>
              <a:off x="1158240" y="2961267"/>
              <a:ext cx="1365942" cy="461665"/>
            </a:xfrm>
            <a:prstGeom prst="rect">
              <a:avLst/>
            </a:prstGeom>
            <a:noFill/>
          </p:spPr>
          <p:txBody>
            <a:bodyPr wrap="square" rtlCol="0">
              <a:spAutoFit/>
            </a:bodyPr>
            <a:lstStyle/>
            <a:p>
              <a:r>
                <a:rPr lang="en-US" sz="2400" dirty="0">
                  <a:hlinkClick r:id="rId6"/>
                </a:rPr>
                <a:t>SCPEBA</a:t>
              </a:r>
              <a:endParaRPr lang="en-US" sz="2400" dirty="0"/>
            </a:p>
          </p:txBody>
        </p:sp>
      </p:grpSp>
      <p:grpSp>
        <p:nvGrpSpPr>
          <p:cNvPr id="19" name="Group 18">
            <a:extLst>
              <a:ext uri="{FF2B5EF4-FFF2-40B4-BE49-F238E27FC236}">
                <a16:creationId xmlns:a16="http://schemas.microsoft.com/office/drawing/2014/main" id="{45C8B557-1A2D-4D8F-EFF4-FCEC736BC666}"/>
              </a:ext>
            </a:extLst>
          </p:cNvPr>
          <p:cNvGrpSpPr/>
          <p:nvPr userDrawn="1"/>
        </p:nvGrpSpPr>
        <p:grpSpPr>
          <a:xfrm>
            <a:off x="3135283" y="2911735"/>
            <a:ext cx="2647532" cy="548640"/>
            <a:chOff x="4330395" y="3832865"/>
            <a:chExt cx="2647532" cy="548640"/>
          </a:xfrm>
        </p:grpSpPr>
        <p:pic>
          <p:nvPicPr>
            <p:cNvPr id="6" name="Picture 5">
              <a:extLst>
                <a:ext uri="{FF2B5EF4-FFF2-40B4-BE49-F238E27FC236}">
                  <a16:creationId xmlns:a16="http://schemas.microsoft.com/office/drawing/2014/main" id="{FBD0927B-5968-1F64-1681-83FEF03BCBC0}"/>
                </a:ext>
              </a:extLst>
            </p:cNvPr>
            <p:cNvPicPr>
              <a:picLocks/>
            </p:cNvPicPr>
            <p:nvPr userDrawn="1"/>
          </p:nvPicPr>
          <p:blipFill>
            <a:blip r:embed="rId7" cstate="print">
              <a:extLst>
                <a:ext uri="{28A0092B-C50C-407E-A947-70E740481C1C}">
                  <a14:useLocalDpi xmlns:a14="http://schemas.microsoft.com/office/drawing/2010/main" val="0"/>
                </a:ext>
              </a:extLst>
            </a:blip>
            <a:stretch>
              <a:fillRect/>
            </a:stretch>
          </p:blipFill>
          <p:spPr>
            <a:xfrm>
              <a:off x="4330395" y="3832865"/>
              <a:ext cx="548640" cy="548640"/>
            </a:xfrm>
            <a:prstGeom prst="rect">
              <a:avLst/>
            </a:prstGeom>
          </p:spPr>
        </p:pic>
        <p:sp>
          <p:nvSpPr>
            <p:cNvPr id="15" name="TextBox 14">
              <a:extLst>
                <a:ext uri="{FF2B5EF4-FFF2-40B4-BE49-F238E27FC236}">
                  <a16:creationId xmlns:a16="http://schemas.microsoft.com/office/drawing/2014/main" id="{4CC6851E-6881-3DBA-B315-07B72363F2AA}"/>
                </a:ext>
              </a:extLst>
            </p:cNvPr>
            <p:cNvSpPr txBox="1"/>
            <p:nvPr userDrawn="1"/>
          </p:nvSpPr>
          <p:spPr>
            <a:xfrm>
              <a:off x="4878202" y="3876353"/>
              <a:ext cx="2099725" cy="461665"/>
            </a:xfrm>
            <a:prstGeom prst="rect">
              <a:avLst/>
            </a:prstGeom>
            <a:noFill/>
          </p:spPr>
          <p:txBody>
            <a:bodyPr wrap="square" rtlCol="0">
              <a:spAutoFit/>
            </a:bodyPr>
            <a:lstStyle/>
            <a:p>
              <a:r>
                <a:rPr lang="en-US" sz="2400" u="sng" dirty="0">
                  <a:hlinkClick r:id="rId8"/>
                </a:rPr>
                <a:t>PEBA TV</a:t>
              </a:r>
              <a:endParaRPr lang="en-US" sz="2400" dirty="0"/>
            </a:p>
          </p:txBody>
        </p:sp>
      </p:grpSp>
      <p:grpSp>
        <p:nvGrpSpPr>
          <p:cNvPr id="18" name="Group 17">
            <a:extLst>
              <a:ext uri="{FF2B5EF4-FFF2-40B4-BE49-F238E27FC236}">
                <a16:creationId xmlns:a16="http://schemas.microsoft.com/office/drawing/2014/main" id="{1D064ED5-2112-8741-00D0-2E5DAB9051EA}"/>
              </a:ext>
            </a:extLst>
          </p:cNvPr>
          <p:cNvGrpSpPr/>
          <p:nvPr userDrawn="1"/>
        </p:nvGrpSpPr>
        <p:grpSpPr>
          <a:xfrm>
            <a:off x="3135283" y="3834767"/>
            <a:ext cx="5486401" cy="830997"/>
            <a:chOff x="609599" y="4768934"/>
            <a:chExt cx="5486401" cy="830997"/>
          </a:xfrm>
        </p:grpSpPr>
        <p:pic>
          <p:nvPicPr>
            <p:cNvPr id="10" name="Picture 9">
              <a:extLst>
                <a:ext uri="{FF2B5EF4-FFF2-40B4-BE49-F238E27FC236}">
                  <a16:creationId xmlns:a16="http://schemas.microsoft.com/office/drawing/2014/main" id="{82157BB8-7988-D2E8-0DB4-18AB1E0070B5}"/>
                </a:ext>
              </a:extLst>
            </p:cNvPr>
            <p:cNvPicPr>
              <a:picLocks/>
            </p:cNvPicPr>
            <p:nvPr userDrawn="1"/>
          </p:nvPicPr>
          <p:blipFill>
            <a:blip r:embed="rId9" cstate="print">
              <a:extLst>
                <a:ext uri="{28A0092B-C50C-407E-A947-70E740481C1C}">
                  <a14:useLocalDpi xmlns:a14="http://schemas.microsoft.com/office/drawing/2010/main" val="0"/>
                </a:ext>
              </a:extLst>
            </a:blip>
            <a:stretch>
              <a:fillRect/>
            </a:stretch>
          </p:blipFill>
          <p:spPr>
            <a:xfrm>
              <a:off x="609599" y="4910112"/>
              <a:ext cx="548640" cy="548640"/>
            </a:xfrm>
            <a:prstGeom prst="rect">
              <a:avLst/>
            </a:prstGeom>
          </p:spPr>
        </p:pic>
        <p:sp>
          <p:nvSpPr>
            <p:cNvPr id="16" name="TextBox 15">
              <a:extLst>
                <a:ext uri="{FF2B5EF4-FFF2-40B4-BE49-F238E27FC236}">
                  <a16:creationId xmlns:a16="http://schemas.microsoft.com/office/drawing/2014/main" id="{F940E506-B7C5-7D05-3D7E-826C1BA055E8}"/>
                </a:ext>
              </a:extLst>
            </p:cNvPr>
            <p:cNvSpPr txBox="1"/>
            <p:nvPr userDrawn="1"/>
          </p:nvSpPr>
          <p:spPr>
            <a:xfrm>
              <a:off x="1158239" y="4768934"/>
              <a:ext cx="4937761" cy="830997"/>
            </a:xfrm>
            <a:prstGeom prst="rect">
              <a:avLst/>
            </a:prstGeom>
            <a:noFill/>
          </p:spPr>
          <p:txBody>
            <a:bodyPr wrap="square" rtlCol="0">
              <a:spAutoFit/>
            </a:bodyPr>
            <a:lstStyle/>
            <a:p>
              <a:r>
                <a:rPr lang="en-US" sz="2400" u="sng" kern="1200" dirty="0">
                  <a:solidFill>
                    <a:schemeClr val="tx1"/>
                  </a:solidFill>
                  <a:effectLst/>
                  <a:latin typeface="+mn-lt"/>
                  <a:ea typeface="+mn-ea"/>
                  <a:cs typeface="+mn-cs"/>
                  <a:hlinkClick r:id="rId10"/>
                </a:rPr>
                <a:t>South Carolina Public </a:t>
              </a:r>
              <a:br>
                <a:rPr lang="en-US" sz="2400" u="sng" kern="1200" dirty="0">
                  <a:solidFill>
                    <a:schemeClr val="tx1"/>
                  </a:solidFill>
                  <a:effectLst/>
                  <a:latin typeface="+mn-lt"/>
                  <a:ea typeface="+mn-ea"/>
                  <a:cs typeface="+mn-cs"/>
                  <a:hlinkClick r:id="rId10"/>
                </a:rPr>
              </a:br>
              <a:r>
                <a:rPr lang="en-US" sz="2400" u="sng" kern="1200" dirty="0">
                  <a:solidFill>
                    <a:schemeClr val="tx1"/>
                  </a:solidFill>
                  <a:effectLst/>
                  <a:latin typeface="+mn-lt"/>
                  <a:ea typeface="+mn-ea"/>
                  <a:cs typeface="+mn-cs"/>
                  <a:hlinkClick r:id="rId10"/>
                </a:rPr>
                <a:t>Employee Benefit Authority</a:t>
              </a:r>
              <a:endParaRPr lang="en-US" sz="3600" dirty="0"/>
            </a:p>
          </p:txBody>
        </p:sp>
      </p:grpSp>
      <p:grpSp>
        <p:nvGrpSpPr>
          <p:cNvPr id="20" name="Group 19">
            <a:extLst>
              <a:ext uri="{FF2B5EF4-FFF2-40B4-BE49-F238E27FC236}">
                <a16:creationId xmlns:a16="http://schemas.microsoft.com/office/drawing/2014/main" id="{08B3C213-180E-2382-47A3-3C00933B761F}"/>
              </a:ext>
            </a:extLst>
          </p:cNvPr>
          <p:cNvGrpSpPr/>
          <p:nvPr userDrawn="1"/>
        </p:nvGrpSpPr>
        <p:grpSpPr>
          <a:xfrm>
            <a:off x="609599" y="4751755"/>
            <a:ext cx="2354022" cy="548640"/>
            <a:chOff x="4329563" y="2917779"/>
            <a:chExt cx="2354022" cy="548640"/>
          </a:xfrm>
        </p:grpSpPr>
        <p:pic>
          <p:nvPicPr>
            <p:cNvPr id="5" name="Picture 4">
              <a:extLst>
                <a:ext uri="{FF2B5EF4-FFF2-40B4-BE49-F238E27FC236}">
                  <a16:creationId xmlns:a16="http://schemas.microsoft.com/office/drawing/2014/main" id="{7D03A7D1-CB11-93B8-F179-11F9137165C8}"/>
                </a:ext>
              </a:extLst>
            </p:cNvPr>
            <p:cNvPicPr>
              <a:picLocks/>
            </p:cNvPicPr>
            <p:nvPr userDrawn="1"/>
          </p:nvPicPr>
          <p:blipFill>
            <a:blip r:embed="rId11" cstate="print">
              <a:extLst>
                <a:ext uri="{28A0092B-C50C-407E-A947-70E740481C1C}">
                  <a14:useLocalDpi xmlns:a14="http://schemas.microsoft.com/office/drawing/2010/main" val="0"/>
                </a:ext>
              </a:extLst>
            </a:blip>
            <a:stretch>
              <a:fillRect/>
            </a:stretch>
          </p:blipFill>
          <p:spPr>
            <a:xfrm>
              <a:off x="4329563" y="2917779"/>
              <a:ext cx="548640" cy="548640"/>
            </a:xfrm>
            <a:prstGeom prst="rect">
              <a:avLst/>
            </a:prstGeom>
          </p:spPr>
        </p:pic>
        <p:sp>
          <p:nvSpPr>
            <p:cNvPr id="17" name="TextBox 16">
              <a:extLst>
                <a:ext uri="{FF2B5EF4-FFF2-40B4-BE49-F238E27FC236}">
                  <a16:creationId xmlns:a16="http://schemas.microsoft.com/office/drawing/2014/main" id="{C23DDA84-0906-A535-3352-873978273A84}"/>
                </a:ext>
              </a:extLst>
            </p:cNvPr>
            <p:cNvSpPr txBox="1"/>
            <p:nvPr userDrawn="1"/>
          </p:nvSpPr>
          <p:spPr>
            <a:xfrm>
              <a:off x="4877370" y="2961267"/>
              <a:ext cx="1806215" cy="461665"/>
            </a:xfrm>
            <a:prstGeom prst="rect">
              <a:avLst/>
            </a:prstGeom>
            <a:noFill/>
          </p:spPr>
          <p:txBody>
            <a:bodyPr wrap="square" rtlCol="0">
              <a:spAutoFit/>
            </a:bodyPr>
            <a:lstStyle/>
            <a:p>
              <a:r>
                <a:rPr lang="en-US" sz="2400" dirty="0">
                  <a:hlinkClick r:id="rId12"/>
                </a:rPr>
                <a:t>s.c.peba</a:t>
              </a:r>
              <a:endParaRPr lang="en-US" sz="2400" dirty="0"/>
            </a:p>
          </p:txBody>
        </p:sp>
      </p:grpSp>
    </p:spTree>
    <p:extLst>
      <p:ext uri="{BB962C8B-B14F-4D97-AF65-F5344CB8AC3E}">
        <p14:creationId xmlns:p14="http://schemas.microsoft.com/office/powerpoint/2010/main" val="92918353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Disclaimer">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7" cy="6857998"/>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6" name="Rectangle 5">
            <a:extLst>
              <a:ext uri="{FF2B5EF4-FFF2-40B4-BE49-F238E27FC236}">
                <a16:creationId xmlns:a16="http://schemas.microsoft.com/office/drawing/2014/main" id="{27F27499-80F4-9839-56AF-E21DB87CC464}"/>
              </a:ext>
            </a:extLst>
          </p:cNvPr>
          <p:cNvSpPr/>
          <p:nvPr userDrawn="1"/>
        </p:nvSpPr>
        <p:spPr>
          <a:xfrm>
            <a:off x="609599" y="1611018"/>
            <a:ext cx="10972800" cy="2308324"/>
          </a:xfrm>
          <a:prstGeom prst="rect">
            <a:avLst/>
          </a:prstGeom>
        </p:spPr>
        <p:txBody>
          <a:bodyPr wrap="square">
            <a:spAutoFit/>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sz="2000" dirty="0">
                <a:solidFill>
                  <a:schemeClr val="tx2"/>
                </a:solidFill>
              </a:rPr>
              <a:t>This presentation does not constitute a comprehensive or binding representation of the employee benefit programs PEBA administers. The terms and conditions of the employee benefit programs PEBA administers are set out in the applicable statutes and plan documents and are subject to change. Benefits administrators and others chosen by your employer to assist you with your participation in these employee benefit programs are not agents or employees of PEBA and are not authorized to bind PEBA or make representations on behalf of PEBA. Please contact PEBA for the most current information. The language used in this presentation does not create any contractual rights or entitlements for any person.</a:t>
            </a:r>
          </a:p>
        </p:txBody>
      </p:sp>
      <p:sp>
        <p:nvSpPr>
          <p:cNvPr id="7" name="TextBox 6">
            <a:extLst>
              <a:ext uri="{FF2B5EF4-FFF2-40B4-BE49-F238E27FC236}">
                <a16:creationId xmlns:a16="http://schemas.microsoft.com/office/drawing/2014/main" id="{84ECC850-B988-E399-A6DC-BFF24914A774}"/>
              </a:ext>
            </a:extLst>
          </p:cNvPr>
          <p:cNvSpPr txBox="1"/>
          <p:nvPr userDrawn="1"/>
        </p:nvSpPr>
        <p:spPr>
          <a:xfrm>
            <a:off x="609599" y="476550"/>
            <a:ext cx="4433455"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Disclaimer</a:t>
            </a:r>
          </a:p>
        </p:txBody>
      </p:sp>
    </p:spTree>
    <p:extLst>
      <p:ext uri="{BB962C8B-B14F-4D97-AF65-F5344CB8AC3E}">
        <p14:creationId xmlns:p14="http://schemas.microsoft.com/office/powerpoint/2010/main" val="8156219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divider">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63E83DF9-E00E-4BB3-A617-E96FA563FA99}"/>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7" cy="6857998"/>
          </a:xfrm>
          <a:prstGeom prst="rect">
            <a:avLst/>
          </a:prstGeom>
        </p:spPr>
      </p:pic>
      <p:sp>
        <p:nvSpPr>
          <p:cNvPr id="2" name="Title 1"/>
          <p:cNvSpPr>
            <a:spLocks noGrp="1"/>
          </p:cNvSpPr>
          <p:nvPr>
            <p:ph type="title" hasCustomPrompt="1"/>
          </p:nvPr>
        </p:nvSpPr>
        <p:spPr>
          <a:xfrm>
            <a:off x="336550" y="2626822"/>
            <a:ext cx="6363508" cy="2335876"/>
          </a:xfrm>
        </p:spPr>
        <p:txBody>
          <a:bodyPr anchor="ctr">
            <a:normAutofit/>
          </a:bodyPr>
          <a:lstStyle>
            <a:lvl1pPr>
              <a:defRPr sz="3000" b="1" baseline="0">
                <a:solidFill>
                  <a:schemeClr val="bg1"/>
                </a:solidFill>
                <a:latin typeface="Times New Roman" panose="02020603050405020304" pitchFamily="18" charset="0"/>
                <a:cs typeface="Times New Roman" panose="02020603050405020304" pitchFamily="18" charset="0"/>
              </a:defRPr>
            </a:lvl1pPr>
          </a:lstStyle>
          <a:p>
            <a:r>
              <a:rPr lang="en-US" dirty="0"/>
              <a:t>Click to section title</a:t>
            </a:r>
          </a:p>
        </p:txBody>
      </p:sp>
      <p:sp>
        <p:nvSpPr>
          <p:cNvPr id="10" name="Slide Number Placeholder 5"/>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8" name="Subtitle 2"/>
          <p:cNvSpPr>
            <a:spLocks noGrp="1"/>
          </p:cNvSpPr>
          <p:nvPr>
            <p:ph type="subTitle" idx="13" hasCustomPrompt="1"/>
          </p:nvPr>
        </p:nvSpPr>
        <p:spPr>
          <a:xfrm>
            <a:off x="336550" y="5311838"/>
            <a:ext cx="6105814" cy="689951"/>
          </a:xfrm>
        </p:spPr>
        <p:txBody>
          <a:bodyPr anchor="t" anchorCtr="0">
            <a:normAutofit/>
          </a:bodyPr>
          <a:lstStyle>
            <a:lvl1pPr marL="0" indent="0" algn="l">
              <a:buNone/>
              <a:defRPr sz="2000">
                <a:solidFill>
                  <a:schemeClr val="bg2">
                    <a:lumMod val="75000"/>
                  </a:schemeClr>
                </a:solidFill>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to edit section subtitle</a:t>
            </a:r>
          </a:p>
        </p:txBody>
      </p:sp>
    </p:spTree>
    <p:extLst>
      <p:ext uri="{BB962C8B-B14F-4D97-AF65-F5344CB8AC3E}">
        <p14:creationId xmlns:p14="http://schemas.microsoft.com/office/powerpoint/2010/main" val="6907547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One column_simple">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7" cy="6857998"/>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2" name="Content Placeholder 2">
            <a:extLst>
              <a:ext uri="{FF2B5EF4-FFF2-40B4-BE49-F238E27FC236}">
                <a16:creationId xmlns:a16="http://schemas.microsoft.com/office/drawing/2014/main" id="{4707B9D8-B732-E833-79CA-2CF10BB91622}"/>
              </a:ext>
            </a:extLst>
          </p:cNvPr>
          <p:cNvSpPr>
            <a:spLocks noGrp="1"/>
          </p:cNvSpPr>
          <p:nvPr>
            <p:ph sz="half" idx="1" hasCustomPrompt="1"/>
          </p:nvPr>
        </p:nvSpPr>
        <p:spPr>
          <a:xfrm>
            <a:off x="609600" y="1611018"/>
            <a:ext cx="10972798" cy="4690026"/>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itle 1">
            <a:extLst>
              <a:ext uri="{FF2B5EF4-FFF2-40B4-BE49-F238E27FC236}">
                <a16:creationId xmlns:a16="http://schemas.microsoft.com/office/drawing/2014/main" id="{4D828966-E531-9197-F0E1-3A79B5C315E2}"/>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42919854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lumn_simple">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C440424-D210-4D0E-B3A0-673BF781CDB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7" cy="6857998"/>
          </a:xfrm>
          <a:prstGeom prst="rect">
            <a:avLst/>
          </a:prstGeom>
        </p:spPr>
      </p:pic>
      <p:sp>
        <p:nvSpPr>
          <p:cNvPr id="3" name="Content Placeholder 2"/>
          <p:cNvSpPr>
            <a:spLocks noGrp="1"/>
          </p:cNvSpPr>
          <p:nvPr>
            <p:ph sz="half" idx="1" hasCustomPrompt="1"/>
          </p:nvPr>
        </p:nvSpPr>
        <p:spPr>
          <a:xfrm>
            <a:off x="609600" y="1601044"/>
            <a:ext cx="5181600" cy="4690027"/>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hasCustomPrompt="1"/>
          </p:nvPr>
        </p:nvSpPr>
        <p:spPr>
          <a:xfrm>
            <a:off x="6400800" y="1611018"/>
            <a:ext cx="5181600" cy="4680054"/>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Slide Number Placeholder 5">
            <a:extLst>
              <a:ext uri="{FF2B5EF4-FFF2-40B4-BE49-F238E27FC236}">
                <a16:creationId xmlns:a16="http://schemas.microsoft.com/office/drawing/2014/main" id="{26571F65-A9A5-4040-F1EB-909282DC42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10" name="Title 1">
            <a:extLst>
              <a:ext uri="{FF2B5EF4-FFF2-40B4-BE49-F238E27FC236}">
                <a16:creationId xmlns:a16="http://schemas.microsoft.com/office/drawing/2014/main" id="{8FB323F1-D632-3DE0-82DF-692C19B63F40}"/>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37140963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One column_block titl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7" cy="6857998"/>
          </a:xfrm>
          <a:prstGeom prst="rect">
            <a:avLst/>
          </a:prstGeom>
        </p:spPr>
      </p:pic>
      <p:sp>
        <p:nvSpPr>
          <p:cNvPr id="2" name="Title 1"/>
          <p:cNvSpPr>
            <a:spLocks noGrp="1"/>
          </p:cNvSpPr>
          <p:nvPr>
            <p:ph type="title" hasCustomPrompt="1"/>
          </p:nvPr>
        </p:nvSpPr>
        <p:spPr>
          <a:xfrm>
            <a:off x="609600" y="228599"/>
            <a:ext cx="9598430" cy="1724899"/>
          </a:xfrm>
        </p:spPr>
        <p:txBody>
          <a:bodyPr anchor="ctr" anchorCtr="0">
            <a:normAutofit/>
          </a:bodyPr>
          <a:lstStyle>
            <a:lvl1pPr>
              <a:defRPr sz="3000" b="1">
                <a:solidFill>
                  <a:schemeClr val="bg1"/>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3" name="Content Placeholder 2"/>
          <p:cNvSpPr>
            <a:spLocks noGrp="1"/>
          </p:cNvSpPr>
          <p:nvPr>
            <p:ph idx="1" hasCustomPrompt="1"/>
          </p:nvPr>
        </p:nvSpPr>
        <p:spPr>
          <a:xfrm>
            <a:off x="609600" y="2510455"/>
            <a:ext cx="10972800" cy="3790589"/>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31832307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_block titl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7" cy="6857998"/>
          </a:xfrm>
          <a:prstGeom prst="rect">
            <a:avLst/>
          </a:prstGeom>
        </p:spPr>
      </p:pic>
      <p:sp>
        <p:nvSpPr>
          <p:cNvPr id="2" name="Title 1"/>
          <p:cNvSpPr>
            <a:spLocks noGrp="1"/>
          </p:cNvSpPr>
          <p:nvPr>
            <p:ph type="title" hasCustomPrompt="1"/>
          </p:nvPr>
        </p:nvSpPr>
        <p:spPr>
          <a:xfrm>
            <a:off x="609600" y="228599"/>
            <a:ext cx="9598430" cy="1724899"/>
          </a:xfrm>
        </p:spPr>
        <p:txBody>
          <a:bodyPr anchor="ctr" anchorCtr="0">
            <a:normAutofit/>
          </a:bodyPr>
          <a:lstStyle>
            <a:lvl1pPr>
              <a:defRPr sz="3000" b="1">
                <a:solidFill>
                  <a:schemeClr val="bg1"/>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4" name="Content Placeholder 2">
            <a:extLst>
              <a:ext uri="{FF2B5EF4-FFF2-40B4-BE49-F238E27FC236}">
                <a16:creationId xmlns:a16="http://schemas.microsoft.com/office/drawing/2014/main" id="{E0F5FC08-2CC4-B3F1-36DF-75318075EDE8}"/>
              </a:ext>
            </a:extLst>
          </p:cNvPr>
          <p:cNvSpPr>
            <a:spLocks noGrp="1"/>
          </p:cNvSpPr>
          <p:nvPr>
            <p:ph sz="half" idx="13" hasCustomPrompt="1"/>
          </p:nvPr>
        </p:nvSpPr>
        <p:spPr>
          <a:xfrm>
            <a:off x="609600" y="2500481"/>
            <a:ext cx="5181600" cy="379059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Content Placeholder 3">
            <a:extLst>
              <a:ext uri="{FF2B5EF4-FFF2-40B4-BE49-F238E27FC236}">
                <a16:creationId xmlns:a16="http://schemas.microsoft.com/office/drawing/2014/main" id="{8762C4BE-86E3-D6D0-9618-3212B82DB396}"/>
              </a:ext>
            </a:extLst>
          </p:cNvPr>
          <p:cNvSpPr>
            <a:spLocks noGrp="1"/>
          </p:cNvSpPr>
          <p:nvPr>
            <p:ph sz="half" idx="2" hasCustomPrompt="1"/>
          </p:nvPr>
        </p:nvSpPr>
        <p:spPr>
          <a:xfrm>
            <a:off x="6400800" y="2508542"/>
            <a:ext cx="5181600" cy="378253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7014433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wo column_blue and gray">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7" cy="6857998"/>
          </a:xfrm>
          <a:prstGeom prst="rect">
            <a:avLst/>
          </a:prstGeom>
        </p:spPr>
      </p:pic>
      <p:sp>
        <p:nvSpPr>
          <p:cNvPr id="2" name="Content Placeholder 2">
            <a:extLst>
              <a:ext uri="{FF2B5EF4-FFF2-40B4-BE49-F238E27FC236}">
                <a16:creationId xmlns:a16="http://schemas.microsoft.com/office/drawing/2014/main" id="{C105F7CB-9D49-5498-E69E-2AA19D8C387B}"/>
              </a:ext>
            </a:extLst>
          </p:cNvPr>
          <p:cNvSpPr>
            <a:spLocks noGrp="1"/>
          </p:cNvSpPr>
          <p:nvPr>
            <p:ph sz="half" idx="1" hasCustomPrompt="1"/>
          </p:nvPr>
        </p:nvSpPr>
        <p:spPr>
          <a:xfrm>
            <a:off x="609600" y="2917779"/>
            <a:ext cx="3912524" cy="3373294"/>
          </a:xfrm>
        </p:spPr>
        <p:txBody>
          <a:bodyPr/>
          <a:lstStyle>
            <a:lvl1pPr>
              <a:defRPr sz="2000">
                <a:solidFill>
                  <a:schemeClr val="bg1"/>
                </a:solidFill>
              </a:defRPr>
            </a:lvl1pPr>
            <a:lvl2pPr>
              <a:defRPr sz="1800">
                <a:solidFill>
                  <a:schemeClr val="bg1"/>
                </a:solidFill>
              </a:defRPr>
            </a:lvl2pPr>
            <a:lvl3pPr>
              <a:defRPr sz="1600">
                <a:solidFill>
                  <a:schemeClr val="bg1"/>
                </a:solidFill>
              </a:defRPr>
            </a:lvl3pPr>
            <a:lvl4pPr>
              <a:defRPr sz="1400">
                <a:solidFill>
                  <a:schemeClr val="bg1"/>
                </a:solidFill>
              </a:defRPr>
            </a:lvl4pPr>
            <a:lvl5pPr>
              <a:defRPr sz="1400">
                <a:solidFill>
                  <a:schemeClr val="bg1"/>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Content Placeholder 3">
            <a:extLst>
              <a:ext uri="{FF2B5EF4-FFF2-40B4-BE49-F238E27FC236}">
                <a16:creationId xmlns:a16="http://schemas.microsoft.com/office/drawing/2014/main" id="{14645053-EEB2-1C18-C990-1381BD23596C}"/>
              </a:ext>
            </a:extLst>
          </p:cNvPr>
          <p:cNvSpPr>
            <a:spLocks noGrp="1"/>
          </p:cNvSpPr>
          <p:nvPr>
            <p:ph sz="half" idx="2" hasCustomPrompt="1"/>
          </p:nvPr>
        </p:nvSpPr>
        <p:spPr>
          <a:xfrm>
            <a:off x="6096000" y="2917776"/>
            <a:ext cx="5486400" cy="3373295"/>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a:extLst>
              <a:ext uri="{FF2B5EF4-FFF2-40B4-BE49-F238E27FC236}">
                <a16:creationId xmlns:a16="http://schemas.microsoft.com/office/drawing/2014/main" id="{F09D25B9-7A5D-1DC6-CAB7-1D483B095A39}"/>
              </a:ext>
            </a:extLst>
          </p:cNvPr>
          <p:cNvSpPr>
            <a:spLocks noGrp="1"/>
          </p:cNvSpPr>
          <p:nvPr>
            <p:ph type="title" hasCustomPrompt="1"/>
          </p:nvPr>
        </p:nvSpPr>
        <p:spPr>
          <a:xfrm>
            <a:off x="609599" y="228600"/>
            <a:ext cx="10972799" cy="2122246"/>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27617387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One column_blue and gray">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Content Placeholder 2">
            <a:extLst>
              <a:ext uri="{FF2B5EF4-FFF2-40B4-BE49-F238E27FC236}">
                <a16:creationId xmlns:a16="http://schemas.microsoft.com/office/drawing/2014/main" id="{C105F7CB-9D49-5498-E69E-2AA19D8C387B}"/>
              </a:ext>
            </a:extLst>
          </p:cNvPr>
          <p:cNvSpPr>
            <a:spLocks noGrp="1"/>
          </p:cNvSpPr>
          <p:nvPr>
            <p:ph sz="half" idx="1" hasCustomPrompt="1"/>
          </p:nvPr>
        </p:nvSpPr>
        <p:spPr>
          <a:xfrm>
            <a:off x="609599" y="2917779"/>
            <a:ext cx="5866015" cy="3373294"/>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a:extLst>
              <a:ext uri="{FF2B5EF4-FFF2-40B4-BE49-F238E27FC236}">
                <a16:creationId xmlns:a16="http://schemas.microsoft.com/office/drawing/2014/main" id="{F09D25B9-7A5D-1DC6-CAB7-1D483B095A39}"/>
              </a:ext>
            </a:extLst>
          </p:cNvPr>
          <p:cNvSpPr>
            <a:spLocks noGrp="1"/>
          </p:cNvSpPr>
          <p:nvPr>
            <p:ph type="title" hasCustomPrompt="1"/>
          </p:nvPr>
        </p:nvSpPr>
        <p:spPr>
          <a:xfrm>
            <a:off x="609600" y="228599"/>
            <a:ext cx="4702234" cy="2223655"/>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41077564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wo column_block on right">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Content Placeholder 2">
            <a:extLst>
              <a:ext uri="{FF2B5EF4-FFF2-40B4-BE49-F238E27FC236}">
                <a16:creationId xmlns:a16="http://schemas.microsoft.com/office/drawing/2014/main" id="{F14DD24C-DE62-2304-D00B-211117A25BAA}"/>
              </a:ext>
            </a:extLst>
          </p:cNvPr>
          <p:cNvSpPr>
            <a:spLocks noGrp="1"/>
          </p:cNvSpPr>
          <p:nvPr>
            <p:ph sz="half" idx="1" hasCustomPrompt="1"/>
          </p:nvPr>
        </p:nvSpPr>
        <p:spPr>
          <a:xfrm>
            <a:off x="609600" y="1601044"/>
            <a:ext cx="3338945" cy="4690027"/>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Content Placeholder 3">
            <a:extLst>
              <a:ext uri="{FF2B5EF4-FFF2-40B4-BE49-F238E27FC236}">
                <a16:creationId xmlns:a16="http://schemas.microsoft.com/office/drawing/2014/main" id="{81CEE227-37E8-DD22-6A0F-391DF07240AA}"/>
              </a:ext>
            </a:extLst>
          </p:cNvPr>
          <p:cNvSpPr>
            <a:spLocks noGrp="1"/>
          </p:cNvSpPr>
          <p:nvPr>
            <p:ph sz="half" idx="2" hasCustomPrompt="1"/>
          </p:nvPr>
        </p:nvSpPr>
        <p:spPr>
          <a:xfrm>
            <a:off x="9277004" y="228600"/>
            <a:ext cx="2305396" cy="6062472"/>
          </a:xfrm>
        </p:spPr>
        <p:txBody>
          <a:bodyPr/>
          <a:lstStyle>
            <a:lvl1pPr>
              <a:defRPr sz="2000">
                <a:solidFill>
                  <a:schemeClr val="bg1"/>
                </a:solidFill>
              </a:defRPr>
            </a:lvl1pPr>
            <a:lvl2pPr>
              <a:defRPr sz="1800">
                <a:solidFill>
                  <a:schemeClr val="bg1"/>
                </a:solidFill>
              </a:defRPr>
            </a:lvl2pPr>
            <a:lvl3pPr>
              <a:defRPr sz="1600">
                <a:solidFill>
                  <a:schemeClr val="bg1"/>
                </a:solidFill>
              </a:defRPr>
            </a:lvl3pPr>
            <a:lvl4pPr>
              <a:defRPr sz="1400">
                <a:solidFill>
                  <a:schemeClr val="bg1"/>
                </a:solidFill>
              </a:defRPr>
            </a:lvl4pPr>
            <a:lvl5pPr>
              <a:defRPr sz="1400">
                <a:solidFill>
                  <a:schemeClr val="bg1"/>
                </a:solidFill>
              </a:defRPr>
            </a:lvl5pPr>
          </a:lstStyle>
          <a:p>
            <a:pPr lvl="0"/>
            <a:r>
              <a:rPr lang="en-US" dirty="0"/>
              <a:t>Click to edit body text</a:t>
            </a:r>
          </a:p>
          <a:p>
            <a:pPr lvl="1"/>
            <a:r>
              <a:rPr lang="en-US" dirty="0"/>
              <a:t>Second level</a:t>
            </a:r>
          </a:p>
        </p:txBody>
      </p:sp>
      <p:sp>
        <p:nvSpPr>
          <p:cNvPr id="9" name="Title 1">
            <a:extLst>
              <a:ext uri="{FF2B5EF4-FFF2-40B4-BE49-F238E27FC236}">
                <a16:creationId xmlns:a16="http://schemas.microsoft.com/office/drawing/2014/main" id="{E64B4BAA-0DDE-4E86-7FB5-9C1C55E20744}"/>
              </a:ext>
            </a:extLst>
          </p:cNvPr>
          <p:cNvSpPr>
            <a:spLocks noGrp="1"/>
          </p:cNvSpPr>
          <p:nvPr>
            <p:ph type="title" hasCustomPrompt="1"/>
          </p:nvPr>
        </p:nvSpPr>
        <p:spPr>
          <a:xfrm>
            <a:off x="609599" y="228600"/>
            <a:ext cx="5181601"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40579438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9"/>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4"/>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4038600" y="6356354"/>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4"/>
            <a:ext cx="2743200" cy="365125"/>
          </a:xfrm>
          <a:prstGeom prst="rect">
            <a:avLst/>
          </a:prstGeom>
        </p:spPr>
        <p:txBody>
          <a:bodyPr vert="horz" lIns="91440" tIns="45720" rIns="91440" bIns="45720" rtlCol="0" anchor="ctr"/>
          <a:lstStyle>
            <a:lvl1pPr algn="r">
              <a:defRPr sz="1400">
                <a:solidFill>
                  <a:schemeClr val="bg2">
                    <a:lumMod val="75000"/>
                  </a:schemeClr>
                </a:solidFill>
                <a:latin typeface="Tw Cen MT Condensed" panose="020B0606020104020203" pitchFamily="34"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2681711764"/>
      </p:ext>
    </p:extLst>
  </p:cSld>
  <p:clrMap bg1="lt1" tx1="dk1" bg2="lt2" tx2="dk2" accent1="accent1" accent2="accent2" accent3="accent3" accent4="accent4" accent5="accent5" accent6="accent6" hlink="hlink" folHlink="folHlink"/>
  <p:sldLayoutIdLst>
    <p:sldLayoutId id="2147483683" r:id="rId1"/>
    <p:sldLayoutId id="2147483684" r:id="rId2"/>
    <p:sldLayoutId id="2147483692" r:id="rId3"/>
    <p:sldLayoutId id="2147483686" r:id="rId4"/>
    <p:sldLayoutId id="2147483685" r:id="rId5"/>
    <p:sldLayoutId id="2147483693" r:id="rId6"/>
    <p:sldLayoutId id="2147483687" r:id="rId7"/>
    <p:sldLayoutId id="2147483696" r:id="rId8"/>
    <p:sldLayoutId id="2147483694" r:id="rId9"/>
    <p:sldLayoutId id="2147483695" r:id="rId10"/>
    <p:sldLayoutId id="2147483688" r:id="rId11"/>
    <p:sldLayoutId id="2147483699" r:id="rId12"/>
    <p:sldLayoutId id="2147483698" r:id="rId13"/>
    <p:sldLayoutId id="2147483697" r:id="rId14"/>
  </p:sldLayoutIdLst>
  <p:hf hdr="0" ftr="0" dt="0"/>
  <p:txStyles>
    <p:titleStyle>
      <a:lvl1pPr algn="l" defTabSz="914400" rtl="0" eaLnBrk="1" latinLnBrk="0" hangingPunct="1">
        <a:lnSpc>
          <a:spcPct val="90000"/>
        </a:lnSpc>
        <a:spcBef>
          <a:spcPct val="0"/>
        </a:spcBef>
        <a:buNone/>
        <a:defRPr sz="4400" b="1"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hyperlink" Target="https://peba.sc.gov/sites/default/files/2025_ibg.pdf" TargetMode="External"/><Relationship Id="rId2" Type="http://schemas.openxmlformats.org/officeDocument/2006/relationships/hyperlink" Target="https://peba.sc.gov/sites/default/files/2025_insurance_summary.pdf" TargetMode="External"/><Relationship Id="rId1" Type="http://schemas.openxmlformats.org/officeDocument/2006/relationships/slideLayout" Target="../slideLayouts/slideLayout9.xml"/></Relationships>
</file>

<file path=ppt/slides/_rels/slide7.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hyperlink" Target="https://peba.sc.gov/nyb" TargetMode="External"/><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Introduction</a:t>
            </a:r>
          </a:p>
        </p:txBody>
      </p:sp>
      <p:sp>
        <p:nvSpPr>
          <p:cNvPr id="3" name="Subtitle 2"/>
          <p:cNvSpPr>
            <a:spLocks noGrp="1"/>
          </p:cNvSpPr>
          <p:nvPr>
            <p:ph type="subTitle" idx="1"/>
          </p:nvPr>
        </p:nvSpPr>
        <p:spPr/>
        <p:txBody>
          <a:bodyPr/>
          <a:lstStyle/>
          <a:p>
            <a:r>
              <a:rPr lang="en-US" dirty="0"/>
              <a:t>Insurance Orientation and Education</a:t>
            </a:r>
          </a:p>
          <a:p>
            <a:r>
              <a:rPr lang="en-US" dirty="0"/>
              <a:t>2025</a:t>
            </a:r>
          </a:p>
        </p:txBody>
      </p:sp>
    </p:spTree>
    <p:custDataLst>
      <p:tags r:id="rId1"/>
    </p:custDataLst>
    <p:extLst>
      <p:ext uri="{BB962C8B-B14F-4D97-AF65-F5344CB8AC3E}">
        <p14:creationId xmlns:p14="http://schemas.microsoft.com/office/powerpoint/2010/main" val="35673626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1FF0DC81-00C9-2A67-2621-F708C0E82F44}"/>
              </a:ext>
            </a:extLst>
          </p:cNvPr>
          <p:cNvSpPr>
            <a:spLocks noGrp="1"/>
          </p:cNvSpPr>
          <p:nvPr>
            <p:ph type="title"/>
          </p:nvPr>
        </p:nvSpPr>
        <p:spPr/>
        <p:txBody>
          <a:bodyPr/>
          <a:lstStyle/>
          <a:p>
            <a:r>
              <a:rPr lang="en-US" altLang="en-US" dirty="0"/>
              <a:t>Eligibility</a:t>
            </a:r>
            <a:endParaRPr lang="en-US" dirty="0"/>
          </a:p>
        </p:txBody>
      </p:sp>
      <p:sp>
        <p:nvSpPr>
          <p:cNvPr id="4" name="Slide Number Placeholder 3">
            <a:extLst>
              <a:ext uri="{FF2B5EF4-FFF2-40B4-BE49-F238E27FC236}">
                <a16:creationId xmlns:a16="http://schemas.microsoft.com/office/drawing/2014/main" id="{17561A53-C647-6F31-8C1A-54C0579AA9E0}"/>
              </a:ext>
            </a:extLst>
          </p:cNvPr>
          <p:cNvSpPr>
            <a:spLocks noGrp="1"/>
          </p:cNvSpPr>
          <p:nvPr>
            <p:ph type="sldNum" sz="quarter" idx="12"/>
          </p:nvPr>
        </p:nvSpPr>
        <p:spPr/>
        <p:txBody>
          <a:bodyPr/>
          <a:lstStyle/>
          <a:p>
            <a:fld id="{28024367-D536-4F59-B2ED-0E7825EDA9AF}" type="slidenum">
              <a:rPr lang="en-US" smtClean="0"/>
              <a:pPr/>
              <a:t>2</a:t>
            </a:fld>
            <a:endParaRPr lang="en-US" dirty="0"/>
          </a:p>
        </p:txBody>
      </p:sp>
      <p:sp>
        <p:nvSpPr>
          <p:cNvPr id="3" name="Content Placeholder 2">
            <a:extLst>
              <a:ext uri="{FF2B5EF4-FFF2-40B4-BE49-F238E27FC236}">
                <a16:creationId xmlns:a16="http://schemas.microsoft.com/office/drawing/2014/main" id="{45D0C942-DF23-0405-0F80-5A7D80B807CC}"/>
              </a:ext>
            </a:extLst>
          </p:cNvPr>
          <p:cNvSpPr>
            <a:spLocks noGrp="1"/>
          </p:cNvSpPr>
          <p:nvPr>
            <p:ph sz="half" idx="13"/>
          </p:nvPr>
        </p:nvSpPr>
        <p:spPr/>
        <p:txBody>
          <a:bodyPr>
            <a:normAutofit/>
          </a:bodyPr>
          <a:lstStyle/>
          <a:p>
            <a:pPr lvl="0"/>
            <a:r>
              <a:rPr lang="en-US" dirty="0"/>
              <a:t>Eligible employees are those who:</a:t>
            </a:r>
          </a:p>
          <a:p>
            <a:pPr lvl="1"/>
            <a:r>
              <a:rPr lang="en-US" dirty="0"/>
              <a:t>Work full time for and receive compensation from a state agency, a public higher education institution, a public school district, a participating public charter school or a participating optional employer, such as a participating county or municipal government; and</a:t>
            </a:r>
          </a:p>
          <a:p>
            <a:pPr lvl="1"/>
            <a:r>
              <a:rPr lang="en-US" dirty="0"/>
              <a:t>Are hired into an insurance-eligible position.</a:t>
            </a:r>
          </a:p>
          <a:p>
            <a:pPr marL="0" indent="0">
              <a:buNone/>
            </a:pPr>
            <a:endParaRPr lang="en-US" dirty="0"/>
          </a:p>
        </p:txBody>
      </p:sp>
      <p:sp>
        <p:nvSpPr>
          <p:cNvPr id="2" name="Content Placeholder 1">
            <a:extLst>
              <a:ext uri="{FF2B5EF4-FFF2-40B4-BE49-F238E27FC236}">
                <a16:creationId xmlns:a16="http://schemas.microsoft.com/office/drawing/2014/main" id="{A56ADA10-E8D4-758B-BC98-33CFDC775D2D}"/>
              </a:ext>
            </a:extLst>
          </p:cNvPr>
          <p:cNvSpPr>
            <a:spLocks noGrp="1"/>
          </p:cNvSpPr>
          <p:nvPr>
            <p:ph sz="half" idx="2"/>
          </p:nvPr>
        </p:nvSpPr>
        <p:spPr/>
        <p:txBody>
          <a:bodyPr>
            <a:normAutofit/>
          </a:bodyPr>
          <a:lstStyle/>
          <a:p>
            <a:r>
              <a:rPr lang="en-US" dirty="0"/>
              <a:t>Generally, an employee must work at least an average of 30 hours per week to be considered employed full time and eligible to participate in the insurance program.</a:t>
            </a:r>
          </a:p>
          <a:p>
            <a:pPr lvl="0"/>
            <a:r>
              <a:rPr lang="en-US" dirty="0"/>
              <a:t>Spouses and children may also be eligible.</a:t>
            </a:r>
          </a:p>
          <a:p>
            <a:pPr lvl="0"/>
            <a:r>
              <a:rPr lang="en-US" dirty="0"/>
              <a:t>Retirees must meet certain eligibility requirements.</a:t>
            </a:r>
          </a:p>
        </p:txBody>
      </p:sp>
    </p:spTree>
    <p:extLst>
      <p:ext uri="{BB962C8B-B14F-4D97-AF65-F5344CB8AC3E}">
        <p14:creationId xmlns:p14="http://schemas.microsoft.com/office/powerpoint/2010/main" val="23787651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1FF0DC81-00C9-2A67-2621-F708C0E82F44}"/>
              </a:ext>
            </a:extLst>
          </p:cNvPr>
          <p:cNvSpPr>
            <a:spLocks noGrp="1"/>
          </p:cNvSpPr>
          <p:nvPr>
            <p:ph type="title"/>
          </p:nvPr>
        </p:nvSpPr>
        <p:spPr/>
        <p:txBody>
          <a:bodyPr/>
          <a:lstStyle/>
          <a:p>
            <a:r>
              <a:rPr lang="en-US" altLang="en-US" dirty="0"/>
              <a:t>Dependent eligibility</a:t>
            </a:r>
            <a:endParaRPr lang="en-US" dirty="0"/>
          </a:p>
        </p:txBody>
      </p:sp>
      <p:sp>
        <p:nvSpPr>
          <p:cNvPr id="2" name="Content Placeholder 1">
            <a:extLst>
              <a:ext uri="{FF2B5EF4-FFF2-40B4-BE49-F238E27FC236}">
                <a16:creationId xmlns:a16="http://schemas.microsoft.com/office/drawing/2014/main" id="{A56ADA10-E8D4-758B-BC98-33CFDC775D2D}"/>
              </a:ext>
            </a:extLst>
          </p:cNvPr>
          <p:cNvSpPr>
            <a:spLocks noGrp="1"/>
          </p:cNvSpPr>
          <p:nvPr>
            <p:ph idx="1"/>
          </p:nvPr>
        </p:nvSpPr>
        <p:spPr/>
        <p:txBody>
          <a:bodyPr>
            <a:normAutofit/>
          </a:bodyPr>
          <a:lstStyle/>
          <a:p>
            <a:r>
              <a:rPr lang="en-US" dirty="0"/>
              <a:t>An eligible spouse is one recognized by South Carolina law. </a:t>
            </a:r>
          </a:p>
          <a:p>
            <a:pPr lvl="1"/>
            <a:r>
              <a:rPr lang="en-US" dirty="0"/>
              <a:t>A spouse eligible for coverage as an employee of any participating group, including a charter school or optional employer, cannot be covered as a spouse under any plan, unless they are a part-time teacher.</a:t>
            </a:r>
          </a:p>
          <a:p>
            <a:r>
              <a:rPr lang="en-US" dirty="0"/>
              <a:t>An eligible child must be:</a:t>
            </a:r>
          </a:p>
          <a:p>
            <a:pPr lvl="1"/>
            <a:r>
              <a:rPr lang="en-US" dirty="0"/>
              <a:t>Younger than age 26</a:t>
            </a:r>
            <a:r>
              <a:rPr lang="en-US" baseline="30000" dirty="0"/>
              <a:t>1</a:t>
            </a:r>
            <a:r>
              <a:rPr lang="en-US" dirty="0"/>
              <a:t>; and</a:t>
            </a:r>
          </a:p>
          <a:p>
            <a:pPr lvl="1"/>
            <a:r>
              <a:rPr lang="en-US" dirty="0"/>
              <a:t>The subscriber’s natural child, adopted child, stepchild, foster child</a:t>
            </a:r>
            <a:r>
              <a:rPr lang="en-US" baseline="30000" dirty="0"/>
              <a:t>2</a:t>
            </a:r>
            <a:r>
              <a:rPr lang="en-US" dirty="0"/>
              <a:t>, a child of whom the subscriber has legal custody or a child the subscriber is required to cover due to a court order.</a:t>
            </a:r>
            <a:r>
              <a:rPr lang="en-US" baseline="30000" dirty="0"/>
              <a:t>3</a:t>
            </a:r>
            <a:endParaRPr lang="en-US" dirty="0"/>
          </a:p>
          <a:p>
            <a:r>
              <a:rPr lang="en-US" dirty="0"/>
              <a:t>Must provide Social Security numbers and supporting documentation to add eligible dependents to coverage.</a:t>
            </a:r>
          </a:p>
        </p:txBody>
      </p:sp>
      <p:sp>
        <p:nvSpPr>
          <p:cNvPr id="4" name="Slide Number Placeholder 3">
            <a:extLst>
              <a:ext uri="{FF2B5EF4-FFF2-40B4-BE49-F238E27FC236}">
                <a16:creationId xmlns:a16="http://schemas.microsoft.com/office/drawing/2014/main" id="{17561A53-C647-6F31-8C1A-54C0579AA9E0}"/>
              </a:ext>
            </a:extLst>
          </p:cNvPr>
          <p:cNvSpPr>
            <a:spLocks noGrp="1"/>
          </p:cNvSpPr>
          <p:nvPr>
            <p:ph type="sldNum" sz="quarter" idx="12"/>
          </p:nvPr>
        </p:nvSpPr>
        <p:spPr/>
        <p:txBody>
          <a:bodyPr/>
          <a:lstStyle/>
          <a:p>
            <a:fld id="{28024367-D536-4F59-B2ED-0E7825EDA9AF}" type="slidenum">
              <a:rPr lang="en-US" smtClean="0"/>
              <a:pPr/>
              <a:t>3</a:t>
            </a:fld>
            <a:endParaRPr lang="en-US" dirty="0"/>
          </a:p>
        </p:txBody>
      </p:sp>
      <p:sp>
        <p:nvSpPr>
          <p:cNvPr id="7" name="TextBox 6">
            <a:extLst>
              <a:ext uri="{FF2B5EF4-FFF2-40B4-BE49-F238E27FC236}">
                <a16:creationId xmlns:a16="http://schemas.microsoft.com/office/drawing/2014/main" id="{B2B389F1-CC03-414D-2F1F-B0481D6D091C}"/>
              </a:ext>
            </a:extLst>
          </p:cNvPr>
          <p:cNvSpPr txBox="1"/>
          <p:nvPr/>
        </p:nvSpPr>
        <p:spPr>
          <a:xfrm>
            <a:off x="609600" y="5593158"/>
            <a:ext cx="10972800" cy="707886"/>
          </a:xfrm>
          <a:prstGeom prst="rect">
            <a:avLst/>
          </a:prstGeom>
          <a:noFill/>
        </p:spPr>
        <p:txBody>
          <a:bodyPr wrap="square">
            <a:spAutoFit/>
          </a:bodyPr>
          <a:lstStyle/>
          <a:p>
            <a:r>
              <a:rPr lang="en-US" sz="1000" baseline="30000" dirty="0">
                <a:solidFill>
                  <a:schemeClr val="tx2"/>
                </a:solidFill>
              </a:rPr>
              <a:t>1</a:t>
            </a:r>
            <a:r>
              <a:rPr lang="en-US" sz="1000" dirty="0">
                <a:solidFill>
                  <a:schemeClr val="tx2"/>
                </a:solidFill>
              </a:rPr>
              <a:t>You may be eligible to cover your child who is age 26 or older if they are incapacitated and you are financially responsible for them.</a:t>
            </a:r>
          </a:p>
          <a:p>
            <a:r>
              <a:rPr lang="en-US" sz="1000" baseline="30000" dirty="0">
                <a:solidFill>
                  <a:schemeClr val="tx2"/>
                </a:solidFill>
              </a:rPr>
              <a:t>2</a:t>
            </a:r>
            <a:r>
              <a:rPr lang="en-US" sz="1000" dirty="0">
                <a:solidFill>
                  <a:schemeClr val="tx2"/>
                </a:solidFill>
              </a:rPr>
              <a:t>A foster child is a child placed with the subscriber by an authorized placement agency.</a:t>
            </a:r>
          </a:p>
          <a:p>
            <a:r>
              <a:rPr lang="en-US" sz="1000" baseline="30000" dirty="0">
                <a:solidFill>
                  <a:schemeClr val="tx2"/>
                </a:solidFill>
              </a:rPr>
              <a:t>3</a:t>
            </a:r>
            <a:r>
              <a:rPr lang="en-US" sz="1000" dirty="0">
                <a:solidFill>
                  <a:schemeClr val="tx2"/>
                </a:solidFill>
              </a:rPr>
              <a:t>A child for whom the subscriber has legal custody is a child for whom the subscriber has guardianship responsibility, not just financial responsibility, according to a court order or other document filed with the courts.</a:t>
            </a:r>
          </a:p>
        </p:txBody>
      </p:sp>
    </p:spTree>
    <p:extLst>
      <p:ext uri="{BB962C8B-B14F-4D97-AF65-F5344CB8AC3E}">
        <p14:creationId xmlns:p14="http://schemas.microsoft.com/office/powerpoint/2010/main" val="30252035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73FBFB32-057B-FA57-64D7-35738833D5EA}"/>
              </a:ext>
            </a:extLst>
          </p:cNvPr>
          <p:cNvSpPr>
            <a:spLocks noGrp="1"/>
          </p:cNvSpPr>
          <p:nvPr>
            <p:ph type="sldNum" sz="quarter" idx="12"/>
          </p:nvPr>
        </p:nvSpPr>
        <p:spPr/>
        <p:txBody>
          <a:bodyPr/>
          <a:lstStyle/>
          <a:p>
            <a:fld id="{28024367-D536-4F59-B2ED-0E7825EDA9AF}" type="slidenum">
              <a:rPr lang="en-US" smtClean="0"/>
              <a:pPr/>
              <a:t>4</a:t>
            </a:fld>
            <a:endParaRPr lang="en-US" dirty="0"/>
          </a:p>
        </p:txBody>
      </p:sp>
      <p:sp>
        <p:nvSpPr>
          <p:cNvPr id="15" name="Title 14">
            <a:extLst>
              <a:ext uri="{FF2B5EF4-FFF2-40B4-BE49-F238E27FC236}">
                <a16:creationId xmlns:a16="http://schemas.microsoft.com/office/drawing/2014/main" id="{0F3931AE-3A23-9FD5-56EC-36D2495B1482}"/>
              </a:ext>
            </a:extLst>
          </p:cNvPr>
          <p:cNvSpPr>
            <a:spLocks noGrp="1"/>
          </p:cNvSpPr>
          <p:nvPr>
            <p:ph type="title"/>
          </p:nvPr>
        </p:nvSpPr>
        <p:spPr/>
        <p:txBody>
          <a:bodyPr/>
          <a:lstStyle/>
          <a:p>
            <a:r>
              <a:rPr lang="en-US" dirty="0"/>
              <a:t>Consider these factors</a:t>
            </a:r>
          </a:p>
        </p:txBody>
      </p:sp>
      <p:sp>
        <p:nvSpPr>
          <p:cNvPr id="6" name="TextBox 5">
            <a:extLst>
              <a:ext uri="{FF2B5EF4-FFF2-40B4-BE49-F238E27FC236}">
                <a16:creationId xmlns:a16="http://schemas.microsoft.com/office/drawing/2014/main" id="{9E20614C-3C24-18C6-B1E8-4D4758B6CAA8}"/>
              </a:ext>
            </a:extLst>
          </p:cNvPr>
          <p:cNvSpPr txBox="1"/>
          <p:nvPr/>
        </p:nvSpPr>
        <p:spPr>
          <a:xfrm>
            <a:off x="609596" y="1640841"/>
            <a:ext cx="2514600" cy="400110"/>
          </a:xfrm>
          <a:prstGeom prst="rect">
            <a:avLst/>
          </a:prstGeom>
          <a:noFill/>
        </p:spPr>
        <p:txBody>
          <a:bodyPr wrap="square">
            <a:spAutoFit/>
          </a:bodyPr>
          <a:lstStyle/>
          <a:p>
            <a:r>
              <a:rPr lang="en-US" sz="2000" dirty="0">
                <a:solidFill>
                  <a:schemeClr val="tx2"/>
                </a:solidFill>
              </a:rPr>
              <a:t>Premiums</a:t>
            </a:r>
          </a:p>
        </p:txBody>
      </p:sp>
      <p:cxnSp>
        <p:nvCxnSpPr>
          <p:cNvPr id="7" name="Straight Connector 6">
            <a:extLst>
              <a:ext uri="{FF2B5EF4-FFF2-40B4-BE49-F238E27FC236}">
                <a16:creationId xmlns:a16="http://schemas.microsoft.com/office/drawing/2014/main" id="{B4F8FCF7-C932-B6C9-0171-4DAC1E53A50E}"/>
              </a:ext>
            </a:extLst>
          </p:cNvPr>
          <p:cNvCxnSpPr>
            <a:cxnSpLocks/>
          </p:cNvCxnSpPr>
          <p:nvPr/>
        </p:nvCxnSpPr>
        <p:spPr>
          <a:xfrm>
            <a:off x="609596" y="1614173"/>
            <a:ext cx="2697480" cy="0"/>
          </a:xfrm>
          <a:prstGeom prst="line">
            <a:avLst/>
          </a:prstGeom>
          <a:ln w="38100">
            <a:solidFill>
              <a:srgbClr val="A0B810"/>
            </a:solidFill>
          </a:ln>
        </p:spPr>
        <p:style>
          <a:lnRef idx="1">
            <a:schemeClr val="accent1"/>
          </a:lnRef>
          <a:fillRef idx="0">
            <a:schemeClr val="accent1"/>
          </a:fillRef>
          <a:effectRef idx="0">
            <a:schemeClr val="accent1"/>
          </a:effectRef>
          <a:fontRef idx="minor">
            <a:schemeClr val="tx1"/>
          </a:fontRef>
        </p:style>
      </p:cxnSp>
      <p:sp>
        <p:nvSpPr>
          <p:cNvPr id="9" name="TextBox 8">
            <a:extLst>
              <a:ext uri="{FF2B5EF4-FFF2-40B4-BE49-F238E27FC236}">
                <a16:creationId xmlns:a16="http://schemas.microsoft.com/office/drawing/2014/main" id="{3FCA7235-E71B-2B36-A27E-67E02EF1CB61}"/>
              </a:ext>
            </a:extLst>
          </p:cNvPr>
          <p:cNvSpPr txBox="1"/>
          <p:nvPr/>
        </p:nvSpPr>
        <p:spPr>
          <a:xfrm>
            <a:off x="4007221" y="1607953"/>
            <a:ext cx="2514600" cy="400110"/>
          </a:xfrm>
          <a:prstGeom prst="rect">
            <a:avLst/>
          </a:prstGeom>
          <a:noFill/>
        </p:spPr>
        <p:txBody>
          <a:bodyPr wrap="square">
            <a:spAutoFit/>
          </a:bodyPr>
          <a:lstStyle/>
          <a:p>
            <a:r>
              <a:rPr lang="en-US" sz="2000" dirty="0">
                <a:solidFill>
                  <a:schemeClr val="tx2"/>
                </a:solidFill>
              </a:rPr>
              <a:t>Deductibles</a:t>
            </a:r>
          </a:p>
        </p:txBody>
      </p:sp>
      <p:cxnSp>
        <p:nvCxnSpPr>
          <p:cNvPr id="10" name="Straight Connector 9">
            <a:extLst>
              <a:ext uri="{FF2B5EF4-FFF2-40B4-BE49-F238E27FC236}">
                <a16:creationId xmlns:a16="http://schemas.microsoft.com/office/drawing/2014/main" id="{F78E84C6-86A9-C868-8C4A-4CC992A7029E}"/>
              </a:ext>
            </a:extLst>
          </p:cNvPr>
          <p:cNvCxnSpPr>
            <a:cxnSpLocks/>
          </p:cNvCxnSpPr>
          <p:nvPr/>
        </p:nvCxnSpPr>
        <p:spPr>
          <a:xfrm>
            <a:off x="4007221" y="1614173"/>
            <a:ext cx="2697480" cy="0"/>
          </a:xfrm>
          <a:prstGeom prst="line">
            <a:avLst/>
          </a:prstGeom>
          <a:ln w="38100">
            <a:solidFill>
              <a:srgbClr val="A0B810"/>
            </a:solidFill>
          </a:ln>
        </p:spPr>
        <p:style>
          <a:lnRef idx="1">
            <a:schemeClr val="accent1"/>
          </a:lnRef>
          <a:fillRef idx="0">
            <a:schemeClr val="accent1"/>
          </a:fillRef>
          <a:effectRef idx="0">
            <a:schemeClr val="accent1"/>
          </a:effectRef>
          <a:fontRef idx="minor">
            <a:schemeClr val="tx1"/>
          </a:fontRef>
        </p:style>
      </p:cxnSp>
      <p:sp>
        <p:nvSpPr>
          <p:cNvPr id="12" name="TextBox 11">
            <a:extLst>
              <a:ext uri="{FF2B5EF4-FFF2-40B4-BE49-F238E27FC236}">
                <a16:creationId xmlns:a16="http://schemas.microsoft.com/office/drawing/2014/main" id="{48AF3EE7-1E37-C270-87F4-8974E4F6F71D}"/>
              </a:ext>
            </a:extLst>
          </p:cNvPr>
          <p:cNvSpPr txBox="1"/>
          <p:nvPr/>
        </p:nvSpPr>
        <p:spPr>
          <a:xfrm>
            <a:off x="7404846" y="1640841"/>
            <a:ext cx="2514600" cy="400110"/>
          </a:xfrm>
          <a:prstGeom prst="rect">
            <a:avLst/>
          </a:prstGeom>
          <a:noFill/>
        </p:spPr>
        <p:txBody>
          <a:bodyPr wrap="square">
            <a:spAutoFit/>
          </a:bodyPr>
          <a:lstStyle/>
          <a:p>
            <a:r>
              <a:rPr lang="en-US" sz="2000" dirty="0">
                <a:solidFill>
                  <a:schemeClr val="tx2"/>
                </a:solidFill>
              </a:rPr>
              <a:t>Copayments</a:t>
            </a:r>
          </a:p>
        </p:txBody>
      </p:sp>
      <p:cxnSp>
        <p:nvCxnSpPr>
          <p:cNvPr id="13" name="Straight Connector 12">
            <a:extLst>
              <a:ext uri="{FF2B5EF4-FFF2-40B4-BE49-F238E27FC236}">
                <a16:creationId xmlns:a16="http://schemas.microsoft.com/office/drawing/2014/main" id="{0AB38647-A7E4-DA6A-623E-671D520D0255}"/>
              </a:ext>
            </a:extLst>
          </p:cNvPr>
          <p:cNvCxnSpPr>
            <a:cxnSpLocks/>
          </p:cNvCxnSpPr>
          <p:nvPr/>
        </p:nvCxnSpPr>
        <p:spPr>
          <a:xfrm>
            <a:off x="7404846" y="1614173"/>
            <a:ext cx="2697480" cy="0"/>
          </a:xfrm>
          <a:prstGeom prst="line">
            <a:avLst/>
          </a:prstGeom>
          <a:ln w="38100">
            <a:solidFill>
              <a:srgbClr val="A0B810"/>
            </a:solidFill>
          </a:ln>
        </p:spPr>
        <p:style>
          <a:lnRef idx="1">
            <a:schemeClr val="accent1"/>
          </a:lnRef>
          <a:fillRef idx="0">
            <a:schemeClr val="accent1"/>
          </a:fillRef>
          <a:effectRef idx="0">
            <a:schemeClr val="accent1"/>
          </a:effectRef>
          <a:fontRef idx="minor">
            <a:schemeClr val="tx1"/>
          </a:fontRef>
        </p:style>
      </p:cxnSp>
      <p:sp>
        <p:nvSpPr>
          <p:cNvPr id="23" name="TextBox 22">
            <a:extLst>
              <a:ext uri="{FF2B5EF4-FFF2-40B4-BE49-F238E27FC236}">
                <a16:creationId xmlns:a16="http://schemas.microsoft.com/office/drawing/2014/main" id="{156D9726-D4CE-0A06-38C8-F146A29A03EA}"/>
              </a:ext>
            </a:extLst>
          </p:cNvPr>
          <p:cNvSpPr txBox="1"/>
          <p:nvPr/>
        </p:nvSpPr>
        <p:spPr>
          <a:xfrm>
            <a:off x="609596" y="2957323"/>
            <a:ext cx="2514600" cy="400110"/>
          </a:xfrm>
          <a:prstGeom prst="rect">
            <a:avLst/>
          </a:prstGeom>
          <a:noFill/>
        </p:spPr>
        <p:txBody>
          <a:bodyPr wrap="square">
            <a:spAutoFit/>
          </a:bodyPr>
          <a:lstStyle/>
          <a:p>
            <a:r>
              <a:rPr lang="en-US" sz="2000" dirty="0">
                <a:solidFill>
                  <a:schemeClr val="tx2"/>
                </a:solidFill>
              </a:rPr>
              <a:t>Coinsurance</a:t>
            </a:r>
          </a:p>
        </p:txBody>
      </p:sp>
      <p:cxnSp>
        <p:nvCxnSpPr>
          <p:cNvPr id="24" name="Straight Connector 23">
            <a:extLst>
              <a:ext uri="{FF2B5EF4-FFF2-40B4-BE49-F238E27FC236}">
                <a16:creationId xmlns:a16="http://schemas.microsoft.com/office/drawing/2014/main" id="{C50BE634-6B9C-C287-AFDF-132BDFB61ABB}"/>
              </a:ext>
            </a:extLst>
          </p:cNvPr>
          <p:cNvCxnSpPr>
            <a:cxnSpLocks/>
          </p:cNvCxnSpPr>
          <p:nvPr/>
        </p:nvCxnSpPr>
        <p:spPr>
          <a:xfrm>
            <a:off x="609596" y="2930655"/>
            <a:ext cx="2697480" cy="0"/>
          </a:xfrm>
          <a:prstGeom prst="line">
            <a:avLst/>
          </a:prstGeom>
          <a:ln w="38100">
            <a:solidFill>
              <a:srgbClr val="A0B810"/>
            </a:solidFill>
          </a:ln>
        </p:spPr>
        <p:style>
          <a:lnRef idx="1">
            <a:schemeClr val="accent1"/>
          </a:lnRef>
          <a:fillRef idx="0">
            <a:schemeClr val="accent1"/>
          </a:fillRef>
          <a:effectRef idx="0">
            <a:schemeClr val="accent1"/>
          </a:effectRef>
          <a:fontRef idx="minor">
            <a:schemeClr val="tx1"/>
          </a:fontRef>
        </p:style>
      </p:cxnSp>
      <p:sp>
        <p:nvSpPr>
          <p:cNvPr id="26" name="TextBox 25">
            <a:extLst>
              <a:ext uri="{FF2B5EF4-FFF2-40B4-BE49-F238E27FC236}">
                <a16:creationId xmlns:a16="http://schemas.microsoft.com/office/drawing/2014/main" id="{98CE3743-9091-04B9-E50F-2C27E7AF55EC}"/>
              </a:ext>
            </a:extLst>
          </p:cNvPr>
          <p:cNvSpPr txBox="1"/>
          <p:nvPr/>
        </p:nvSpPr>
        <p:spPr>
          <a:xfrm>
            <a:off x="4007219" y="2960070"/>
            <a:ext cx="2669806" cy="400110"/>
          </a:xfrm>
          <a:prstGeom prst="rect">
            <a:avLst/>
          </a:prstGeom>
          <a:noFill/>
        </p:spPr>
        <p:txBody>
          <a:bodyPr wrap="square">
            <a:spAutoFit/>
          </a:bodyPr>
          <a:lstStyle/>
          <a:p>
            <a:r>
              <a:rPr lang="en-US" sz="2000" dirty="0">
                <a:solidFill>
                  <a:schemeClr val="tx2"/>
                </a:solidFill>
              </a:rPr>
              <a:t>Coinsurance maximums</a:t>
            </a:r>
          </a:p>
        </p:txBody>
      </p:sp>
      <p:cxnSp>
        <p:nvCxnSpPr>
          <p:cNvPr id="27" name="Straight Connector 26">
            <a:extLst>
              <a:ext uri="{FF2B5EF4-FFF2-40B4-BE49-F238E27FC236}">
                <a16:creationId xmlns:a16="http://schemas.microsoft.com/office/drawing/2014/main" id="{DA6A965F-0FCE-09E3-EDD4-4D9A2491E1C6}"/>
              </a:ext>
            </a:extLst>
          </p:cNvPr>
          <p:cNvCxnSpPr>
            <a:cxnSpLocks/>
          </p:cNvCxnSpPr>
          <p:nvPr/>
        </p:nvCxnSpPr>
        <p:spPr>
          <a:xfrm flipV="1">
            <a:off x="4007219" y="2930655"/>
            <a:ext cx="2697480" cy="2747"/>
          </a:xfrm>
          <a:prstGeom prst="line">
            <a:avLst/>
          </a:prstGeom>
          <a:ln w="38100">
            <a:solidFill>
              <a:srgbClr val="A0B810"/>
            </a:solidFill>
          </a:ln>
        </p:spPr>
        <p:style>
          <a:lnRef idx="1">
            <a:schemeClr val="accent1"/>
          </a:lnRef>
          <a:fillRef idx="0">
            <a:schemeClr val="accent1"/>
          </a:fillRef>
          <a:effectRef idx="0">
            <a:schemeClr val="accent1"/>
          </a:effectRef>
          <a:fontRef idx="minor">
            <a:schemeClr val="tx1"/>
          </a:fontRef>
        </p:style>
      </p:cxnSp>
      <p:sp>
        <p:nvSpPr>
          <p:cNvPr id="3" name="TextBox 2">
            <a:extLst>
              <a:ext uri="{FF2B5EF4-FFF2-40B4-BE49-F238E27FC236}">
                <a16:creationId xmlns:a16="http://schemas.microsoft.com/office/drawing/2014/main" id="{054441F3-8DB2-36B6-DCEA-39D82E78034C}"/>
              </a:ext>
            </a:extLst>
          </p:cNvPr>
          <p:cNvSpPr txBox="1"/>
          <p:nvPr/>
        </p:nvSpPr>
        <p:spPr>
          <a:xfrm>
            <a:off x="7404846" y="2933402"/>
            <a:ext cx="2514600" cy="400110"/>
          </a:xfrm>
          <a:prstGeom prst="rect">
            <a:avLst/>
          </a:prstGeom>
          <a:noFill/>
        </p:spPr>
        <p:txBody>
          <a:bodyPr wrap="square">
            <a:spAutoFit/>
          </a:bodyPr>
          <a:lstStyle/>
          <a:p>
            <a:r>
              <a:rPr lang="en-US" sz="2000" dirty="0">
                <a:solidFill>
                  <a:schemeClr val="tx2"/>
                </a:solidFill>
              </a:rPr>
              <a:t>Prescription costs</a:t>
            </a:r>
          </a:p>
        </p:txBody>
      </p:sp>
      <p:cxnSp>
        <p:nvCxnSpPr>
          <p:cNvPr id="14" name="Straight Connector 13">
            <a:extLst>
              <a:ext uri="{FF2B5EF4-FFF2-40B4-BE49-F238E27FC236}">
                <a16:creationId xmlns:a16="http://schemas.microsoft.com/office/drawing/2014/main" id="{91B16ED2-ACE5-B7D7-2568-65B724947624}"/>
              </a:ext>
            </a:extLst>
          </p:cNvPr>
          <p:cNvCxnSpPr>
            <a:cxnSpLocks/>
          </p:cNvCxnSpPr>
          <p:nvPr/>
        </p:nvCxnSpPr>
        <p:spPr>
          <a:xfrm>
            <a:off x="7404846" y="2939622"/>
            <a:ext cx="2697480" cy="0"/>
          </a:xfrm>
          <a:prstGeom prst="line">
            <a:avLst/>
          </a:prstGeom>
          <a:ln w="38100">
            <a:solidFill>
              <a:srgbClr val="A0B81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574954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Google Shape;416;p21">
            <a:extLst>
              <a:ext uri="{FF2B5EF4-FFF2-40B4-BE49-F238E27FC236}">
                <a16:creationId xmlns:a16="http://schemas.microsoft.com/office/drawing/2014/main" id="{58C4F070-30F5-F623-6643-F50B13356F08}"/>
              </a:ext>
            </a:extLst>
          </p:cNvPr>
          <p:cNvSpPr/>
          <p:nvPr/>
        </p:nvSpPr>
        <p:spPr>
          <a:xfrm rot="10800000" flipH="1">
            <a:off x="4632965" y="1611019"/>
            <a:ext cx="2926080" cy="914400"/>
          </a:xfrm>
          <a:prstGeom prst="round2SameRect">
            <a:avLst>
              <a:gd name="adj1" fmla="val 0"/>
              <a:gd name="adj2" fmla="val 0"/>
            </a:avLst>
          </a:prstGeom>
          <a:solidFill>
            <a:schemeClr val="accent1">
              <a:lumMod val="20000"/>
              <a:lumOff val="80000"/>
            </a:schemeClr>
          </a:solidFill>
          <a:ln w="38100" cap="flat" cmpd="sng">
            <a:solidFill>
              <a:schemeClr val="tx1"/>
            </a:solidFill>
            <a:prstDash val="solid"/>
            <a:round/>
            <a:headEnd type="none" w="sm" len="sm"/>
            <a:tailEnd type="none" w="sm" len="sm"/>
          </a:ln>
        </p:spPr>
        <p:txBody>
          <a:bodyPr spcFirstLastPara="1" wrap="square" lIns="91425" tIns="91425" rIns="91425" bIns="91425" anchor="ctr" anchorCtr="0">
            <a:noAutofit/>
          </a:bodyPr>
          <a:lstStyle/>
          <a:p>
            <a:pPr algn="ctr"/>
            <a:endParaRPr dirty="0"/>
          </a:p>
        </p:txBody>
      </p:sp>
      <p:sp>
        <p:nvSpPr>
          <p:cNvPr id="12" name="Google Shape;416;p21">
            <a:extLst>
              <a:ext uri="{FF2B5EF4-FFF2-40B4-BE49-F238E27FC236}">
                <a16:creationId xmlns:a16="http://schemas.microsoft.com/office/drawing/2014/main" id="{D5C4B4E2-7665-FEA0-2919-14CA8858B257}"/>
              </a:ext>
            </a:extLst>
          </p:cNvPr>
          <p:cNvSpPr/>
          <p:nvPr/>
        </p:nvSpPr>
        <p:spPr>
          <a:xfrm rot="10800000" flipH="1">
            <a:off x="8629723" y="1611019"/>
            <a:ext cx="2926080" cy="914400"/>
          </a:xfrm>
          <a:prstGeom prst="round2SameRect">
            <a:avLst>
              <a:gd name="adj1" fmla="val 0"/>
              <a:gd name="adj2" fmla="val 0"/>
            </a:avLst>
          </a:prstGeom>
          <a:solidFill>
            <a:schemeClr val="accent1">
              <a:lumMod val="20000"/>
              <a:lumOff val="80000"/>
            </a:schemeClr>
          </a:solidFill>
          <a:ln w="38100" cap="flat" cmpd="sng">
            <a:solidFill>
              <a:schemeClr val="tx1"/>
            </a:solidFill>
            <a:prstDash val="solid"/>
            <a:round/>
            <a:headEnd type="none" w="sm" len="sm"/>
            <a:tailEnd type="none" w="sm" len="sm"/>
          </a:ln>
        </p:spPr>
        <p:txBody>
          <a:bodyPr spcFirstLastPara="1" wrap="square" lIns="91425" tIns="91425" rIns="91425" bIns="91425" anchor="ctr" anchorCtr="0">
            <a:noAutofit/>
          </a:bodyPr>
          <a:lstStyle/>
          <a:p>
            <a:pPr algn="ctr"/>
            <a:endParaRPr dirty="0"/>
          </a:p>
        </p:txBody>
      </p:sp>
      <p:sp>
        <p:nvSpPr>
          <p:cNvPr id="13" name="Google Shape;416;p21">
            <a:extLst>
              <a:ext uri="{FF2B5EF4-FFF2-40B4-BE49-F238E27FC236}">
                <a16:creationId xmlns:a16="http://schemas.microsoft.com/office/drawing/2014/main" id="{C7F37B75-BAFC-7B3F-6EDA-FD0738256CE8}"/>
              </a:ext>
            </a:extLst>
          </p:cNvPr>
          <p:cNvSpPr/>
          <p:nvPr/>
        </p:nvSpPr>
        <p:spPr>
          <a:xfrm rot="10800000" flipH="1">
            <a:off x="609599" y="1611018"/>
            <a:ext cx="2926080" cy="914400"/>
          </a:xfrm>
          <a:prstGeom prst="round2SameRect">
            <a:avLst>
              <a:gd name="adj1" fmla="val 0"/>
              <a:gd name="adj2" fmla="val 0"/>
            </a:avLst>
          </a:prstGeom>
          <a:solidFill>
            <a:schemeClr val="accent1">
              <a:lumMod val="20000"/>
              <a:lumOff val="80000"/>
            </a:schemeClr>
          </a:solidFill>
          <a:ln w="38100" cap="flat" cmpd="sng">
            <a:solidFill>
              <a:schemeClr val="tx1"/>
            </a:solidFill>
            <a:prstDash val="solid"/>
            <a:round/>
            <a:headEnd type="none" w="sm" len="sm"/>
            <a:tailEnd type="none" w="sm" len="sm"/>
          </a:ln>
        </p:spPr>
        <p:txBody>
          <a:bodyPr spcFirstLastPara="1" wrap="square" lIns="91425" tIns="91425" rIns="91425" bIns="91425" anchor="ctr" anchorCtr="0">
            <a:noAutofit/>
          </a:bodyPr>
          <a:lstStyle/>
          <a:p>
            <a:pPr algn="ctr"/>
            <a:endParaRPr dirty="0"/>
          </a:p>
        </p:txBody>
      </p:sp>
      <p:sp>
        <p:nvSpPr>
          <p:cNvPr id="14" name="Google Shape;416;p21">
            <a:extLst>
              <a:ext uri="{FF2B5EF4-FFF2-40B4-BE49-F238E27FC236}">
                <a16:creationId xmlns:a16="http://schemas.microsoft.com/office/drawing/2014/main" id="{5ADEBB40-41A4-1709-89AD-5904CC8B91C9}"/>
              </a:ext>
            </a:extLst>
          </p:cNvPr>
          <p:cNvSpPr/>
          <p:nvPr/>
        </p:nvSpPr>
        <p:spPr>
          <a:xfrm rot="10800000" flipH="1">
            <a:off x="4632964" y="3041630"/>
            <a:ext cx="2926080" cy="914400"/>
          </a:xfrm>
          <a:prstGeom prst="round2SameRect">
            <a:avLst>
              <a:gd name="adj1" fmla="val 0"/>
              <a:gd name="adj2" fmla="val 0"/>
            </a:avLst>
          </a:prstGeom>
          <a:solidFill>
            <a:schemeClr val="accent1">
              <a:lumMod val="20000"/>
              <a:lumOff val="80000"/>
            </a:schemeClr>
          </a:solidFill>
          <a:ln w="38100" cap="flat" cmpd="sng">
            <a:solidFill>
              <a:schemeClr val="tx1"/>
            </a:solidFill>
            <a:prstDash val="solid"/>
            <a:round/>
            <a:headEnd type="none" w="sm" len="sm"/>
            <a:tailEnd type="none" w="sm" len="sm"/>
          </a:ln>
        </p:spPr>
        <p:txBody>
          <a:bodyPr spcFirstLastPara="1" wrap="square" lIns="91425" tIns="91425" rIns="91425" bIns="91425" anchor="ctr" anchorCtr="0">
            <a:noAutofit/>
          </a:bodyPr>
          <a:lstStyle/>
          <a:p>
            <a:pPr algn="ctr"/>
            <a:endParaRPr dirty="0"/>
          </a:p>
        </p:txBody>
      </p:sp>
      <p:sp>
        <p:nvSpPr>
          <p:cNvPr id="15" name="Google Shape;416;p21">
            <a:extLst>
              <a:ext uri="{FF2B5EF4-FFF2-40B4-BE49-F238E27FC236}">
                <a16:creationId xmlns:a16="http://schemas.microsoft.com/office/drawing/2014/main" id="{A307BBF5-4D8C-CE2E-7FBE-167358E9BC00}"/>
              </a:ext>
            </a:extLst>
          </p:cNvPr>
          <p:cNvSpPr/>
          <p:nvPr/>
        </p:nvSpPr>
        <p:spPr>
          <a:xfrm rot="10800000" flipH="1">
            <a:off x="8629722" y="3041630"/>
            <a:ext cx="2926080" cy="914400"/>
          </a:xfrm>
          <a:prstGeom prst="round2SameRect">
            <a:avLst>
              <a:gd name="adj1" fmla="val 0"/>
              <a:gd name="adj2" fmla="val 0"/>
            </a:avLst>
          </a:prstGeom>
          <a:solidFill>
            <a:schemeClr val="accent1">
              <a:lumMod val="20000"/>
              <a:lumOff val="80000"/>
            </a:schemeClr>
          </a:solidFill>
          <a:ln w="38100" cap="flat" cmpd="sng">
            <a:solidFill>
              <a:schemeClr val="tx1"/>
            </a:solidFill>
            <a:prstDash val="solid"/>
            <a:round/>
            <a:headEnd type="none" w="sm" len="sm"/>
            <a:tailEnd type="none" w="sm" len="sm"/>
          </a:ln>
        </p:spPr>
        <p:txBody>
          <a:bodyPr spcFirstLastPara="1" wrap="square" lIns="91425" tIns="91425" rIns="91425" bIns="91425" anchor="ctr" anchorCtr="0">
            <a:noAutofit/>
          </a:bodyPr>
          <a:lstStyle/>
          <a:p>
            <a:pPr algn="ctr"/>
            <a:endParaRPr dirty="0"/>
          </a:p>
        </p:txBody>
      </p:sp>
      <p:sp>
        <p:nvSpPr>
          <p:cNvPr id="16" name="Google Shape;416;p21">
            <a:extLst>
              <a:ext uri="{FF2B5EF4-FFF2-40B4-BE49-F238E27FC236}">
                <a16:creationId xmlns:a16="http://schemas.microsoft.com/office/drawing/2014/main" id="{B3A0FFEE-2321-E455-3523-675B7B08CD37}"/>
              </a:ext>
            </a:extLst>
          </p:cNvPr>
          <p:cNvSpPr/>
          <p:nvPr/>
        </p:nvSpPr>
        <p:spPr>
          <a:xfrm rot="10800000" flipH="1">
            <a:off x="609598" y="3041629"/>
            <a:ext cx="2926080" cy="914400"/>
          </a:xfrm>
          <a:prstGeom prst="round2SameRect">
            <a:avLst>
              <a:gd name="adj1" fmla="val 0"/>
              <a:gd name="adj2" fmla="val 0"/>
            </a:avLst>
          </a:prstGeom>
          <a:solidFill>
            <a:schemeClr val="accent1">
              <a:lumMod val="20000"/>
              <a:lumOff val="80000"/>
            </a:schemeClr>
          </a:solidFill>
          <a:ln w="38100" cap="flat" cmpd="sng">
            <a:solidFill>
              <a:schemeClr val="tx1"/>
            </a:solidFill>
            <a:prstDash val="solid"/>
            <a:round/>
            <a:headEnd type="none" w="sm" len="sm"/>
            <a:tailEnd type="none" w="sm" len="sm"/>
          </a:ln>
        </p:spPr>
        <p:txBody>
          <a:bodyPr spcFirstLastPara="1" wrap="square" lIns="91425" tIns="91425" rIns="91425" bIns="91425" anchor="ctr" anchorCtr="0">
            <a:noAutofit/>
          </a:bodyPr>
          <a:lstStyle/>
          <a:p>
            <a:pPr algn="ctr"/>
            <a:endParaRPr dirty="0"/>
          </a:p>
        </p:txBody>
      </p:sp>
      <p:sp>
        <p:nvSpPr>
          <p:cNvPr id="17" name="Google Shape;418;p21">
            <a:extLst>
              <a:ext uri="{FF2B5EF4-FFF2-40B4-BE49-F238E27FC236}">
                <a16:creationId xmlns:a16="http://schemas.microsoft.com/office/drawing/2014/main" id="{91793C6F-66F7-01E4-8C9C-8FFD1F08C48C}"/>
              </a:ext>
            </a:extLst>
          </p:cNvPr>
          <p:cNvSpPr txBox="1"/>
          <p:nvPr/>
        </p:nvSpPr>
        <p:spPr>
          <a:xfrm>
            <a:off x="4632963" y="4472238"/>
            <a:ext cx="2926080" cy="914400"/>
          </a:xfrm>
          <a:prstGeom prst="rect">
            <a:avLst/>
          </a:prstGeom>
          <a:solidFill>
            <a:schemeClr val="accent1">
              <a:lumMod val="20000"/>
              <a:lumOff val="80000"/>
            </a:schemeClr>
          </a:solidFill>
          <a:ln>
            <a:noFill/>
          </a:ln>
        </p:spPr>
        <p:txBody>
          <a:bodyPr spcFirstLastPara="1" wrap="square" lIns="91425" tIns="91425" rIns="91425" bIns="91425" anchor="ctr" anchorCtr="0">
            <a:noAutofit/>
          </a:bodyPr>
          <a:lstStyle/>
          <a:p>
            <a:pPr algn="ctr"/>
            <a:r>
              <a:rPr lang="en-US" sz="2000" dirty="0">
                <a:solidFill>
                  <a:schemeClr val="tx2"/>
                </a:solidFill>
                <a:ea typeface="Roboto"/>
                <a:cs typeface="Roboto"/>
                <a:sym typeface="Roboto"/>
              </a:rPr>
              <a:t>Health Savings Accounts</a:t>
            </a:r>
          </a:p>
        </p:txBody>
      </p:sp>
      <p:sp>
        <p:nvSpPr>
          <p:cNvPr id="3" name="Slide Number Placeholder 2">
            <a:extLst>
              <a:ext uri="{FF2B5EF4-FFF2-40B4-BE49-F238E27FC236}">
                <a16:creationId xmlns:a16="http://schemas.microsoft.com/office/drawing/2014/main" id="{C947C90E-E9D3-61AB-2352-A3ED349BA4D6}"/>
              </a:ext>
            </a:extLst>
          </p:cNvPr>
          <p:cNvSpPr>
            <a:spLocks noGrp="1"/>
          </p:cNvSpPr>
          <p:nvPr>
            <p:ph type="sldNum" sz="quarter" idx="12"/>
          </p:nvPr>
        </p:nvSpPr>
        <p:spPr>
          <a:xfrm>
            <a:off x="11019348" y="6301044"/>
            <a:ext cx="1072896" cy="457200"/>
          </a:xfrm>
        </p:spPr>
        <p:txBody>
          <a:bodyPr/>
          <a:lstStyle/>
          <a:p>
            <a:fld id="{28024367-D536-4F59-B2ED-0E7825EDA9AF}" type="slidenum">
              <a:rPr lang="en-US" smtClean="0"/>
              <a:pPr/>
              <a:t>5</a:t>
            </a:fld>
            <a:endParaRPr lang="en-US" dirty="0"/>
          </a:p>
        </p:txBody>
      </p:sp>
      <p:sp>
        <p:nvSpPr>
          <p:cNvPr id="6" name="Title 5">
            <a:extLst>
              <a:ext uri="{FF2B5EF4-FFF2-40B4-BE49-F238E27FC236}">
                <a16:creationId xmlns:a16="http://schemas.microsoft.com/office/drawing/2014/main" id="{8FF48648-142F-66A3-E9C0-9B416DA3F20D}"/>
              </a:ext>
            </a:extLst>
          </p:cNvPr>
          <p:cNvSpPr>
            <a:spLocks noGrp="1"/>
          </p:cNvSpPr>
          <p:nvPr>
            <p:ph type="title"/>
          </p:nvPr>
        </p:nvSpPr>
        <p:spPr>
          <a:xfrm>
            <a:off x="609599" y="228600"/>
            <a:ext cx="10972799" cy="1049898"/>
          </a:xfrm>
        </p:spPr>
        <p:txBody>
          <a:bodyPr/>
          <a:lstStyle/>
          <a:p>
            <a:r>
              <a:rPr lang="en-US" dirty="0"/>
              <a:t>Your available insurance benefits</a:t>
            </a:r>
          </a:p>
        </p:txBody>
      </p:sp>
      <p:sp>
        <p:nvSpPr>
          <p:cNvPr id="8" name="Google Shape;418;p21">
            <a:extLst>
              <a:ext uri="{FF2B5EF4-FFF2-40B4-BE49-F238E27FC236}">
                <a16:creationId xmlns:a16="http://schemas.microsoft.com/office/drawing/2014/main" id="{2C00D6B6-6A84-3645-0954-E76D4F0D5355}"/>
              </a:ext>
            </a:extLst>
          </p:cNvPr>
          <p:cNvSpPr txBox="1"/>
          <p:nvPr/>
        </p:nvSpPr>
        <p:spPr>
          <a:xfrm>
            <a:off x="4632964" y="1611018"/>
            <a:ext cx="2926080" cy="914400"/>
          </a:xfrm>
          <a:prstGeom prst="rect">
            <a:avLst/>
          </a:prstGeom>
          <a:noFill/>
          <a:ln>
            <a:noFill/>
          </a:ln>
        </p:spPr>
        <p:txBody>
          <a:bodyPr spcFirstLastPara="1" wrap="square" lIns="91425" tIns="91425" rIns="91425" bIns="91425" anchor="ctr" anchorCtr="0">
            <a:noAutofit/>
          </a:bodyPr>
          <a:lstStyle/>
          <a:p>
            <a:pPr algn="ctr"/>
            <a:r>
              <a:rPr lang="en-US" sz="2000" dirty="0">
                <a:solidFill>
                  <a:schemeClr val="tx2"/>
                </a:solidFill>
                <a:ea typeface="Roboto"/>
                <a:cs typeface="Roboto"/>
                <a:sym typeface="Roboto"/>
              </a:rPr>
              <a:t>Dental</a:t>
            </a:r>
          </a:p>
        </p:txBody>
      </p:sp>
      <p:sp>
        <p:nvSpPr>
          <p:cNvPr id="9" name="Google Shape;418;p21">
            <a:extLst>
              <a:ext uri="{FF2B5EF4-FFF2-40B4-BE49-F238E27FC236}">
                <a16:creationId xmlns:a16="http://schemas.microsoft.com/office/drawing/2014/main" id="{81A083B2-3216-E075-C5BF-C6E85C4A0BDB}"/>
              </a:ext>
            </a:extLst>
          </p:cNvPr>
          <p:cNvSpPr txBox="1"/>
          <p:nvPr/>
        </p:nvSpPr>
        <p:spPr>
          <a:xfrm>
            <a:off x="8629723" y="1611018"/>
            <a:ext cx="2926080" cy="914400"/>
          </a:xfrm>
          <a:prstGeom prst="rect">
            <a:avLst/>
          </a:prstGeom>
          <a:noFill/>
          <a:ln>
            <a:noFill/>
          </a:ln>
        </p:spPr>
        <p:txBody>
          <a:bodyPr spcFirstLastPara="1" wrap="square" lIns="91425" tIns="91425" rIns="91425" bIns="91425" anchor="ctr" anchorCtr="0">
            <a:noAutofit/>
          </a:bodyPr>
          <a:lstStyle/>
          <a:p>
            <a:pPr algn="ctr"/>
            <a:r>
              <a:rPr lang="en-US" sz="2000" dirty="0">
                <a:solidFill>
                  <a:schemeClr val="tx2"/>
                </a:solidFill>
                <a:ea typeface="Roboto"/>
                <a:cs typeface="Roboto"/>
                <a:sym typeface="Roboto"/>
              </a:rPr>
              <a:t>Vision</a:t>
            </a:r>
          </a:p>
        </p:txBody>
      </p:sp>
      <p:sp>
        <p:nvSpPr>
          <p:cNvPr id="10" name="Google Shape;418;p21">
            <a:extLst>
              <a:ext uri="{FF2B5EF4-FFF2-40B4-BE49-F238E27FC236}">
                <a16:creationId xmlns:a16="http://schemas.microsoft.com/office/drawing/2014/main" id="{1CE032CD-EEA9-5687-8A20-A5EA0A0D7096}"/>
              </a:ext>
            </a:extLst>
          </p:cNvPr>
          <p:cNvSpPr txBox="1"/>
          <p:nvPr/>
        </p:nvSpPr>
        <p:spPr>
          <a:xfrm>
            <a:off x="609606" y="1611018"/>
            <a:ext cx="2926080" cy="914400"/>
          </a:xfrm>
          <a:prstGeom prst="rect">
            <a:avLst/>
          </a:prstGeom>
          <a:noFill/>
          <a:ln>
            <a:noFill/>
          </a:ln>
        </p:spPr>
        <p:txBody>
          <a:bodyPr spcFirstLastPara="1" wrap="square" lIns="91425" tIns="91425" rIns="91425" bIns="91425" anchor="ctr" anchorCtr="0">
            <a:noAutofit/>
          </a:bodyPr>
          <a:lstStyle/>
          <a:p>
            <a:pPr algn="ctr"/>
            <a:r>
              <a:rPr lang="en-US" sz="2000" dirty="0">
                <a:solidFill>
                  <a:schemeClr val="tx2"/>
                </a:solidFill>
              </a:rPr>
              <a:t>Health</a:t>
            </a:r>
          </a:p>
        </p:txBody>
      </p:sp>
      <p:sp>
        <p:nvSpPr>
          <p:cNvPr id="2" name="Google Shape;418;p21">
            <a:extLst>
              <a:ext uri="{FF2B5EF4-FFF2-40B4-BE49-F238E27FC236}">
                <a16:creationId xmlns:a16="http://schemas.microsoft.com/office/drawing/2014/main" id="{C99EB97C-36D3-6D8D-E62D-19F929426ACE}"/>
              </a:ext>
            </a:extLst>
          </p:cNvPr>
          <p:cNvSpPr txBox="1"/>
          <p:nvPr/>
        </p:nvSpPr>
        <p:spPr>
          <a:xfrm>
            <a:off x="4632963" y="3041629"/>
            <a:ext cx="2926080" cy="914400"/>
          </a:xfrm>
          <a:prstGeom prst="rect">
            <a:avLst/>
          </a:prstGeom>
          <a:noFill/>
          <a:ln>
            <a:noFill/>
          </a:ln>
        </p:spPr>
        <p:txBody>
          <a:bodyPr spcFirstLastPara="1" wrap="square" lIns="91425" tIns="91425" rIns="91425" bIns="91425" anchor="ctr" anchorCtr="0">
            <a:noAutofit/>
          </a:bodyPr>
          <a:lstStyle/>
          <a:p>
            <a:pPr algn="ctr"/>
            <a:r>
              <a:rPr lang="en-US" sz="2000" dirty="0">
                <a:solidFill>
                  <a:schemeClr val="tx2"/>
                </a:solidFill>
                <a:ea typeface="Roboto"/>
                <a:cs typeface="Roboto"/>
                <a:sym typeface="Roboto"/>
              </a:rPr>
              <a:t>Long term disability</a:t>
            </a:r>
          </a:p>
        </p:txBody>
      </p:sp>
      <p:sp>
        <p:nvSpPr>
          <p:cNvPr id="4" name="Google Shape;418;p21">
            <a:extLst>
              <a:ext uri="{FF2B5EF4-FFF2-40B4-BE49-F238E27FC236}">
                <a16:creationId xmlns:a16="http://schemas.microsoft.com/office/drawing/2014/main" id="{8EDF69AB-F3FF-7F64-FE10-7E078A9CACDB}"/>
              </a:ext>
            </a:extLst>
          </p:cNvPr>
          <p:cNvSpPr txBox="1"/>
          <p:nvPr/>
        </p:nvSpPr>
        <p:spPr>
          <a:xfrm>
            <a:off x="8629722" y="3041629"/>
            <a:ext cx="2926080" cy="914400"/>
          </a:xfrm>
          <a:prstGeom prst="rect">
            <a:avLst/>
          </a:prstGeom>
          <a:noFill/>
          <a:ln>
            <a:noFill/>
          </a:ln>
        </p:spPr>
        <p:txBody>
          <a:bodyPr spcFirstLastPara="1" wrap="square" lIns="91425" tIns="91425" rIns="91425" bIns="91425" anchor="ctr" anchorCtr="0">
            <a:noAutofit/>
          </a:bodyPr>
          <a:lstStyle/>
          <a:p>
            <a:pPr algn="ctr"/>
            <a:r>
              <a:rPr lang="en-US" sz="2000" dirty="0">
                <a:solidFill>
                  <a:schemeClr val="tx2"/>
                </a:solidFill>
                <a:ea typeface="Roboto"/>
                <a:cs typeface="Roboto"/>
                <a:sym typeface="Roboto"/>
              </a:rPr>
              <a:t>MoneyPlus </a:t>
            </a:r>
            <a:br>
              <a:rPr lang="en-US" sz="2000" dirty="0">
                <a:solidFill>
                  <a:schemeClr val="tx2"/>
                </a:solidFill>
                <a:ea typeface="Roboto"/>
                <a:cs typeface="Roboto"/>
                <a:sym typeface="Roboto"/>
              </a:rPr>
            </a:br>
            <a:r>
              <a:rPr lang="en-US" sz="1500" dirty="0">
                <a:solidFill>
                  <a:schemeClr val="tx2"/>
                </a:solidFill>
                <a:ea typeface="Roboto"/>
                <a:cs typeface="Roboto"/>
                <a:sym typeface="Roboto"/>
              </a:rPr>
              <a:t>(flexible spending accounts)</a:t>
            </a:r>
          </a:p>
        </p:txBody>
      </p:sp>
      <p:sp>
        <p:nvSpPr>
          <p:cNvPr id="7" name="Google Shape;418;p21">
            <a:extLst>
              <a:ext uri="{FF2B5EF4-FFF2-40B4-BE49-F238E27FC236}">
                <a16:creationId xmlns:a16="http://schemas.microsoft.com/office/drawing/2014/main" id="{5BE7C223-7F4A-9472-A046-469B01D93EC7}"/>
              </a:ext>
            </a:extLst>
          </p:cNvPr>
          <p:cNvSpPr txBox="1"/>
          <p:nvPr/>
        </p:nvSpPr>
        <p:spPr>
          <a:xfrm>
            <a:off x="609605" y="3041629"/>
            <a:ext cx="2926080" cy="914400"/>
          </a:xfrm>
          <a:prstGeom prst="rect">
            <a:avLst/>
          </a:prstGeom>
          <a:noFill/>
          <a:ln>
            <a:noFill/>
          </a:ln>
        </p:spPr>
        <p:txBody>
          <a:bodyPr spcFirstLastPara="1" wrap="square" lIns="91425" tIns="91425" rIns="91425" bIns="91425" anchor="ctr" anchorCtr="0">
            <a:noAutofit/>
          </a:bodyPr>
          <a:lstStyle/>
          <a:p>
            <a:pPr algn="ctr"/>
            <a:r>
              <a:rPr lang="en-US" sz="2000" dirty="0">
                <a:solidFill>
                  <a:schemeClr val="tx2"/>
                </a:solidFill>
              </a:rPr>
              <a:t>Life insurance</a:t>
            </a:r>
          </a:p>
        </p:txBody>
      </p:sp>
      <p:sp>
        <p:nvSpPr>
          <p:cNvPr id="20" name="Google Shape;416;p21">
            <a:extLst>
              <a:ext uri="{FF2B5EF4-FFF2-40B4-BE49-F238E27FC236}">
                <a16:creationId xmlns:a16="http://schemas.microsoft.com/office/drawing/2014/main" id="{961BD3B8-4D2C-4C3F-E47A-DE05F336C89D}"/>
              </a:ext>
            </a:extLst>
          </p:cNvPr>
          <p:cNvSpPr/>
          <p:nvPr/>
        </p:nvSpPr>
        <p:spPr>
          <a:xfrm rot="10800000" flipH="1">
            <a:off x="4632964" y="4472239"/>
            <a:ext cx="2926080" cy="914400"/>
          </a:xfrm>
          <a:prstGeom prst="round2SameRect">
            <a:avLst>
              <a:gd name="adj1" fmla="val 0"/>
              <a:gd name="adj2" fmla="val 0"/>
            </a:avLst>
          </a:prstGeom>
          <a:noFill/>
          <a:ln w="38100" cap="flat" cmpd="sng">
            <a:solidFill>
              <a:schemeClr val="tx1"/>
            </a:solidFill>
            <a:prstDash val="solid"/>
            <a:round/>
            <a:headEnd type="none" w="sm" len="sm"/>
            <a:tailEnd type="none" w="sm" len="sm"/>
          </a:ln>
        </p:spPr>
        <p:txBody>
          <a:bodyPr spcFirstLastPara="1" wrap="square" lIns="91425" tIns="91425" rIns="91425" bIns="91425" anchor="ctr" anchorCtr="0">
            <a:noAutofit/>
          </a:bodyPr>
          <a:lstStyle/>
          <a:p>
            <a:pPr algn="ctr"/>
            <a:endParaRPr dirty="0"/>
          </a:p>
        </p:txBody>
      </p:sp>
    </p:spTree>
    <p:extLst>
      <p:ext uri="{BB962C8B-B14F-4D97-AF65-F5344CB8AC3E}">
        <p14:creationId xmlns:p14="http://schemas.microsoft.com/office/powerpoint/2010/main" val="491541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7AF53137-0F30-68D7-AC25-9A1DA274B03B}"/>
              </a:ext>
            </a:extLst>
          </p:cNvPr>
          <p:cNvSpPr>
            <a:spLocks noGrp="1"/>
          </p:cNvSpPr>
          <p:nvPr>
            <p:ph type="sldNum" sz="quarter" idx="12"/>
          </p:nvPr>
        </p:nvSpPr>
        <p:spPr/>
        <p:txBody>
          <a:bodyPr/>
          <a:lstStyle/>
          <a:p>
            <a:fld id="{28024367-D536-4F59-B2ED-0E7825EDA9AF}" type="slidenum">
              <a:rPr lang="en-US" smtClean="0"/>
              <a:pPr/>
              <a:t>6</a:t>
            </a:fld>
            <a:endParaRPr lang="en-US" dirty="0"/>
          </a:p>
        </p:txBody>
      </p:sp>
      <p:sp>
        <p:nvSpPr>
          <p:cNvPr id="2" name="Content Placeholder 1">
            <a:extLst>
              <a:ext uri="{FF2B5EF4-FFF2-40B4-BE49-F238E27FC236}">
                <a16:creationId xmlns:a16="http://schemas.microsoft.com/office/drawing/2014/main" id="{6B303A23-02F7-DFE8-CB9A-762A21ED6FE9}"/>
              </a:ext>
            </a:extLst>
          </p:cNvPr>
          <p:cNvSpPr>
            <a:spLocks noGrp="1"/>
          </p:cNvSpPr>
          <p:nvPr>
            <p:ph sz="half" idx="1"/>
          </p:nvPr>
        </p:nvSpPr>
        <p:spPr/>
        <p:txBody>
          <a:bodyPr/>
          <a:lstStyle/>
          <a:p>
            <a:pPr lvl="0"/>
            <a:r>
              <a:rPr lang="en-US" dirty="0"/>
              <a:t>This presentation is not a comprehensive description of the insurance benefits offered by PEBA.</a:t>
            </a:r>
          </a:p>
          <a:p>
            <a:pPr lvl="0"/>
            <a:r>
              <a:rPr lang="en-US" dirty="0"/>
              <a:t>For more information, and before you make enrollment decisions, review these publications:</a:t>
            </a:r>
          </a:p>
          <a:p>
            <a:pPr lvl="1"/>
            <a:r>
              <a:rPr lang="en-US" i="1" dirty="0">
                <a:hlinkClick r:id="rId2"/>
              </a:rPr>
              <a:t>Insurance Summary</a:t>
            </a:r>
            <a:r>
              <a:rPr lang="en-US" dirty="0"/>
              <a:t>; and</a:t>
            </a:r>
          </a:p>
          <a:p>
            <a:pPr lvl="1"/>
            <a:r>
              <a:rPr lang="en-US" i="1" dirty="0">
                <a:hlinkClick r:id="rId3"/>
              </a:rPr>
              <a:t>Insurance Benefits Guide</a:t>
            </a:r>
            <a:r>
              <a:rPr lang="en-US" dirty="0"/>
              <a:t>.</a:t>
            </a:r>
          </a:p>
        </p:txBody>
      </p:sp>
      <p:sp>
        <p:nvSpPr>
          <p:cNvPr id="3" name="Title 2">
            <a:extLst>
              <a:ext uri="{FF2B5EF4-FFF2-40B4-BE49-F238E27FC236}">
                <a16:creationId xmlns:a16="http://schemas.microsoft.com/office/drawing/2014/main" id="{FE390742-F30C-8413-D866-110FA796F6D8}"/>
              </a:ext>
            </a:extLst>
          </p:cNvPr>
          <p:cNvSpPr>
            <a:spLocks noGrp="1"/>
          </p:cNvSpPr>
          <p:nvPr>
            <p:ph type="title"/>
          </p:nvPr>
        </p:nvSpPr>
        <p:spPr/>
        <p:txBody>
          <a:bodyPr/>
          <a:lstStyle/>
          <a:p>
            <a:r>
              <a:rPr lang="en-US" dirty="0"/>
              <a:t>Important information</a:t>
            </a:r>
          </a:p>
        </p:txBody>
      </p:sp>
    </p:spTree>
    <p:extLst>
      <p:ext uri="{BB962C8B-B14F-4D97-AF65-F5344CB8AC3E}">
        <p14:creationId xmlns:p14="http://schemas.microsoft.com/office/powerpoint/2010/main" val="7915612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AFB9DD4-AB75-12EC-40B9-399903858D91}"/>
              </a:ext>
            </a:extLst>
          </p:cNvPr>
          <p:cNvSpPr>
            <a:spLocks noGrp="1"/>
          </p:cNvSpPr>
          <p:nvPr>
            <p:ph sz="half" idx="1"/>
          </p:nvPr>
        </p:nvSpPr>
        <p:spPr/>
        <p:txBody>
          <a:bodyPr/>
          <a:lstStyle/>
          <a:p>
            <a:r>
              <a:rPr lang="en-US" dirty="0">
                <a:hlinkClick r:id="rId2"/>
              </a:rPr>
              <a:t>peba.sc.gov/nyb</a:t>
            </a:r>
            <a:r>
              <a:rPr lang="en-US" dirty="0"/>
              <a:t>.</a:t>
            </a:r>
          </a:p>
          <a:p>
            <a:r>
              <a:rPr lang="en-US" dirty="0"/>
              <a:t>Plain-language explanations of insurance and retirement benefits.</a:t>
            </a:r>
          </a:p>
          <a:p>
            <a:r>
              <a:rPr lang="en-US" dirty="0"/>
              <a:t>Flyers and videos.</a:t>
            </a:r>
          </a:p>
        </p:txBody>
      </p:sp>
      <p:sp>
        <p:nvSpPr>
          <p:cNvPr id="4" name="Slide Number Placeholder 3">
            <a:extLst>
              <a:ext uri="{FF2B5EF4-FFF2-40B4-BE49-F238E27FC236}">
                <a16:creationId xmlns:a16="http://schemas.microsoft.com/office/drawing/2014/main" id="{A6ED8279-1411-86E5-B8D1-46BC8F095FFC}"/>
              </a:ext>
            </a:extLst>
          </p:cNvPr>
          <p:cNvSpPr>
            <a:spLocks noGrp="1"/>
          </p:cNvSpPr>
          <p:nvPr>
            <p:ph type="sldNum" sz="quarter" idx="12"/>
          </p:nvPr>
        </p:nvSpPr>
        <p:spPr/>
        <p:txBody>
          <a:bodyPr/>
          <a:lstStyle/>
          <a:p>
            <a:fld id="{28024367-D536-4F59-B2ED-0E7825EDA9AF}" type="slidenum">
              <a:rPr lang="en-US" smtClean="0"/>
              <a:pPr/>
              <a:t>7</a:t>
            </a:fld>
            <a:endParaRPr lang="en-US" dirty="0"/>
          </a:p>
        </p:txBody>
      </p:sp>
      <p:pic>
        <p:nvPicPr>
          <p:cNvPr id="7" name="Picture 6" descr="Logo&#10;&#10;Description automatically generated">
            <a:extLst>
              <a:ext uri="{FF2B5EF4-FFF2-40B4-BE49-F238E27FC236}">
                <a16:creationId xmlns:a16="http://schemas.microsoft.com/office/drawing/2014/main" id="{CDBA3808-3984-DAA6-8EB7-7FF449503A5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09599" y="433071"/>
            <a:ext cx="2419610" cy="1814709"/>
          </a:xfrm>
          <a:prstGeom prst="rect">
            <a:avLst/>
          </a:prstGeom>
        </p:spPr>
      </p:pic>
    </p:spTree>
    <p:extLst>
      <p:ext uri="{BB962C8B-B14F-4D97-AF65-F5344CB8AC3E}">
        <p14:creationId xmlns:p14="http://schemas.microsoft.com/office/powerpoint/2010/main" val="22108450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7ABCAFFF-9323-CEDE-3F82-3C73C88C7FEA}"/>
              </a:ext>
            </a:extLst>
          </p:cNvPr>
          <p:cNvSpPr>
            <a:spLocks noGrp="1"/>
          </p:cNvSpPr>
          <p:nvPr>
            <p:ph type="sldNum" sz="quarter" idx="12"/>
          </p:nvPr>
        </p:nvSpPr>
        <p:spPr/>
        <p:txBody>
          <a:bodyPr/>
          <a:lstStyle/>
          <a:p>
            <a:fld id="{28024367-D536-4F59-B2ED-0E7825EDA9AF}" type="slidenum">
              <a:rPr lang="en-US" smtClean="0"/>
              <a:pPr/>
              <a:t>8</a:t>
            </a:fld>
            <a:endParaRPr lang="en-US" dirty="0"/>
          </a:p>
        </p:txBody>
      </p:sp>
    </p:spTree>
    <p:extLst>
      <p:ext uri="{BB962C8B-B14F-4D97-AF65-F5344CB8AC3E}">
        <p14:creationId xmlns:p14="http://schemas.microsoft.com/office/powerpoint/2010/main" val="1061187636"/>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REFERENCE_ID" val="bb093f1c-b0d3-441d-8858-b0f90dcda6d5"/>
  <p:tag name="ARTICULATE_PRESENTATION_ID" val="2302"/>
  <p:tag name="ARTICULATE_REFERENCE_COUNT" val="0"/>
  <p:tag name="ARTICULATE_PLAYER_GLOSSARY_XML" val="&lt;?xml version=&quot;1.0&quot; encoding=&quot;utf-16&quot;?&gt;&lt;glossary xmlns:xsi=&quot;http://www.w3.org/2001/XMLSchema-instance&quot; xmlns:xsd=&quot;http://www.w3.org/2001/XMLSchema&quot;&gt;&lt;terms /&gt;&lt;/glossary&gt;"/>
  <p:tag name="ARTICULATE_PRESENTER_VERSION" val="8"/>
  <p:tag name="ARTICULATE_DESIGN_ID_2_OFFICE THEME" val="5XK1m1icHqJ"/>
  <p:tag name="ARTICULATE_SLIDE_COUNT" val="60"/>
  <p:tag name="TAG_BACKING_FORM_KEY" val="4851786-c:\users\rgeorr\desktop\5-31-23 clean up\onboarding presentations 3-10-23\peba overview_with vocals 3-13-23 for heather.pptx"/>
  <p:tag name="ARTICULATE_USED_PAGE_SIZE" val="1"/>
  <p:tag name="ARTICULATE_USED_PAGE_ORIENTATION" val="1"/>
  <p:tag name="ARTICULATE_PROJECT_OPEN" val="0"/>
</p:tagLst>
</file>

<file path=ppt/tags/tag2.xml><?xml version="1.0" encoding="utf-8"?>
<p:tagLst xmlns:a="http://schemas.openxmlformats.org/drawingml/2006/main" xmlns:r="http://schemas.openxmlformats.org/officeDocument/2006/relationships" xmlns:p="http://schemas.openxmlformats.org/presentationml/2006/main">
  <p:tag name="AUDIO_ID" val="256"/>
  <p:tag name="ARTICULATE_AUDIO_RECORDED" val="1"/>
  <p:tag name="ELAPSEDTIME" val="26.7"/>
  <p:tag name="ARTICULATE_NAV_LEVEL" val="1"/>
  <p:tag name="ARTICULATE_SLIDE_PRESENTER_GUID" val="6ca15952-0b11-4a52-8c66-e648cf39c781"/>
  <p:tag name="ARTICULATE_SLIDE_PAUSE" val="0"/>
  <p:tag name="ARTICULATE_LOCK_SLIDE" val="0"/>
  <p:tag name="ARTICULATE_HIDE_SLIDE" val="0"/>
  <p:tag name="ARTICULATE_PLAYER_CONTROL_PREVIOUS" val="True"/>
  <p:tag name="ARTICULATE_PLAYER_CONTROL_NEXT" val="True"/>
  <p:tag name="ARTICULATE_SLIDE_THUMBNAIL_REFRESH" val="1"/>
  <p:tag name="ARTICULATE_USED_LAYOUT" val="1"/>
</p:tagLst>
</file>

<file path=ppt/tags/tag3.xml><?xml version="1.0" encoding="utf-8"?>
<p:tagLst xmlns:a="http://schemas.openxmlformats.org/drawingml/2006/main" xmlns:r="http://schemas.openxmlformats.org/officeDocument/2006/relationships" xmlns:p="http://schemas.openxmlformats.org/presentationml/2006/main">
  <p:tag name="BULLET_1" val="8226"/>
  <p:tag name="BULLET_2" val="8226"/>
  <p:tag name="MARGIN_1" val="0"/>
  <p:tag name="MARGIN_2" val="36"/>
  <p:tag name="MARGIN_3" val="72"/>
  <p:tag name="MARGIN_4" val="108"/>
  <p:tag name="MARGIN_5" val="144"/>
  <p:tag name="FONT_SIZE" val="12"/>
</p:tagLst>
</file>

<file path=ppt/theme/theme1.xml><?xml version="1.0" encoding="utf-8"?>
<a:theme xmlns:a="http://schemas.openxmlformats.org/drawingml/2006/main" name="2_Office Theme">
  <a:themeElements>
    <a:clrScheme name="PEBA 2020 - white">
      <a:dk1>
        <a:srgbClr val="1260A7"/>
      </a:dk1>
      <a:lt1>
        <a:srgbClr val="FFFFFF"/>
      </a:lt1>
      <a:dk2>
        <a:srgbClr val="063A68"/>
      </a:dk2>
      <a:lt2>
        <a:srgbClr val="B2B2B2"/>
      </a:lt2>
      <a:accent1>
        <a:srgbClr val="568EC1"/>
      </a:accent1>
      <a:accent2>
        <a:srgbClr val="412049"/>
      </a:accent2>
      <a:accent3>
        <a:srgbClr val="8D1F4A"/>
      </a:accent3>
      <a:accent4>
        <a:srgbClr val="0087B0"/>
      </a:accent4>
      <a:accent5>
        <a:srgbClr val="007A77"/>
      </a:accent5>
      <a:accent6>
        <a:srgbClr val="A50000"/>
      </a:accent6>
      <a:hlink>
        <a:srgbClr val="568EC1"/>
      </a:hlink>
      <a:folHlink>
        <a:srgbClr val="568EC1"/>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3" id="{335C8AF8-EA95-4116-89A6-556DDAF75D2D}" vid="{CAB7C80F-02D0-4CE3-8F43-EB73110B523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PEBA Presentation Template</Template>
  <TotalTime>26182</TotalTime>
  <Words>407</Words>
  <Application>Microsoft Office PowerPoint</Application>
  <PresentationFormat>Widescreen</PresentationFormat>
  <Paragraphs>52</Paragraphs>
  <Slides>8</Slides>
  <Notes>2</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8</vt:i4>
      </vt:variant>
    </vt:vector>
  </HeadingPairs>
  <TitlesOfParts>
    <vt:vector size="15" baseType="lpstr">
      <vt:lpstr>Arial</vt:lpstr>
      <vt:lpstr>Calibri</vt:lpstr>
      <vt:lpstr>Calibri Light</vt:lpstr>
      <vt:lpstr>Roboto</vt:lpstr>
      <vt:lpstr>Times New Roman</vt:lpstr>
      <vt:lpstr>Tw Cen MT Condensed</vt:lpstr>
      <vt:lpstr>2_Office Theme</vt:lpstr>
      <vt:lpstr>Introduction</vt:lpstr>
      <vt:lpstr>Eligibility</vt:lpstr>
      <vt:lpstr>Dependent eligibility</vt:lpstr>
      <vt:lpstr>Consider these factors</vt:lpstr>
      <vt:lpstr>Your available insurance benefits</vt:lpstr>
      <vt:lpstr>Important information</vt:lpstr>
      <vt:lpstr>PowerPoint Presentation</vt:lpstr>
      <vt:lpstr>PowerPoint Presentation</vt:lpstr>
    </vt:vector>
  </TitlesOfParts>
  <Company>PEBA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Heather H. Young</dc:creator>
  <cp:lastModifiedBy>Heather H. Young</cp:lastModifiedBy>
  <cp:revision>712</cp:revision>
  <cp:lastPrinted>2024-06-06T13:47:10Z</cp:lastPrinted>
  <dcterms:created xsi:type="dcterms:W3CDTF">2019-11-01T12:34:11Z</dcterms:created>
  <dcterms:modified xsi:type="dcterms:W3CDTF">2024-09-12T12:59:41Z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Path">
    <vt:lpwstr>PEBA onboarding_FINAL_11082019</vt:lpwstr>
  </property>
  <property fmtid="{D5CDD505-2E9C-101B-9397-08002B2CF9AE}" pid="3" name="ArticulateProjectVersion">
    <vt:lpwstr>7</vt:lpwstr>
  </property>
  <property fmtid="{D5CDD505-2E9C-101B-9397-08002B2CF9AE}" pid="4" name="ArticulateUseProject">
    <vt:lpwstr>1</vt:lpwstr>
  </property>
  <property fmtid="{D5CDD505-2E9C-101B-9397-08002B2CF9AE}" pid="5" name="ArticulateGUID">
    <vt:lpwstr>94A8F04D-4FB2-45C8-8BE3-4D7F6EEE439A</vt:lpwstr>
  </property>
  <property fmtid="{D5CDD505-2E9C-101B-9397-08002B2CF9AE}" pid="6" name="ArticulateProjectFull">
    <vt:lpwstr>C:\Users\rgeorr\Desktop\PEBA Overview_with vocals 8-23-23 for Heather.ppta</vt:lpwstr>
  </property>
</Properties>
</file>