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2" r:id="rId1"/>
  </p:sldMasterIdLst>
  <p:notesMasterIdLst>
    <p:notesMasterId r:id="rId9"/>
  </p:notesMasterIdLst>
  <p:handoutMasterIdLst>
    <p:handoutMasterId r:id="rId10"/>
  </p:handoutMasterIdLst>
  <p:sldIdLst>
    <p:sldId id="256" r:id="rId2"/>
    <p:sldId id="461" r:id="rId3"/>
    <p:sldId id="478" r:id="rId4"/>
    <p:sldId id="479" r:id="rId5"/>
    <p:sldId id="480" r:id="rId6"/>
    <p:sldId id="300" r:id="rId7"/>
    <p:sldId id="471" r:id="rId8"/>
  </p:sldIdLst>
  <p:sldSz cx="12192000" cy="6858000"/>
  <p:notesSz cx="7023100" cy="9309100"/>
  <p:custDataLst>
    <p:tags r:id="rId11"/>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D69F3596-F32A-6A11-B93C-60EEA29904A9}" name="Heather H. Young" initials="HHY" userId="S::ryounh@peba.sc.gov::9a85b619-8fd1-4dec-b439-2514df7fe89a" providerId="AD"/>
  <p188:author id="{30ECEDC3-5A9C-DBC7-6255-80184EBB490D}" name="Angela A. Thornton" initials="AAT" userId="S::rthora@peba.sc.gov::5fd82288-7ab6-4911-991c-9d6c805828ac"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Heather H. Young" initials="HHY" lastIdx="1" clrIdx="0">
    <p:extLst>
      <p:ext uri="{19B8F6BF-5375-455C-9EA6-DF929625EA0E}">
        <p15:presenceInfo xmlns:p15="http://schemas.microsoft.com/office/powerpoint/2012/main" userId="S-1-5-21-1712835577-1554845858-232277807-10008" providerId="AD"/>
      </p:ext>
    </p:extLst>
  </p:cmAuthor>
  <p:cmAuthor id="2" name="Justin Werner" initials="JW" lastIdx="18" clrIdx="1">
    <p:extLst>
      <p:ext uri="{19B8F6BF-5375-455C-9EA6-DF929625EA0E}">
        <p15:presenceInfo xmlns:p15="http://schemas.microsoft.com/office/powerpoint/2012/main" userId="S-1-5-21-1712835577-1554845858-232277807-1430"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browse showScrollbar="0"/>
    <p:sldAll/>
    <p:penClr>
      <a:prstClr val="red"/>
    </p:penClr>
    <p:extLst>
      <p:ext uri="{F99C55AA-B7CB-42B0-86F8-08522FDF87E8}">
        <p14:browseMode xmlns:p14="http://schemas.microsoft.com/office/powerpoint/2010/main" showStatus="0"/>
      </p:ex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405" autoAdjust="0"/>
    <p:restoredTop sz="88837" autoAdjust="0"/>
  </p:normalViewPr>
  <p:slideViewPr>
    <p:cSldViewPr snapToGrid="0">
      <p:cViewPr varScale="1">
        <p:scale>
          <a:sx n="101" d="100"/>
          <a:sy n="101" d="100"/>
        </p:scale>
        <p:origin x="912" y="108"/>
      </p:cViewPr>
      <p:guideLst/>
    </p:cSldViewPr>
  </p:slideViewPr>
  <p:outlineViewPr>
    <p:cViewPr>
      <p:scale>
        <a:sx n="33" d="100"/>
        <a:sy n="33" d="100"/>
      </p:scale>
      <p:origin x="0" y="0"/>
    </p:cViewPr>
  </p:outlineViewPr>
  <p:notesTextViewPr>
    <p:cViewPr>
      <p:scale>
        <a:sx n="150" d="100"/>
        <a:sy n="150" d="100"/>
      </p:scale>
      <p:origin x="0" y="0"/>
    </p:cViewPr>
  </p:notesTextViewPr>
  <p:sorterViewPr>
    <p:cViewPr>
      <p:scale>
        <a:sx n="100" d="100"/>
        <a:sy n="100" d="100"/>
      </p:scale>
      <p:origin x="0" y="-2712"/>
    </p:cViewPr>
  </p:sorterViewPr>
  <p:notesViewPr>
    <p:cSldViewPr snapToGrid="0">
      <p:cViewPr varScale="1">
        <p:scale>
          <a:sx n="86" d="100"/>
          <a:sy n="86" d="100"/>
        </p:scale>
        <p:origin x="3822" y="6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commentAuthors" Target="commentAuthors.xml"/><Relationship Id="rId17" Type="http://schemas.microsoft.com/office/2018/10/relationships/authors" Target="authors.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gs" Target="tags/tag1.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7072"/>
          </a:xfrm>
          <a:prstGeom prst="rect">
            <a:avLst/>
          </a:prstGeom>
        </p:spPr>
        <p:txBody>
          <a:bodyPr vert="horz" lIns="93324" tIns="46662" rIns="93324" bIns="46662" rtlCol="0"/>
          <a:lstStyle>
            <a:lvl1pPr algn="l">
              <a:defRPr sz="1200"/>
            </a:lvl1pPr>
          </a:lstStyle>
          <a:p>
            <a:endParaRPr lang="en-US"/>
          </a:p>
        </p:txBody>
      </p:sp>
      <p:sp>
        <p:nvSpPr>
          <p:cNvPr id="3" name="Date Placeholder 2"/>
          <p:cNvSpPr>
            <a:spLocks noGrp="1"/>
          </p:cNvSpPr>
          <p:nvPr>
            <p:ph type="dt" sz="quarter" idx="1"/>
          </p:nvPr>
        </p:nvSpPr>
        <p:spPr>
          <a:xfrm>
            <a:off x="3978132" y="0"/>
            <a:ext cx="3043343" cy="467072"/>
          </a:xfrm>
          <a:prstGeom prst="rect">
            <a:avLst/>
          </a:prstGeom>
        </p:spPr>
        <p:txBody>
          <a:bodyPr vert="horz" lIns="93324" tIns="46662" rIns="93324" bIns="46662" rtlCol="0"/>
          <a:lstStyle>
            <a:lvl1pPr algn="r">
              <a:defRPr sz="1200"/>
            </a:lvl1pPr>
          </a:lstStyle>
          <a:p>
            <a:fld id="{CC20F16F-8811-4B51-BB31-320552CC85AF}" type="datetimeFigureOut">
              <a:rPr lang="en-US" smtClean="0"/>
              <a:t>9/12/2024</a:t>
            </a:fld>
            <a:endParaRPr lang="en-US"/>
          </a:p>
        </p:txBody>
      </p:sp>
      <p:sp>
        <p:nvSpPr>
          <p:cNvPr id="4" name="Footer Placeholder 3"/>
          <p:cNvSpPr>
            <a:spLocks noGrp="1"/>
          </p:cNvSpPr>
          <p:nvPr>
            <p:ph type="ftr" sz="quarter" idx="2"/>
          </p:nvPr>
        </p:nvSpPr>
        <p:spPr>
          <a:xfrm>
            <a:off x="0" y="8842030"/>
            <a:ext cx="3043343" cy="467071"/>
          </a:xfrm>
          <a:prstGeom prst="rect">
            <a:avLst/>
          </a:prstGeom>
        </p:spPr>
        <p:txBody>
          <a:bodyPr vert="horz" lIns="93324" tIns="46662" rIns="93324" bIns="46662" rtlCol="0" anchor="b"/>
          <a:lstStyle>
            <a:lvl1pPr algn="l">
              <a:defRPr sz="1200"/>
            </a:lvl1pPr>
          </a:lstStyle>
          <a:p>
            <a:endParaRPr lang="en-US"/>
          </a:p>
        </p:txBody>
      </p:sp>
      <p:sp>
        <p:nvSpPr>
          <p:cNvPr id="5" name="Slide Number Placeholder 4"/>
          <p:cNvSpPr>
            <a:spLocks noGrp="1"/>
          </p:cNvSpPr>
          <p:nvPr>
            <p:ph type="sldNum" sz="quarter" idx="3"/>
          </p:nvPr>
        </p:nvSpPr>
        <p:spPr>
          <a:xfrm>
            <a:off x="3978132" y="8842030"/>
            <a:ext cx="3043343" cy="467071"/>
          </a:xfrm>
          <a:prstGeom prst="rect">
            <a:avLst/>
          </a:prstGeom>
        </p:spPr>
        <p:txBody>
          <a:bodyPr vert="horz" lIns="93324" tIns="46662" rIns="93324" bIns="46662" rtlCol="0" anchor="b"/>
          <a:lstStyle>
            <a:lvl1pPr algn="r">
              <a:defRPr sz="1200"/>
            </a:lvl1pPr>
          </a:lstStyle>
          <a:p>
            <a:fld id="{193DC886-A8FF-4ABE-9C42-E1F14DBEB2B0}" type="slidenum">
              <a:rPr lang="en-US" smtClean="0"/>
              <a:t>‹#›</a:t>
            </a:fld>
            <a:endParaRPr lang="en-US"/>
          </a:p>
        </p:txBody>
      </p:sp>
    </p:spTree>
    <p:extLst>
      <p:ext uri="{BB962C8B-B14F-4D97-AF65-F5344CB8AC3E}">
        <p14:creationId xmlns:p14="http://schemas.microsoft.com/office/powerpoint/2010/main" val="360383731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7072"/>
          </a:xfrm>
          <a:prstGeom prst="rect">
            <a:avLst/>
          </a:prstGeom>
        </p:spPr>
        <p:txBody>
          <a:bodyPr vert="horz" lIns="93324" tIns="46662" rIns="93324" bIns="46662" rtlCol="0"/>
          <a:lstStyle>
            <a:lvl1pPr algn="l">
              <a:defRPr sz="1200"/>
            </a:lvl1pPr>
          </a:lstStyle>
          <a:p>
            <a:endParaRPr lang="en-US"/>
          </a:p>
        </p:txBody>
      </p:sp>
      <p:sp>
        <p:nvSpPr>
          <p:cNvPr id="3" name="Date Placeholder 2"/>
          <p:cNvSpPr>
            <a:spLocks noGrp="1"/>
          </p:cNvSpPr>
          <p:nvPr>
            <p:ph type="dt" idx="1"/>
          </p:nvPr>
        </p:nvSpPr>
        <p:spPr>
          <a:xfrm>
            <a:off x="3978132" y="0"/>
            <a:ext cx="3043343" cy="467072"/>
          </a:xfrm>
          <a:prstGeom prst="rect">
            <a:avLst/>
          </a:prstGeom>
        </p:spPr>
        <p:txBody>
          <a:bodyPr vert="horz" lIns="93324" tIns="46662" rIns="93324" bIns="46662" rtlCol="0"/>
          <a:lstStyle>
            <a:lvl1pPr algn="r">
              <a:defRPr sz="1200"/>
            </a:lvl1pPr>
          </a:lstStyle>
          <a:p>
            <a:fld id="{6B005CDC-F66A-4EA3-93A4-41602AB21081}" type="datetimeFigureOut">
              <a:rPr lang="en-US" smtClean="0"/>
              <a:t>9/12/2024</a:t>
            </a:fld>
            <a:endParaRPr lang="en-US"/>
          </a:p>
        </p:txBody>
      </p:sp>
      <p:sp>
        <p:nvSpPr>
          <p:cNvPr id="4" name="Slide Image Placeholder 3"/>
          <p:cNvSpPr>
            <a:spLocks noGrp="1" noRot="1" noChangeAspect="1"/>
          </p:cNvSpPr>
          <p:nvPr>
            <p:ph type="sldImg" idx="2"/>
          </p:nvPr>
        </p:nvSpPr>
        <p:spPr>
          <a:xfrm>
            <a:off x="719138" y="1163638"/>
            <a:ext cx="5584825" cy="3141662"/>
          </a:xfrm>
          <a:prstGeom prst="rect">
            <a:avLst/>
          </a:prstGeom>
          <a:noFill/>
          <a:ln w="12700">
            <a:solidFill>
              <a:prstClr val="black"/>
            </a:solidFill>
          </a:ln>
        </p:spPr>
        <p:txBody>
          <a:bodyPr vert="horz" lIns="93324" tIns="46662" rIns="93324" bIns="46662" rtlCol="0" anchor="ctr"/>
          <a:lstStyle/>
          <a:p>
            <a:endParaRPr lang="en-US"/>
          </a:p>
        </p:txBody>
      </p:sp>
      <p:sp>
        <p:nvSpPr>
          <p:cNvPr id="5" name="Notes Placeholder 4"/>
          <p:cNvSpPr>
            <a:spLocks noGrp="1"/>
          </p:cNvSpPr>
          <p:nvPr>
            <p:ph type="body" sz="quarter" idx="3"/>
          </p:nvPr>
        </p:nvSpPr>
        <p:spPr>
          <a:xfrm>
            <a:off x="702310" y="4480004"/>
            <a:ext cx="5618480" cy="3665458"/>
          </a:xfrm>
          <a:prstGeom prst="rect">
            <a:avLst/>
          </a:prstGeom>
        </p:spPr>
        <p:txBody>
          <a:bodyPr vert="horz" lIns="93324" tIns="46662" rIns="93324" bIns="46662"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42030"/>
            <a:ext cx="3043343" cy="467071"/>
          </a:xfrm>
          <a:prstGeom prst="rect">
            <a:avLst/>
          </a:prstGeom>
        </p:spPr>
        <p:txBody>
          <a:bodyPr vert="horz" lIns="93324" tIns="46662" rIns="93324" bIns="46662" rtlCol="0" anchor="b"/>
          <a:lstStyle>
            <a:lvl1pPr algn="l">
              <a:defRPr sz="1200"/>
            </a:lvl1pPr>
          </a:lstStyle>
          <a:p>
            <a:endParaRPr lang="en-US"/>
          </a:p>
        </p:txBody>
      </p:sp>
      <p:sp>
        <p:nvSpPr>
          <p:cNvPr id="7" name="Slide Number Placeholder 6"/>
          <p:cNvSpPr>
            <a:spLocks noGrp="1"/>
          </p:cNvSpPr>
          <p:nvPr>
            <p:ph type="sldNum" sz="quarter" idx="5"/>
          </p:nvPr>
        </p:nvSpPr>
        <p:spPr>
          <a:xfrm>
            <a:off x="3978132" y="8842030"/>
            <a:ext cx="3043343" cy="467071"/>
          </a:xfrm>
          <a:prstGeom prst="rect">
            <a:avLst/>
          </a:prstGeom>
        </p:spPr>
        <p:txBody>
          <a:bodyPr vert="horz" lIns="93324" tIns="46662" rIns="93324" bIns="46662" rtlCol="0" anchor="b"/>
          <a:lstStyle>
            <a:lvl1pPr algn="r">
              <a:defRPr sz="1200"/>
            </a:lvl1pPr>
          </a:lstStyle>
          <a:p>
            <a:fld id="{036C5A97-FE1B-4EFC-9C73-B1258035E011}" type="slidenum">
              <a:rPr lang="en-US" smtClean="0"/>
              <a:t>‹#›</a:t>
            </a:fld>
            <a:endParaRPr lang="en-US"/>
          </a:p>
        </p:txBody>
      </p:sp>
    </p:spTree>
    <p:extLst>
      <p:ext uri="{BB962C8B-B14F-4D97-AF65-F5344CB8AC3E}">
        <p14:creationId xmlns:p14="http://schemas.microsoft.com/office/powerpoint/2010/main" val="371771787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3" Type="http://schemas.openxmlformats.org/officeDocument/2006/relationships/slide" Target="../slides/slide1.xml"/><Relationship Id="rId2" Type="http://schemas.openxmlformats.org/officeDocument/2006/relationships/notesMaster" Target="../notesMasters/notesMaster1.xml"/><Relationship Id="rId1" Type="http://schemas.openxmlformats.org/officeDocument/2006/relationships/tags" Target="../tags/tag3.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4825" cy="3141662"/>
          </a:xfrm>
        </p:spPr>
      </p:sp>
      <p:sp>
        <p:nvSpPr>
          <p:cNvPr id="3" name="Notes Placeholder 2"/>
          <p:cNvSpPr>
            <a:spLocks noGrp="1"/>
          </p:cNvSpPr>
          <p:nvPr>
            <p:ph type="body" idx="1"/>
            <p:custDataLst>
              <p:tags r:id="rId1"/>
            </p:custDataLst>
          </p:nvPr>
        </p:nvSpPr>
        <p:spPr/>
        <p:txBody>
          <a:bodyPr/>
          <a:lstStyle/>
          <a:p>
            <a:pPr>
              <a:lnSpc>
                <a:spcPct val="107000"/>
              </a:lnSpc>
            </a:pPr>
            <a:endParaRPr lang="en-US" sz="1000" dirty="0">
              <a:latin typeface="Calibri" panose="020F0502020204030204" pitchFamily="34" charset="0"/>
              <a:ea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036C5A97-FE1B-4EFC-9C73-B1258035E011}" type="slidenum">
              <a:rPr lang="en-US" smtClean="0"/>
              <a:t>1</a:t>
            </a:fld>
            <a:endParaRPr lang="en-US"/>
          </a:p>
        </p:txBody>
      </p:sp>
    </p:spTree>
    <p:extLst>
      <p:ext uri="{BB962C8B-B14F-4D97-AF65-F5344CB8AC3E}">
        <p14:creationId xmlns:p14="http://schemas.microsoft.com/office/powerpoint/2010/main" val="2061197242"/>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8" Type="http://schemas.openxmlformats.org/officeDocument/2006/relationships/image" Target="../media/image13.svg"/><Relationship Id="rId3" Type="http://schemas.openxmlformats.org/officeDocument/2006/relationships/image" Target="../media/image8.png"/><Relationship Id="rId7" Type="http://schemas.openxmlformats.org/officeDocument/2006/relationships/image" Target="../media/image12.png"/><Relationship Id="rId2" Type="http://schemas.openxmlformats.org/officeDocument/2006/relationships/image" Target="../media/image6.png"/><Relationship Id="rId1" Type="http://schemas.openxmlformats.org/officeDocument/2006/relationships/slideMaster" Target="../slideMasters/slideMaster1.xml"/><Relationship Id="rId6" Type="http://schemas.openxmlformats.org/officeDocument/2006/relationships/image" Target="../media/image11.svg"/><Relationship Id="rId5" Type="http://schemas.openxmlformats.org/officeDocument/2006/relationships/image" Target="../media/image10.png"/><Relationship Id="rId4" Type="http://schemas.openxmlformats.org/officeDocument/2006/relationships/image" Target="../media/image9.svg"/><Relationship Id="rId9" Type="http://schemas.openxmlformats.org/officeDocument/2006/relationships/hyperlink" Target="http://www.peba.sc.gov/contact" TargetMode="External"/></Relationships>
</file>

<file path=ppt/slideLayouts/_rels/slideLayout13.xml.rels><?xml version="1.0" encoding="UTF-8" standalone="yes"?>
<Relationships xmlns="http://schemas.openxmlformats.org/package/2006/relationships"><Relationship Id="rId8" Type="http://schemas.openxmlformats.org/officeDocument/2006/relationships/hyperlink" Target="http://www.youtube.com/c/pebatv" TargetMode="External"/><Relationship Id="rId3" Type="http://schemas.openxmlformats.org/officeDocument/2006/relationships/image" Target="../media/image14.png"/><Relationship Id="rId7" Type="http://schemas.openxmlformats.org/officeDocument/2006/relationships/image" Target="../media/image16.png"/><Relationship Id="rId12" Type="http://schemas.openxmlformats.org/officeDocument/2006/relationships/hyperlink" Target="https://www.instagram.com/s.c.peba/" TargetMode="External"/><Relationship Id="rId2" Type="http://schemas.openxmlformats.org/officeDocument/2006/relationships/image" Target="../media/image6.png"/><Relationship Id="rId1" Type="http://schemas.openxmlformats.org/officeDocument/2006/relationships/slideMaster" Target="../slideMasters/slideMaster1.xml"/><Relationship Id="rId6" Type="http://schemas.openxmlformats.org/officeDocument/2006/relationships/hyperlink" Target="http://www.facebook.com/scpeba" TargetMode="External"/><Relationship Id="rId11" Type="http://schemas.openxmlformats.org/officeDocument/2006/relationships/image" Target="../media/image18.png"/><Relationship Id="rId5" Type="http://schemas.openxmlformats.org/officeDocument/2006/relationships/image" Target="../media/image15.png"/><Relationship Id="rId10" Type="http://schemas.openxmlformats.org/officeDocument/2006/relationships/hyperlink" Target="http://www.linkedin.com/company/south-carolina-public-employee-benefit-authority/" TargetMode="External"/><Relationship Id="rId4" Type="http://schemas.openxmlformats.org/officeDocument/2006/relationships/hyperlink" Target="http://www.twitter.com/scpeba" TargetMode="External"/><Relationship Id="rId9" Type="http://schemas.openxmlformats.org/officeDocument/2006/relationships/image" Target="../media/image17.png"/></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19.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5E053CD0-4157-422F-B7CE-6EF7B499C117}"/>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4" y="0"/>
            <a:ext cx="12191996" cy="6857998"/>
          </a:xfrm>
          <a:prstGeom prst="rect">
            <a:avLst/>
          </a:prstGeom>
        </p:spPr>
      </p:pic>
      <p:sp>
        <p:nvSpPr>
          <p:cNvPr id="2" name="Title 1"/>
          <p:cNvSpPr>
            <a:spLocks noGrp="1"/>
          </p:cNvSpPr>
          <p:nvPr>
            <p:ph type="ctrTitle" hasCustomPrompt="1"/>
          </p:nvPr>
        </p:nvSpPr>
        <p:spPr>
          <a:xfrm>
            <a:off x="336550" y="2011680"/>
            <a:ext cx="5759450" cy="2310938"/>
          </a:xfrm>
        </p:spPr>
        <p:txBody>
          <a:bodyPr anchor="ctr" anchorCtr="0">
            <a:normAutofit/>
          </a:bodyPr>
          <a:lstStyle>
            <a:lvl1pPr algn="l">
              <a:defRPr sz="4000" b="1">
                <a:solidFill>
                  <a:schemeClr val="bg1"/>
                </a:solidFill>
                <a:latin typeface="Times New Roman" panose="02020603050405020304" pitchFamily="18" charset="0"/>
                <a:cs typeface="Times New Roman" panose="02020603050405020304" pitchFamily="18" charset="0"/>
              </a:defRPr>
            </a:lvl1pPr>
          </a:lstStyle>
          <a:p>
            <a:r>
              <a:rPr lang="en-US" dirty="0"/>
              <a:t>Click to edit title</a:t>
            </a:r>
          </a:p>
        </p:txBody>
      </p:sp>
      <p:sp>
        <p:nvSpPr>
          <p:cNvPr id="3" name="Subtitle 2"/>
          <p:cNvSpPr>
            <a:spLocks noGrp="1"/>
          </p:cNvSpPr>
          <p:nvPr>
            <p:ph type="subTitle" idx="1" hasCustomPrompt="1"/>
          </p:nvPr>
        </p:nvSpPr>
        <p:spPr>
          <a:xfrm>
            <a:off x="336550" y="4663456"/>
            <a:ext cx="3304425" cy="1803862"/>
          </a:xfrm>
        </p:spPr>
        <p:txBody>
          <a:bodyPr anchor="t" anchorCtr="0">
            <a:normAutofit/>
          </a:bodyPr>
          <a:lstStyle>
            <a:lvl1pPr marL="0" indent="0" algn="l">
              <a:buNone/>
              <a:defRPr sz="2000">
                <a:solidFill>
                  <a:schemeClr val="bg2">
                    <a:lumMod val="75000"/>
                  </a:schemeClr>
                </a:solidFill>
                <a:latin typeface="Times New Roman" panose="02020603050405020304" pitchFamily="18" charset="0"/>
                <a:cs typeface="Times New Roman" panose="02020603050405020304" pitchFamily="18"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subtitle</a:t>
            </a:r>
          </a:p>
        </p:txBody>
      </p:sp>
    </p:spTree>
    <p:extLst>
      <p:ext uri="{BB962C8B-B14F-4D97-AF65-F5344CB8AC3E}">
        <p14:creationId xmlns:p14="http://schemas.microsoft.com/office/powerpoint/2010/main" val="32416994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Blank_Title only">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2C440424-D210-4D0E-B3A0-673BF781CDB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7" cy="6857998"/>
          </a:xfrm>
          <a:prstGeom prst="rect">
            <a:avLst/>
          </a:prstGeom>
        </p:spPr>
      </p:pic>
      <p:sp>
        <p:nvSpPr>
          <p:cNvPr id="2" name="Slide Number Placeholder 5">
            <a:extLst>
              <a:ext uri="{FF2B5EF4-FFF2-40B4-BE49-F238E27FC236}">
                <a16:creationId xmlns:a16="http://schemas.microsoft.com/office/drawing/2014/main" id="{26571F65-A9A5-4040-F1EB-909282DC42C9}"/>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10" name="Title 1">
            <a:extLst>
              <a:ext uri="{FF2B5EF4-FFF2-40B4-BE49-F238E27FC236}">
                <a16:creationId xmlns:a16="http://schemas.microsoft.com/office/drawing/2014/main" id="{8FB323F1-D632-3DE0-82DF-692C19B63F40}"/>
              </a:ext>
            </a:extLst>
          </p:cNvPr>
          <p:cNvSpPr>
            <a:spLocks noGrp="1"/>
          </p:cNvSpPr>
          <p:nvPr>
            <p:ph type="title" hasCustomPrompt="1"/>
          </p:nvPr>
        </p:nvSpPr>
        <p:spPr>
          <a:xfrm>
            <a:off x="609599" y="228600"/>
            <a:ext cx="10972799" cy="1049898"/>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2843156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FF8A359-9373-4FC2-92EF-41E6DE378A96}"/>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7" cy="6857998"/>
          </a:xfrm>
          <a:prstGeom prst="rect">
            <a:avLst/>
          </a:prstGeom>
        </p:spPr>
      </p:pic>
      <p:sp>
        <p:nvSpPr>
          <p:cNvPr id="3" name="Slide Number Placeholder 5">
            <a:extLst>
              <a:ext uri="{FF2B5EF4-FFF2-40B4-BE49-F238E27FC236}">
                <a16:creationId xmlns:a16="http://schemas.microsoft.com/office/drawing/2014/main" id="{D19FC374-0225-08E2-22A8-245F54F23F20}"/>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138768033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ontact">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95D8F1E-466F-49AA-81A5-A2C1CA2EA29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8" name="Slide Number Placeholder 5">
            <a:extLst>
              <a:ext uri="{FF2B5EF4-FFF2-40B4-BE49-F238E27FC236}">
                <a16:creationId xmlns:a16="http://schemas.microsoft.com/office/drawing/2014/main" id="{B6E9351A-D332-227C-C8BC-16022A299044}"/>
              </a:ext>
            </a:extLst>
          </p:cNvPr>
          <p:cNvSpPr>
            <a:spLocks noGrp="1"/>
          </p:cNvSpPr>
          <p:nvPr>
            <p:ph type="sldNum" sz="quarter" idx="12"/>
          </p:nvPr>
        </p:nvSpPr>
        <p:spPr>
          <a:xfrm>
            <a:off x="11019348" y="6301044"/>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3" name="TextBox 2">
            <a:extLst>
              <a:ext uri="{FF2B5EF4-FFF2-40B4-BE49-F238E27FC236}">
                <a16:creationId xmlns:a16="http://schemas.microsoft.com/office/drawing/2014/main" id="{B255D452-DA75-2E7E-44A8-E277EAF9991D}"/>
              </a:ext>
            </a:extLst>
          </p:cNvPr>
          <p:cNvSpPr txBox="1"/>
          <p:nvPr userDrawn="1"/>
        </p:nvSpPr>
        <p:spPr>
          <a:xfrm>
            <a:off x="609600" y="1063427"/>
            <a:ext cx="5051367" cy="553998"/>
          </a:xfrm>
          <a:prstGeom prst="rect">
            <a:avLst/>
          </a:prstGeom>
          <a:noFill/>
        </p:spPr>
        <p:txBody>
          <a:bodyPr wrap="square" rtlCol="0" anchor="ctr">
            <a:spAutoFit/>
          </a:bodyPr>
          <a:lstStyle/>
          <a:p>
            <a:r>
              <a:rPr lang="en-US" sz="3000" b="1" dirty="0">
                <a:solidFill>
                  <a:schemeClr val="tx2"/>
                </a:solidFill>
                <a:latin typeface="Times New Roman" panose="02020603050405020304" pitchFamily="18" charset="0"/>
                <a:cs typeface="Times New Roman" panose="02020603050405020304" pitchFamily="18" charset="0"/>
              </a:rPr>
              <a:t>Get in touch with PEBA</a:t>
            </a:r>
          </a:p>
        </p:txBody>
      </p:sp>
      <p:grpSp>
        <p:nvGrpSpPr>
          <p:cNvPr id="35" name="Group 34">
            <a:extLst>
              <a:ext uri="{FF2B5EF4-FFF2-40B4-BE49-F238E27FC236}">
                <a16:creationId xmlns:a16="http://schemas.microsoft.com/office/drawing/2014/main" id="{7BAE45A9-1E10-2324-1C48-DEC69947A1AE}"/>
              </a:ext>
            </a:extLst>
          </p:cNvPr>
          <p:cNvGrpSpPr/>
          <p:nvPr userDrawn="1"/>
        </p:nvGrpSpPr>
        <p:grpSpPr>
          <a:xfrm>
            <a:off x="609599" y="4751755"/>
            <a:ext cx="548640" cy="548640"/>
            <a:chOff x="1611007" y="1820931"/>
            <a:chExt cx="548640" cy="548640"/>
          </a:xfrm>
        </p:grpSpPr>
        <p:sp>
          <p:nvSpPr>
            <p:cNvPr id="28" name="Oval 27">
              <a:extLst>
                <a:ext uri="{FF2B5EF4-FFF2-40B4-BE49-F238E27FC236}">
                  <a16:creationId xmlns:a16="http://schemas.microsoft.com/office/drawing/2014/main" id="{0C39B635-A1C7-2442-EB5F-1281039C12D2}"/>
                </a:ext>
              </a:extLst>
            </p:cNvPr>
            <p:cNvSpPr/>
            <p:nvPr userDrawn="1"/>
          </p:nvSpPr>
          <p:spPr>
            <a:xfrm>
              <a:off x="1611007" y="1820931"/>
              <a:ext cx="548640" cy="548640"/>
            </a:xfrm>
            <a:prstGeom prst="ellipse">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7" name="Graphic 26" descr="Marker with solid fill">
              <a:extLst>
                <a:ext uri="{FF2B5EF4-FFF2-40B4-BE49-F238E27FC236}">
                  <a16:creationId xmlns:a16="http://schemas.microsoft.com/office/drawing/2014/main" id="{017DED7C-594F-3285-FE3D-9910DB8F1F80}"/>
                </a:ext>
              </a:extLst>
            </p:cNvPr>
            <p:cNvPicPr>
              <a:picLocks noChangeAspect="1"/>
            </p:cNvPicPr>
            <p:nvPr userDrawn="1"/>
          </p:nvPicPr>
          <p:blipFill>
            <a:blip r:embed="rId3" cstate="print">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702447" y="1912371"/>
              <a:ext cx="365760" cy="365760"/>
            </a:xfrm>
            <a:prstGeom prst="rect">
              <a:avLst/>
            </a:prstGeom>
          </p:spPr>
        </p:pic>
      </p:grpSp>
      <p:grpSp>
        <p:nvGrpSpPr>
          <p:cNvPr id="31" name="Group 30">
            <a:extLst>
              <a:ext uri="{FF2B5EF4-FFF2-40B4-BE49-F238E27FC236}">
                <a16:creationId xmlns:a16="http://schemas.microsoft.com/office/drawing/2014/main" id="{93326E63-B470-4A18-B3CB-2DF63B058EF9}"/>
              </a:ext>
            </a:extLst>
          </p:cNvPr>
          <p:cNvGrpSpPr/>
          <p:nvPr userDrawn="1"/>
        </p:nvGrpSpPr>
        <p:grpSpPr>
          <a:xfrm>
            <a:off x="608766" y="2911352"/>
            <a:ext cx="548640" cy="548640"/>
            <a:chOff x="3896627" y="1861027"/>
            <a:chExt cx="548640" cy="548640"/>
          </a:xfrm>
        </p:grpSpPr>
        <p:sp>
          <p:nvSpPr>
            <p:cNvPr id="29" name="Oval 28">
              <a:extLst>
                <a:ext uri="{FF2B5EF4-FFF2-40B4-BE49-F238E27FC236}">
                  <a16:creationId xmlns:a16="http://schemas.microsoft.com/office/drawing/2014/main" id="{207615F0-89CA-AF3E-D5D7-CDC91266AA40}"/>
                </a:ext>
              </a:extLst>
            </p:cNvPr>
            <p:cNvSpPr/>
            <p:nvPr userDrawn="1"/>
          </p:nvSpPr>
          <p:spPr>
            <a:xfrm>
              <a:off x="3896627" y="1861027"/>
              <a:ext cx="548640" cy="548640"/>
            </a:xfrm>
            <a:prstGeom prst="ellipse">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3" name="Graphic 22" descr="Laptop with solid fill">
              <a:extLst>
                <a:ext uri="{FF2B5EF4-FFF2-40B4-BE49-F238E27FC236}">
                  <a16:creationId xmlns:a16="http://schemas.microsoft.com/office/drawing/2014/main" id="{587848DD-07DE-D556-4C45-04F493E29248}"/>
                </a:ext>
              </a:extLst>
            </p:cNvPr>
            <p:cNvPicPr>
              <a:picLocks noChangeAspect="1"/>
            </p:cNvPicPr>
            <p:nvPr userDrawn="1"/>
          </p:nvPicPr>
          <p:blipFill>
            <a:blip r:embed="rId5" cstate="print">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3988067" y="1952467"/>
              <a:ext cx="365760" cy="365760"/>
            </a:xfrm>
            <a:prstGeom prst="rect">
              <a:avLst/>
            </a:prstGeom>
          </p:spPr>
        </p:pic>
      </p:grpSp>
      <p:grpSp>
        <p:nvGrpSpPr>
          <p:cNvPr id="36" name="Group 35">
            <a:extLst>
              <a:ext uri="{FF2B5EF4-FFF2-40B4-BE49-F238E27FC236}">
                <a16:creationId xmlns:a16="http://schemas.microsoft.com/office/drawing/2014/main" id="{5B2F7134-D53E-20B6-CB0A-F920F29DEE97}"/>
              </a:ext>
            </a:extLst>
          </p:cNvPr>
          <p:cNvGrpSpPr/>
          <p:nvPr userDrawn="1"/>
        </p:nvGrpSpPr>
        <p:grpSpPr>
          <a:xfrm>
            <a:off x="608766" y="3834767"/>
            <a:ext cx="548640" cy="548640"/>
            <a:chOff x="4089773" y="2423139"/>
            <a:chExt cx="548640" cy="548640"/>
          </a:xfrm>
        </p:grpSpPr>
        <p:sp>
          <p:nvSpPr>
            <p:cNvPr id="33" name="Oval 32">
              <a:extLst>
                <a:ext uri="{FF2B5EF4-FFF2-40B4-BE49-F238E27FC236}">
                  <a16:creationId xmlns:a16="http://schemas.microsoft.com/office/drawing/2014/main" id="{5D1952BF-E3D5-1BAE-4CF7-C01F55EC7402}"/>
                </a:ext>
              </a:extLst>
            </p:cNvPr>
            <p:cNvSpPr/>
            <p:nvPr userDrawn="1"/>
          </p:nvSpPr>
          <p:spPr>
            <a:xfrm>
              <a:off x="4089773" y="2423139"/>
              <a:ext cx="548640" cy="548640"/>
            </a:xfrm>
            <a:prstGeom prst="ellipse">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5" name="Graphic 24" descr="Phone Vibration with solid fill">
              <a:extLst>
                <a:ext uri="{FF2B5EF4-FFF2-40B4-BE49-F238E27FC236}">
                  <a16:creationId xmlns:a16="http://schemas.microsoft.com/office/drawing/2014/main" id="{0C1550BA-3C59-E9A0-63A4-C9681800B7A9}"/>
                </a:ext>
              </a:extLst>
            </p:cNvPr>
            <p:cNvPicPr>
              <a:picLocks noChangeAspect="1"/>
            </p:cNvPicPr>
            <p:nvPr userDrawn="1"/>
          </p:nvPicPr>
          <p:blipFill>
            <a:blip r:embed="rId7" cstate="print">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4181213" y="2514579"/>
              <a:ext cx="365760" cy="365760"/>
            </a:xfrm>
            <a:prstGeom prst="rect">
              <a:avLst/>
            </a:prstGeom>
          </p:spPr>
        </p:pic>
      </p:grpSp>
      <p:sp>
        <p:nvSpPr>
          <p:cNvPr id="38" name="TextBox 37">
            <a:extLst>
              <a:ext uri="{FF2B5EF4-FFF2-40B4-BE49-F238E27FC236}">
                <a16:creationId xmlns:a16="http://schemas.microsoft.com/office/drawing/2014/main" id="{5B359F0F-F848-7602-A3EC-895BEE0E5E27}"/>
              </a:ext>
            </a:extLst>
          </p:cNvPr>
          <p:cNvSpPr txBox="1"/>
          <p:nvPr userDrawn="1"/>
        </p:nvSpPr>
        <p:spPr>
          <a:xfrm>
            <a:off x="1157406" y="2958053"/>
            <a:ext cx="4377120" cy="461665"/>
          </a:xfrm>
          <a:prstGeom prst="rect">
            <a:avLst/>
          </a:prstGeom>
          <a:noFill/>
        </p:spPr>
        <p:txBody>
          <a:bodyPr wrap="square">
            <a:spAutoFit/>
          </a:bodyPr>
          <a:lstStyle/>
          <a:p>
            <a:r>
              <a:rPr kumimoji="0" lang="en-US" sz="2400" b="0" i="0" u="none" strike="noStrike" kern="1200" cap="none" spc="0" normalizeH="0" baseline="0" noProof="0" dirty="0">
                <a:ln>
                  <a:noFill/>
                </a:ln>
                <a:solidFill>
                  <a:schemeClr val="tx2"/>
                </a:solidFill>
                <a:effectLst/>
                <a:uLnTx/>
                <a:uFillTx/>
                <a:latin typeface="+mn-lt"/>
                <a:ea typeface="+mn-ea"/>
                <a:cs typeface="+mn-cs"/>
                <a:hlinkClick r:id="rId9"/>
              </a:rPr>
              <a:t>www.peba.sc.gov/contact</a:t>
            </a:r>
            <a:endParaRPr lang="en-US" sz="2400" dirty="0"/>
          </a:p>
        </p:txBody>
      </p:sp>
      <p:sp>
        <p:nvSpPr>
          <p:cNvPr id="43" name="TextBox 42">
            <a:extLst>
              <a:ext uri="{FF2B5EF4-FFF2-40B4-BE49-F238E27FC236}">
                <a16:creationId xmlns:a16="http://schemas.microsoft.com/office/drawing/2014/main" id="{374D8916-C00E-7C44-0EEB-EBDB9D27619E}"/>
              </a:ext>
            </a:extLst>
          </p:cNvPr>
          <p:cNvSpPr txBox="1"/>
          <p:nvPr userDrawn="1"/>
        </p:nvSpPr>
        <p:spPr>
          <a:xfrm>
            <a:off x="1157406" y="3875041"/>
            <a:ext cx="4503561" cy="461665"/>
          </a:xfrm>
          <a:prstGeom prst="rect">
            <a:avLst/>
          </a:prstGeom>
          <a:noFill/>
        </p:spPr>
        <p:txBody>
          <a:bodyPr wrap="square" rtlCol="0">
            <a:spAutoFit/>
          </a:bodyPr>
          <a:lstStyle/>
          <a:p>
            <a:r>
              <a:rPr lang="en-US" sz="2400" dirty="0">
                <a:solidFill>
                  <a:schemeClr val="tx2"/>
                </a:solidFill>
              </a:rPr>
              <a:t>803.737.6800 or 888.260.9430</a:t>
            </a:r>
          </a:p>
        </p:txBody>
      </p:sp>
      <p:sp>
        <p:nvSpPr>
          <p:cNvPr id="44" name="TextBox 43">
            <a:extLst>
              <a:ext uri="{FF2B5EF4-FFF2-40B4-BE49-F238E27FC236}">
                <a16:creationId xmlns:a16="http://schemas.microsoft.com/office/drawing/2014/main" id="{24FEE14D-9A9F-CEFF-8F19-A69B323DAEB3}"/>
              </a:ext>
            </a:extLst>
          </p:cNvPr>
          <p:cNvSpPr txBox="1"/>
          <p:nvPr userDrawn="1"/>
        </p:nvSpPr>
        <p:spPr>
          <a:xfrm>
            <a:off x="1157405" y="4792029"/>
            <a:ext cx="5700595" cy="461665"/>
          </a:xfrm>
          <a:prstGeom prst="rect">
            <a:avLst/>
          </a:prstGeom>
          <a:noFill/>
        </p:spPr>
        <p:txBody>
          <a:bodyPr wrap="square" rtlCol="0">
            <a:spAutoFit/>
          </a:bodyPr>
          <a:lstStyle/>
          <a:p>
            <a:r>
              <a:rPr lang="en-US" sz="2400" dirty="0">
                <a:solidFill>
                  <a:schemeClr val="tx2"/>
                </a:solidFill>
              </a:rPr>
              <a:t>202 Arbor Lake Drive, Columbia, SC 29223</a:t>
            </a:r>
          </a:p>
        </p:txBody>
      </p:sp>
    </p:spTree>
    <p:extLst>
      <p:ext uri="{BB962C8B-B14F-4D97-AF65-F5344CB8AC3E}">
        <p14:creationId xmlns:p14="http://schemas.microsoft.com/office/powerpoint/2010/main" val="28338465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Social media">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95D8F1E-466F-49AA-81A5-A2C1CA2EA29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8" name="Slide Number Placeholder 5">
            <a:extLst>
              <a:ext uri="{FF2B5EF4-FFF2-40B4-BE49-F238E27FC236}">
                <a16:creationId xmlns:a16="http://schemas.microsoft.com/office/drawing/2014/main" id="{B6E9351A-D332-227C-C8BC-16022A299044}"/>
              </a:ext>
            </a:extLst>
          </p:cNvPr>
          <p:cNvSpPr>
            <a:spLocks noGrp="1"/>
          </p:cNvSpPr>
          <p:nvPr>
            <p:ph type="sldNum" sz="quarter" idx="12"/>
          </p:nvPr>
        </p:nvSpPr>
        <p:spPr>
          <a:xfrm>
            <a:off x="11019348" y="6301044"/>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3" name="TextBox 2">
            <a:extLst>
              <a:ext uri="{FF2B5EF4-FFF2-40B4-BE49-F238E27FC236}">
                <a16:creationId xmlns:a16="http://schemas.microsoft.com/office/drawing/2014/main" id="{B255D452-DA75-2E7E-44A8-E277EAF9991D}"/>
              </a:ext>
            </a:extLst>
          </p:cNvPr>
          <p:cNvSpPr txBox="1"/>
          <p:nvPr userDrawn="1"/>
        </p:nvSpPr>
        <p:spPr>
          <a:xfrm>
            <a:off x="609600" y="1063427"/>
            <a:ext cx="5051367" cy="553998"/>
          </a:xfrm>
          <a:prstGeom prst="rect">
            <a:avLst/>
          </a:prstGeom>
          <a:noFill/>
        </p:spPr>
        <p:txBody>
          <a:bodyPr wrap="square" rtlCol="0" anchor="ctr">
            <a:spAutoFit/>
          </a:bodyPr>
          <a:lstStyle/>
          <a:p>
            <a:r>
              <a:rPr lang="en-US" sz="3000" b="1" dirty="0">
                <a:solidFill>
                  <a:schemeClr val="tx2"/>
                </a:solidFill>
                <a:latin typeface="Times New Roman" panose="02020603050405020304" pitchFamily="18" charset="0"/>
                <a:cs typeface="Times New Roman" panose="02020603050405020304" pitchFamily="18" charset="0"/>
              </a:rPr>
              <a:t>Connect with PEBA</a:t>
            </a:r>
          </a:p>
        </p:txBody>
      </p:sp>
      <p:grpSp>
        <p:nvGrpSpPr>
          <p:cNvPr id="22" name="Group 21">
            <a:extLst>
              <a:ext uri="{FF2B5EF4-FFF2-40B4-BE49-F238E27FC236}">
                <a16:creationId xmlns:a16="http://schemas.microsoft.com/office/drawing/2014/main" id="{ED637F19-361B-8D8C-0D0E-6931E68173FE}"/>
              </a:ext>
            </a:extLst>
          </p:cNvPr>
          <p:cNvGrpSpPr/>
          <p:nvPr userDrawn="1"/>
        </p:nvGrpSpPr>
        <p:grpSpPr>
          <a:xfrm>
            <a:off x="609599" y="3834767"/>
            <a:ext cx="1796717" cy="548640"/>
            <a:chOff x="609599" y="3834767"/>
            <a:chExt cx="1796717" cy="548640"/>
          </a:xfrm>
        </p:grpSpPr>
        <p:pic>
          <p:nvPicPr>
            <p:cNvPr id="11" name="Picture 10" descr="Icon&#10;&#10;Description automatically generated">
              <a:extLst>
                <a:ext uri="{FF2B5EF4-FFF2-40B4-BE49-F238E27FC236}">
                  <a16:creationId xmlns:a16="http://schemas.microsoft.com/office/drawing/2014/main" id="{8FB2D970-7171-4BCC-F2E6-8F54029C5AD1}"/>
                </a:ext>
              </a:extLst>
            </p:cNvPr>
            <p:cNvPicPr>
              <a:picLocks/>
            </p:cNvPicPr>
            <p:nvPr userDrawn="1"/>
          </p:nvPicPr>
          <p:blipFill>
            <a:blip r:embed="rId3" cstate="print">
              <a:extLst>
                <a:ext uri="{28A0092B-C50C-407E-A947-70E740481C1C}">
                  <a14:useLocalDpi xmlns:a14="http://schemas.microsoft.com/office/drawing/2010/main" val="0"/>
                </a:ext>
              </a:extLst>
            </a:blip>
            <a:stretch>
              <a:fillRect/>
            </a:stretch>
          </p:blipFill>
          <p:spPr>
            <a:xfrm>
              <a:off x="609599" y="3834767"/>
              <a:ext cx="548640" cy="548640"/>
            </a:xfrm>
            <a:prstGeom prst="rect">
              <a:avLst/>
            </a:prstGeom>
          </p:spPr>
        </p:pic>
        <p:sp>
          <p:nvSpPr>
            <p:cNvPr id="13" name="TextBox 12">
              <a:extLst>
                <a:ext uri="{FF2B5EF4-FFF2-40B4-BE49-F238E27FC236}">
                  <a16:creationId xmlns:a16="http://schemas.microsoft.com/office/drawing/2014/main" id="{3764F6DD-F21A-5D3D-3346-F67984A0F2B3}"/>
                </a:ext>
              </a:extLst>
            </p:cNvPr>
            <p:cNvSpPr txBox="1"/>
            <p:nvPr userDrawn="1"/>
          </p:nvSpPr>
          <p:spPr>
            <a:xfrm>
              <a:off x="1158239" y="3878255"/>
              <a:ext cx="1248077" cy="461665"/>
            </a:xfrm>
            <a:prstGeom prst="rect">
              <a:avLst/>
            </a:prstGeom>
            <a:noFill/>
          </p:spPr>
          <p:txBody>
            <a:bodyPr wrap="square" rtlCol="0">
              <a:spAutoFit/>
            </a:bodyPr>
            <a:lstStyle/>
            <a:p>
              <a:r>
                <a:rPr lang="en-US" sz="2400" dirty="0">
                  <a:hlinkClick r:id="rId4"/>
                </a:rPr>
                <a:t>SCPEBA</a:t>
              </a:r>
              <a:endParaRPr lang="en-US" sz="2400" dirty="0"/>
            </a:p>
          </p:txBody>
        </p:sp>
      </p:grpSp>
      <p:grpSp>
        <p:nvGrpSpPr>
          <p:cNvPr id="21" name="Group 20">
            <a:extLst>
              <a:ext uri="{FF2B5EF4-FFF2-40B4-BE49-F238E27FC236}">
                <a16:creationId xmlns:a16="http://schemas.microsoft.com/office/drawing/2014/main" id="{66331960-63D7-7C80-8823-3E20AB32D8EE}"/>
              </a:ext>
            </a:extLst>
          </p:cNvPr>
          <p:cNvGrpSpPr/>
          <p:nvPr userDrawn="1"/>
        </p:nvGrpSpPr>
        <p:grpSpPr>
          <a:xfrm>
            <a:off x="609599" y="2917779"/>
            <a:ext cx="1914583" cy="548640"/>
            <a:chOff x="609599" y="2917779"/>
            <a:chExt cx="1914583" cy="548640"/>
          </a:xfrm>
        </p:grpSpPr>
        <p:pic>
          <p:nvPicPr>
            <p:cNvPr id="9" name="Picture 8">
              <a:extLst>
                <a:ext uri="{FF2B5EF4-FFF2-40B4-BE49-F238E27FC236}">
                  <a16:creationId xmlns:a16="http://schemas.microsoft.com/office/drawing/2014/main" id="{1B210F30-3E2D-B701-8C1D-315C141D7268}"/>
                </a:ext>
              </a:extLst>
            </p:cNvPr>
            <p:cNvPicPr>
              <a:picLocks/>
            </p:cNvPicPr>
            <p:nvPr userDrawn="1"/>
          </p:nvPicPr>
          <p:blipFill>
            <a:blip r:embed="rId5" cstate="print">
              <a:extLst>
                <a:ext uri="{28A0092B-C50C-407E-A947-70E740481C1C}">
                  <a14:useLocalDpi xmlns:a14="http://schemas.microsoft.com/office/drawing/2010/main" val="0"/>
                </a:ext>
              </a:extLst>
            </a:blip>
            <a:stretch>
              <a:fillRect/>
            </a:stretch>
          </p:blipFill>
          <p:spPr>
            <a:xfrm>
              <a:off x="609599" y="2917779"/>
              <a:ext cx="548640" cy="548640"/>
            </a:xfrm>
            <a:prstGeom prst="rect">
              <a:avLst/>
            </a:prstGeom>
          </p:spPr>
        </p:pic>
        <p:sp>
          <p:nvSpPr>
            <p:cNvPr id="14" name="TextBox 13">
              <a:extLst>
                <a:ext uri="{FF2B5EF4-FFF2-40B4-BE49-F238E27FC236}">
                  <a16:creationId xmlns:a16="http://schemas.microsoft.com/office/drawing/2014/main" id="{8419043F-D8F6-65E7-2638-2E63400C032D}"/>
                </a:ext>
              </a:extLst>
            </p:cNvPr>
            <p:cNvSpPr txBox="1"/>
            <p:nvPr userDrawn="1"/>
          </p:nvSpPr>
          <p:spPr>
            <a:xfrm>
              <a:off x="1158240" y="2961267"/>
              <a:ext cx="1365942" cy="461665"/>
            </a:xfrm>
            <a:prstGeom prst="rect">
              <a:avLst/>
            </a:prstGeom>
            <a:noFill/>
          </p:spPr>
          <p:txBody>
            <a:bodyPr wrap="square" rtlCol="0">
              <a:spAutoFit/>
            </a:bodyPr>
            <a:lstStyle/>
            <a:p>
              <a:r>
                <a:rPr lang="en-US" sz="2400" dirty="0">
                  <a:hlinkClick r:id="rId6"/>
                </a:rPr>
                <a:t>SCPEBA</a:t>
              </a:r>
              <a:endParaRPr lang="en-US" sz="2400" dirty="0"/>
            </a:p>
          </p:txBody>
        </p:sp>
      </p:grpSp>
      <p:grpSp>
        <p:nvGrpSpPr>
          <p:cNvPr id="19" name="Group 18">
            <a:extLst>
              <a:ext uri="{FF2B5EF4-FFF2-40B4-BE49-F238E27FC236}">
                <a16:creationId xmlns:a16="http://schemas.microsoft.com/office/drawing/2014/main" id="{45C8B557-1A2D-4D8F-EFF4-FCEC736BC666}"/>
              </a:ext>
            </a:extLst>
          </p:cNvPr>
          <p:cNvGrpSpPr/>
          <p:nvPr userDrawn="1"/>
        </p:nvGrpSpPr>
        <p:grpSpPr>
          <a:xfrm>
            <a:off x="3135283" y="2911735"/>
            <a:ext cx="2647532" cy="548640"/>
            <a:chOff x="4330395" y="3832865"/>
            <a:chExt cx="2647532" cy="548640"/>
          </a:xfrm>
        </p:grpSpPr>
        <p:pic>
          <p:nvPicPr>
            <p:cNvPr id="6" name="Picture 5">
              <a:extLst>
                <a:ext uri="{FF2B5EF4-FFF2-40B4-BE49-F238E27FC236}">
                  <a16:creationId xmlns:a16="http://schemas.microsoft.com/office/drawing/2014/main" id="{FBD0927B-5968-1F64-1681-83FEF03BCBC0}"/>
                </a:ext>
              </a:extLst>
            </p:cNvPr>
            <p:cNvPicPr>
              <a:picLocks/>
            </p:cNvPicPr>
            <p:nvPr userDrawn="1"/>
          </p:nvPicPr>
          <p:blipFill>
            <a:blip r:embed="rId7" cstate="print">
              <a:extLst>
                <a:ext uri="{28A0092B-C50C-407E-A947-70E740481C1C}">
                  <a14:useLocalDpi xmlns:a14="http://schemas.microsoft.com/office/drawing/2010/main" val="0"/>
                </a:ext>
              </a:extLst>
            </a:blip>
            <a:stretch>
              <a:fillRect/>
            </a:stretch>
          </p:blipFill>
          <p:spPr>
            <a:xfrm>
              <a:off x="4330395" y="3832865"/>
              <a:ext cx="548640" cy="548640"/>
            </a:xfrm>
            <a:prstGeom prst="rect">
              <a:avLst/>
            </a:prstGeom>
          </p:spPr>
        </p:pic>
        <p:sp>
          <p:nvSpPr>
            <p:cNvPr id="15" name="TextBox 14">
              <a:extLst>
                <a:ext uri="{FF2B5EF4-FFF2-40B4-BE49-F238E27FC236}">
                  <a16:creationId xmlns:a16="http://schemas.microsoft.com/office/drawing/2014/main" id="{4CC6851E-6881-3DBA-B315-07B72363F2AA}"/>
                </a:ext>
              </a:extLst>
            </p:cNvPr>
            <p:cNvSpPr txBox="1"/>
            <p:nvPr userDrawn="1"/>
          </p:nvSpPr>
          <p:spPr>
            <a:xfrm>
              <a:off x="4878202" y="3876353"/>
              <a:ext cx="2099725" cy="461665"/>
            </a:xfrm>
            <a:prstGeom prst="rect">
              <a:avLst/>
            </a:prstGeom>
            <a:noFill/>
          </p:spPr>
          <p:txBody>
            <a:bodyPr wrap="square" rtlCol="0">
              <a:spAutoFit/>
            </a:bodyPr>
            <a:lstStyle/>
            <a:p>
              <a:r>
                <a:rPr lang="en-US" sz="2400" u="sng" dirty="0">
                  <a:hlinkClick r:id="rId8"/>
                </a:rPr>
                <a:t>PEBA TV</a:t>
              </a:r>
              <a:endParaRPr lang="en-US" sz="2400" dirty="0"/>
            </a:p>
          </p:txBody>
        </p:sp>
      </p:grpSp>
      <p:grpSp>
        <p:nvGrpSpPr>
          <p:cNvPr id="18" name="Group 17">
            <a:extLst>
              <a:ext uri="{FF2B5EF4-FFF2-40B4-BE49-F238E27FC236}">
                <a16:creationId xmlns:a16="http://schemas.microsoft.com/office/drawing/2014/main" id="{1D064ED5-2112-8741-00D0-2E5DAB9051EA}"/>
              </a:ext>
            </a:extLst>
          </p:cNvPr>
          <p:cNvGrpSpPr/>
          <p:nvPr userDrawn="1"/>
        </p:nvGrpSpPr>
        <p:grpSpPr>
          <a:xfrm>
            <a:off x="3135283" y="3834767"/>
            <a:ext cx="5486401" cy="830997"/>
            <a:chOff x="609599" y="4768934"/>
            <a:chExt cx="5486401" cy="830997"/>
          </a:xfrm>
        </p:grpSpPr>
        <p:pic>
          <p:nvPicPr>
            <p:cNvPr id="10" name="Picture 9">
              <a:extLst>
                <a:ext uri="{FF2B5EF4-FFF2-40B4-BE49-F238E27FC236}">
                  <a16:creationId xmlns:a16="http://schemas.microsoft.com/office/drawing/2014/main" id="{82157BB8-7988-D2E8-0DB4-18AB1E0070B5}"/>
                </a:ext>
              </a:extLst>
            </p:cNvPr>
            <p:cNvPicPr>
              <a:picLocks/>
            </p:cNvPicPr>
            <p:nvPr userDrawn="1"/>
          </p:nvPicPr>
          <p:blipFill>
            <a:blip r:embed="rId9" cstate="print">
              <a:extLst>
                <a:ext uri="{28A0092B-C50C-407E-A947-70E740481C1C}">
                  <a14:useLocalDpi xmlns:a14="http://schemas.microsoft.com/office/drawing/2010/main" val="0"/>
                </a:ext>
              </a:extLst>
            </a:blip>
            <a:stretch>
              <a:fillRect/>
            </a:stretch>
          </p:blipFill>
          <p:spPr>
            <a:xfrm>
              <a:off x="609599" y="4910112"/>
              <a:ext cx="548640" cy="548640"/>
            </a:xfrm>
            <a:prstGeom prst="rect">
              <a:avLst/>
            </a:prstGeom>
          </p:spPr>
        </p:pic>
        <p:sp>
          <p:nvSpPr>
            <p:cNvPr id="16" name="TextBox 15">
              <a:extLst>
                <a:ext uri="{FF2B5EF4-FFF2-40B4-BE49-F238E27FC236}">
                  <a16:creationId xmlns:a16="http://schemas.microsoft.com/office/drawing/2014/main" id="{F940E506-B7C5-7D05-3D7E-826C1BA055E8}"/>
                </a:ext>
              </a:extLst>
            </p:cNvPr>
            <p:cNvSpPr txBox="1"/>
            <p:nvPr userDrawn="1"/>
          </p:nvSpPr>
          <p:spPr>
            <a:xfrm>
              <a:off x="1158239" y="4768934"/>
              <a:ext cx="4937761" cy="830997"/>
            </a:xfrm>
            <a:prstGeom prst="rect">
              <a:avLst/>
            </a:prstGeom>
            <a:noFill/>
          </p:spPr>
          <p:txBody>
            <a:bodyPr wrap="square" rtlCol="0">
              <a:spAutoFit/>
            </a:bodyPr>
            <a:lstStyle/>
            <a:p>
              <a:r>
                <a:rPr lang="en-US" sz="2400" u="sng" kern="1200" dirty="0">
                  <a:solidFill>
                    <a:schemeClr val="tx1"/>
                  </a:solidFill>
                  <a:effectLst/>
                  <a:latin typeface="+mn-lt"/>
                  <a:ea typeface="+mn-ea"/>
                  <a:cs typeface="+mn-cs"/>
                  <a:hlinkClick r:id="rId10"/>
                </a:rPr>
                <a:t>South Carolina Public </a:t>
              </a:r>
              <a:br>
                <a:rPr lang="en-US" sz="2400" u="sng" kern="1200" dirty="0">
                  <a:solidFill>
                    <a:schemeClr val="tx1"/>
                  </a:solidFill>
                  <a:effectLst/>
                  <a:latin typeface="+mn-lt"/>
                  <a:ea typeface="+mn-ea"/>
                  <a:cs typeface="+mn-cs"/>
                  <a:hlinkClick r:id="rId10"/>
                </a:rPr>
              </a:br>
              <a:r>
                <a:rPr lang="en-US" sz="2400" u="sng" kern="1200" dirty="0">
                  <a:solidFill>
                    <a:schemeClr val="tx1"/>
                  </a:solidFill>
                  <a:effectLst/>
                  <a:latin typeface="+mn-lt"/>
                  <a:ea typeface="+mn-ea"/>
                  <a:cs typeface="+mn-cs"/>
                  <a:hlinkClick r:id="rId10"/>
                </a:rPr>
                <a:t>Employee Benefit Authority</a:t>
              </a:r>
              <a:endParaRPr lang="en-US" sz="3600" dirty="0"/>
            </a:p>
          </p:txBody>
        </p:sp>
      </p:grpSp>
      <p:grpSp>
        <p:nvGrpSpPr>
          <p:cNvPr id="20" name="Group 19">
            <a:extLst>
              <a:ext uri="{FF2B5EF4-FFF2-40B4-BE49-F238E27FC236}">
                <a16:creationId xmlns:a16="http://schemas.microsoft.com/office/drawing/2014/main" id="{08B3C213-180E-2382-47A3-3C00933B761F}"/>
              </a:ext>
            </a:extLst>
          </p:cNvPr>
          <p:cNvGrpSpPr/>
          <p:nvPr userDrawn="1"/>
        </p:nvGrpSpPr>
        <p:grpSpPr>
          <a:xfrm>
            <a:off x="609599" y="4751755"/>
            <a:ext cx="2354022" cy="548640"/>
            <a:chOff x="4329563" y="2917779"/>
            <a:chExt cx="2354022" cy="548640"/>
          </a:xfrm>
        </p:grpSpPr>
        <p:pic>
          <p:nvPicPr>
            <p:cNvPr id="5" name="Picture 4">
              <a:extLst>
                <a:ext uri="{FF2B5EF4-FFF2-40B4-BE49-F238E27FC236}">
                  <a16:creationId xmlns:a16="http://schemas.microsoft.com/office/drawing/2014/main" id="{7D03A7D1-CB11-93B8-F179-11F9137165C8}"/>
                </a:ext>
              </a:extLst>
            </p:cNvPr>
            <p:cNvPicPr>
              <a:picLocks/>
            </p:cNvPicPr>
            <p:nvPr userDrawn="1"/>
          </p:nvPicPr>
          <p:blipFill>
            <a:blip r:embed="rId11" cstate="print">
              <a:extLst>
                <a:ext uri="{28A0092B-C50C-407E-A947-70E740481C1C}">
                  <a14:useLocalDpi xmlns:a14="http://schemas.microsoft.com/office/drawing/2010/main" val="0"/>
                </a:ext>
              </a:extLst>
            </a:blip>
            <a:stretch>
              <a:fillRect/>
            </a:stretch>
          </p:blipFill>
          <p:spPr>
            <a:xfrm>
              <a:off x="4329563" y="2917779"/>
              <a:ext cx="548640" cy="548640"/>
            </a:xfrm>
            <a:prstGeom prst="rect">
              <a:avLst/>
            </a:prstGeom>
          </p:spPr>
        </p:pic>
        <p:sp>
          <p:nvSpPr>
            <p:cNvPr id="17" name="TextBox 16">
              <a:extLst>
                <a:ext uri="{FF2B5EF4-FFF2-40B4-BE49-F238E27FC236}">
                  <a16:creationId xmlns:a16="http://schemas.microsoft.com/office/drawing/2014/main" id="{C23DDA84-0906-A535-3352-873978273A84}"/>
                </a:ext>
              </a:extLst>
            </p:cNvPr>
            <p:cNvSpPr txBox="1"/>
            <p:nvPr userDrawn="1"/>
          </p:nvSpPr>
          <p:spPr>
            <a:xfrm>
              <a:off x="4877370" y="2961267"/>
              <a:ext cx="1806215" cy="461665"/>
            </a:xfrm>
            <a:prstGeom prst="rect">
              <a:avLst/>
            </a:prstGeom>
            <a:noFill/>
          </p:spPr>
          <p:txBody>
            <a:bodyPr wrap="square" rtlCol="0">
              <a:spAutoFit/>
            </a:bodyPr>
            <a:lstStyle/>
            <a:p>
              <a:r>
                <a:rPr lang="en-US" sz="2400" dirty="0">
                  <a:hlinkClick r:id="rId12"/>
                </a:rPr>
                <a:t>s.c.peba</a:t>
              </a:r>
              <a:endParaRPr lang="en-US" sz="2400" dirty="0"/>
            </a:p>
          </p:txBody>
        </p:sp>
      </p:grpSp>
    </p:spTree>
    <p:extLst>
      <p:ext uri="{BB962C8B-B14F-4D97-AF65-F5344CB8AC3E}">
        <p14:creationId xmlns:p14="http://schemas.microsoft.com/office/powerpoint/2010/main" val="92918353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Disclaimer">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FF8A359-9373-4FC2-92EF-41E6DE378A96}"/>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7" cy="6857998"/>
          </a:xfrm>
          <a:prstGeom prst="rect">
            <a:avLst/>
          </a:prstGeom>
        </p:spPr>
      </p:pic>
      <p:sp>
        <p:nvSpPr>
          <p:cNvPr id="3" name="Slide Number Placeholder 5">
            <a:extLst>
              <a:ext uri="{FF2B5EF4-FFF2-40B4-BE49-F238E27FC236}">
                <a16:creationId xmlns:a16="http://schemas.microsoft.com/office/drawing/2014/main" id="{D19FC374-0225-08E2-22A8-245F54F23F20}"/>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6" name="Rectangle 5">
            <a:extLst>
              <a:ext uri="{FF2B5EF4-FFF2-40B4-BE49-F238E27FC236}">
                <a16:creationId xmlns:a16="http://schemas.microsoft.com/office/drawing/2014/main" id="{27F27499-80F4-9839-56AF-E21DB87CC464}"/>
              </a:ext>
            </a:extLst>
          </p:cNvPr>
          <p:cNvSpPr/>
          <p:nvPr userDrawn="1"/>
        </p:nvSpPr>
        <p:spPr>
          <a:xfrm>
            <a:off x="609599" y="1611018"/>
            <a:ext cx="10972800" cy="2308324"/>
          </a:xfrm>
          <a:prstGeom prst="rect">
            <a:avLst/>
          </a:prstGeom>
        </p:spPr>
        <p:txBody>
          <a:bodyPr wrap="square">
            <a:spAutoFit/>
          </a:body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sz="2000" dirty="0">
                <a:solidFill>
                  <a:schemeClr val="tx2"/>
                </a:solidFill>
              </a:rPr>
              <a:t>This presentation does not constitute a comprehensive or binding representation of the employee benefit programs PEBA administers. The terms and conditions of the employee benefit programs PEBA administers are set out in the applicable statutes and plan documents and are subject to change. Benefits administrators and others chosen by your employer to assist you with your participation in these employee benefit programs are not agents or employees of PEBA and are not authorized to bind PEBA or make representations on behalf of PEBA. Please contact PEBA for the most current information. The language used in this presentation does not create any contractual rights or entitlements for any person.</a:t>
            </a:r>
          </a:p>
        </p:txBody>
      </p:sp>
      <p:sp>
        <p:nvSpPr>
          <p:cNvPr id="7" name="TextBox 6">
            <a:extLst>
              <a:ext uri="{FF2B5EF4-FFF2-40B4-BE49-F238E27FC236}">
                <a16:creationId xmlns:a16="http://schemas.microsoft.com/office/drawing/2014/main" id="{84ECC850-B988-E399-A6DC-BFF24914A774}"/>
              </a:ext>
            </a:extLst>
          </p:cNvPr>
          <p:cNvSpPr txBox="1"/>
          <p:nvPr userDrawn="1"/>
        </p:nvSpPr>
        <p:spPr>
          <a:xfrm>
            <a:off x="609599" y="476550"/>
            <a:ext cx="4433455" cy="553998"/>
          </a:xfrm>
          <a:prstGeom prst="rect">
            <a:avLst/>
          </a:prstGeom>
          <a:noFill/>
        </p:spPr>
        <p:txBody>
          <a:bodyPr wrap="square" rtlCol="0" anchor="ctr">
            <a:spAutoFit/>
          </a:bodyPr>
          <a:lstStyle/>
          <a:p>
            <a:r>
              <a:rPr lang="en-US" sz="3000" b="1" dirty="0">
                <a:solidFill>
                  <a:schemeClr val="tx2"/>
                </a:solidFill>
                <a:latin typeface="Times New Roman" panose="02020603050405020304" pitchFamily="18" charset="0"/>
                <a:cs typeface="Times New Roman" panose="02020603050405020304" pitchFamily="18" charset="0"/>
              </a:rPr>
              <a:t>Disclaimer</a:t>
            </a:r>
          </a:p>
        </p:txBody>
      </p:sp>
    </p:spTree>
    <p:extLst>
      <p:ext uri="{BB962C8B-B14F-4D97-AF65-F5344CB8AC3E}">
        <p14:creationId xmlns:p14="http://schemas.microsoft.com/office/powerpoint/2010/main" val="81562191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Two Content">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2C440424-D210-4D0E-B3A0-673BF781CDBE}"/>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 y="1"/>
            <a:ext cx="12191997" cy="6857999"/>
          </a:xfrm>
          <a:prstGeom prst="rect">
            <a:avLst/>
          </a:prstGeom>
        </p:spPr>
      </p:pic>
      <p:sp>
        <p:nvSpPr>
          <p:cNvPr id="3" name="Content Placeholder 2"/>
          <p:cNvSpPr>
            <a:spLocks noGrp="1"/>
          </p:cNvSpPr>
          <p:nvPr>
            <p:ph sz="half" idx="1" hasCustomPrompt="1"/>
          </p:nvPr>
        </p:nvSpPr>
        <p:spPr>
          <a:xfrm>
            <a:off x="609600" y="1261872"/>
            <a:ext cx="5181600" cy="5029200"/>
          </a:xfrm>
        </p:spPr>
        <p:txBody>
          <a:bodyPr/>
          <a:lstStyle>
            <a:lvl1pPr>
              <a:defRPr sz="2400">
                <a:solidFill>
                  <a:schemeClr val="tx2"/>
                </a:solidFill>
              </a:defRPr>
            </a:lvl1pPr>
            <a:lvl2pPr>
              <a:defRPr sz="20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hasCustomPrompt="1"/>
          </p:nvPr>
        </p:nvSpPr>
        <p:spPr>
          <a:xfrm>
            <a:off x="6400800" y="1261872"/>
            <a:ext cx="5181600" cy="5029200"/>
          </a:xfrm>
        </p:spPr>
        <p:txBody>
          <a:bodyPr/>
          <a:lstStyle>
            <a:lvl1pPr>
              <a:defRPr sz="2400">
                <a:solidFill>
                  <a:schemeClr val="tx2"/>
                </a:solidFill>
              </a:defRPr>
            </a:lvl1pPr>
            <a:lvl2pPr>
              <a:defRPr sz="20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Slide Number Placeholder 5">
            <a:extLst>
              <a:ext uri="{FF2B5EF4-FFF2-40B4-BE49-F238E27FC236}">
                <a16:creationId xmlns:a16="http://schemas.microsoft.com/office/drawing/2014/main" id="{40A2396F-3FAF-4628-96FD-7ED599577BCD}"/>
              </a:ext>
            </a:extLst>
          </p:cNvPr>
          <p:cNvSpPr>
            <a:spLocks noGrp="1"/>
          </p:cNvSpPr>
          <p:nvPr>
            <p:ph type="sldNum" sz="quarter" idx="12"/>
          </p:nvPr>
        </p:nvSpPr>
        <p:spPr>
          <a:xfrm>
            <a:off x="11119104" y="6400800"/>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8" name="Title 1">
            <a:extLst>
              <a:ext uri="{FF2B5EF4-FFF2-40B4-BE49-F238E27FC236}">
                <a16:creationId xmlns:a16="http://schemas.microsoft.com/office/drawing/2014/main" id="{5BDE5EEF-D87C-4062-B64E-D346A0C26839}"/>
              </a:ext>
            </a:extLst>
          </p:cNvPr>
          <p:cNvSpPr>
            <a:spLocks noGrp="1"/>
          </p:cNvSpPr>
          <p:nvPr>
            <p:ph type="title" hasCustomPrompt="1"/>
          </p:nvPr>
        </p:nvSpPr>
        <p:spPr>
          <a:xfrm>
            <a:off x="609598" y="228600"/>
            <a:ext cx="10972799" cy="804672"/>
          </a:xfrm>
        </p:spPr>
        <p:txBody>
          <a:bodyPr anchor="ctr" anchorCtr="0">
            <a:normAutofit/>
          </a:bodyPr>
          <a:lstStyle>
            <a:lvl1pPr>
              <a:defRPr sz="28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290938397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ection divider">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63E83DF9-E00E-4BB3-A617-E96FA563FA99}"/>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7" cy="6857998"/>
          </a:xfrm>
          <a:prstGeom prst="rect">
            <a:avLst/>
          </a:prstGeom>
        </p:spPr>
      </p:pic>
      <p:sp>
        <p:nvSpPr>
          <p:cNvPr id="2" name="Title 1"/>
          <p:cNvSpPr>
            <a:spLocks noGrp="1"/>
          </p:cNvSpPr>
          <p:nvPr>
            <p:ph type="title" hasCustomPrompt="1"/>
          </p:nvPr>
        </p:nvSpPr>
        <p:spPr>
          <a:xfrm>
            <a:off x="336550" y="2626822"/>
            <a:ext cx="6363508" cy="2335876"/>
          </a:xfrm>
        </p:spPr>
        <p:txBody>
          <a:bodyPr anchor="ctr">
            <a:normAutofit/>
          </a:bodyPr>
          <a:lstStyle>
            <a:lvl1pPr>
              <a:defRPr sz="3000" b="1" baseline="0">
                <a:solidFill>
                  <a:schemeClr val="bg1"/>
                </a:solidFill>
                <a:latin typeface="Times New Roman" panose="02020603050405020304" pitchFamily="18" charset="0"/>
                <a:cs typeface="Times New Roman" panose="02020603050405020304" pitchFamily="18" charset="0"/>
              </a:defRPr>
            </a:lvl1pPr>
          </a:lstStyle>
          <a:p>
            <a:r>
              <a:rPr lang="en-US" dirty="0"/>
              <a:t>Click to section title</a:t>
            </a:r>
          </a:p>
        </p:txBody>
      </p:sp>
      <p:sp>
        <p:nvSpPr>
          <p:cNvPr id="10" name="Slide Number Placeholder 5"/>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8" name="Subtitle 2"/>
          <p:cNvSpPr>
            <a:spLocks noGrp="1"/>
          </p:cNvSpPr>
          <p:nvPr>
            <p:ph type="subTitle" idx="13" hasCustomPrompt="1"/>
          </p:nvPr>
        </p:nvSpPr>
        <p:spPr>
          <a:xfrm>
            <a:off x="336550" y="5311838"/>
            <a:ext cx="6105814" cy="689951"/>
          </a:xfrm>
        </p:spPr>
        <p:txBody>
          <a:bodyPr anchor="t" anchorCtr="0">
            <a:normAutofit/>
          </a:bodyPr>
          <a:lstStyle>
            <a:lvl1pPr marL="0" indent="0" algn="l">
              <a:buNone/>
              <a:defRPr sz="2000">
                <a:solidFill>
                  <a:schemeClr val="bg2">
                    <a:lumMod val="75000"/>
                  </a:schemeClr>
                </a:solidFill>
                <a:latin typeface="Times New Roman" panose="02020603050405020304" pitchFamily="18" charset="0"/>
                <a:cs typeface="Times New Roman" panose="02020603050405020304" pitchFamily="18"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Click to edit section subtitle</a:t>
            </a:r>
          </a:p>
        </p:txBody>
      </p:sp>
    </p:spTree>
    <p:extLst>
      <p:ext uri="{BB962C8B-B14F-4D97-AF65-F5344CB8AC3E}">
        <p14:creationId xmlns:p14="http://schemas.microsoft.com/office/powerpoint/2010/main" val="6907547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One column_simple">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FF8A359-9373-4FC2-92EF-41E6DE378A96}"/>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7" cy="6857998"/>
          </a:xfrm>
          <a:prstGeom prst="rect">
            <a:avLst/>
          </a:prstGeom>
        </p:spPr>
      </p:pic>
      <p:sp>
        <p:nvSpPr>
          <p:cNvPr id="3" name="Slide Number Placeholder 5">
            <a:extLst>
              <a:ext uri="{FF2B5EF4-FFF2-40B4-BE49-F238E27FC236}">
                <a16:creationId xmlns:a16="http://schemas.microsoft.com/office/drawing/2014/main" id="{D19FC374-0225-08E2-22A8-245F54F23F20}"/>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2" name="Content Placeholder 2">
            <a:extLst>
              <a:ext uri="{FF2B5EF4-FFF2-40B4-BE49-F238E27FC236}">
                <a16:creationId xmlns:a16="http://schemas.microsoft.com/office/drawing/2014/main" id="{4707B9D8-B732-E833-79CA-2CF10BB91622}"/>
              </a:ext>
            </a:extLst>
          </p:cNvPr>
          <p:cNvSpPr>
            <a:spLocks noGrp="1"/>
          </p:cNvSpPr>
          <p:nvPr>
            <p:ph sz="half" idx="1" hasCustomPrompt="1"/>
          </p:nvPr>
        </p:nvSpPr>
        <p:spPr>
          <a:xfrm>
            <a:off x="609600" y="1611018"/>
            <a:ext cx="10972798" cy="4690026"/>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itle 1">
            <a:extLst>
              <a:ext uri="{FF2B5EF4-FFF2-40B4-BE49-F238E27FC236}">
                <a16:creationId xmlns:a16="http://schemas.microsoft.com/office/drawing/2014/main" id="{4D828966-E531-9197-F0E1-3A79B5C315E2}"/>
              </a:ext>
            </a:extLst>
          </p:cNvPr>
          <p:cNvSpPr>
            <a:spLocks noGrp="1"/>
          </p:cNvSpPr>
          <p:nvPr>
            <p:ph type="title" hasCustomPrompt="1"/>
          </p:nvPr>
        </p:nvSpPr>
        <p:spPr>
          <a:xfrm>
            <a:off x="609599" y="228600"/>
            <a:ext cx="10972799" cy="1049898"/>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42919854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lumn_simple">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2C440424-D210-4D0E-B3A0-673BF781CDB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7" cy="6857998"/>
          </a:xfrm>
          <a:prstGeom prst="rect">
            <a:avLst/>
          </a:prstGeom>
        </p:spPr>
      </p:pic>
      <p:sp>
        <p:nvSpPr>
          <p:cNvPr id="3" name="Content Placeholder 2"/>
          <p:cNvSpPr>
            <a:spLocks noGrp="1"/>
          </p:cNvSpPr>
          <p:nvPr>
            <p:ph sz="half" idx="1" hasCustomPrompt="1"/>
          </p:nvPr>
        </p:nvSpPr>
        <p:spPr>
          <a:xfrm>
            <a:off x="609600" y="1601044"/>
            <a:ext cx="5181600" cy="4690027"/>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hasCustomPrompt="1"/>
          </p:nvPr>
        </p:nvSpPr>
        <p:spPr>
          <a:xfrm>
            <a:off x="6400800" y="1611018"/>
            <a:ext cx="5181600" cy="4680054"/>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 name="Slide Number Placeholder 5">
            <a:extLst>
              <a:ext uri="{FF2B5EF4-FFF2-40B4-BE49-F238E27FC236}">
                <a16:creationId xmlns:a16="http://schemas.microsoft.com/office/drawing/2014/main" id="{26571F65-A9A5-4040-F1EB-909282DC42C9}"/>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10" name="Title 1">
            <a:extLst>
              <a:ext uri="{FF2B5EF4-FFF2-40B4-BE49-F238E27FC236}">
                <a16:creationId xmlns:a16="http://schemas.microsoft.com/office/drawing/2014/main" id="{8FB323F1-D632-3DE0-82DF-692C19B63F40}"/>
              </a:ext>
            </a:extLst>
          </p:cNvPr>
          <p:cNvSpPr>
            <a:spLocks noGrp="1"/>
          </p:cNvSpPr>
          <p:nvPr>
            <p:ph type="title" hasCustomPrompt="1"/>
          </p:nvPr>
        </p:nvSpPr>
        <p:spPr>
          <a:xfrm>
            <a:off x="609599" y="228600"/>
            <a:ext cx="10972799" cy="1049898"/>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37140963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One column_block title">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875D3039-9B0D-4456-A1DB-A81F3165AFB2}"/>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7" cy="6857998"/>
          </a:xfrm>
          <a:prstGeom prst="rect">
            <a:avLst/>
          </a:prstGeom>
        </p:spPr>
      </p:pic>
      <p:sp>
        <p:nvSpPr>
          <p:cNvPr id="2" name="Title 1"/>
          <p:cNvSpPr>
            <a:spLocks noGrp="1"/>
          </p:cNvSpPr>
          <p:nvPr>
            <p:ph type="title" hasCustomPrompt="1"/>
          </p:nvPr>
        </p:nvSpPr>
        <p:spPr>
          <a:xfrm>
            <a:off x="609600" y="228599"/>
            <a:ext cx="9598430" cy="1724899"/>
          </a:xfrm>
        </p:spPr>
        <p:txBody>
          <a:bodyPr anchor="ctr" anchorCtr="0">
            <a:normAutofit/>
          </a:bodyPr>
          <a:lstStyle>
            <a:lvl1pPr>
              <a:defRPr sz="3000" b="1">
                <a:solidFill>
                  <a:schemeClr val="bg1"/>
                </a:solidFill>
                <a:latin typeface="Times New Roman" panose="02020603050405020304" pitchFamily="18" charset="0"/>
                <a:cs typeface="Times New Roman" panose="02020603050405020304" pitchFamily="18" charset="0"/>
              </a:defRPr>
            </a:lvl1pPr>
          </a:lstStyle>
          <a:p>
            <a:r>
              <a:rPr lang="en-US" dirty="0"/>
              <a:t>Click to edit slide title</a:t>
            </a:r>
          </a:p>
        </p:txBody>
      </p:sp>
      <p:sp>
        <p:nvSpPr>
          <p:cNvPr id="3" name="Content Placeholder 2"/>
          <p:cNvSpPr>
            <a:spLocks noGrp="1"/>
          </p:cNvSpPr>
          <p:nvPr>
            <p:ph idx="1" hasCustomPrompt="1"/>
          </p:nvPr>
        </p:nvSpPr>
        <p:spPr>
          <a:xfrm>
            <a:off x="609600" y="2510455"/>
            <a:ext cx="10972800" cy="3790589"/>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Slide Number Placeholder 5">
            <a:extLst>
              <a:ext uri="{FF2B5EF4-FFF2-40B4-BE49-F238E27FC236}">
                <a16:creationId xmlns:a16="http://schemas.microsoft.com/office/drawing/2014/main" id="{D36BA443-4CAB-85FE-83E0-3C6B8B3565C9}"/>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31832307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_block title">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875D3039-9B0D-4456-A1DB-A81F3165AFB2}"/>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7" cy="6857998"/>
          </a:xfrm>
          <a:prstGeom prst="rect">
            <a:avLst/>
          </a:prstGeom>
        </p:spPr>
      </p:pic>
      <p:sp>
        <p:nvSpPr>
          <p:cNvPr id="2" name="Title 1"/>
          <p:cNvSpPr>
            <a:spLocks noGrp="1"/>
          </p:cNvSpPr>
          <p:nvPr>
            <p:ph type="title" hasCustomPrompt="1"/>
          </p:nvPr>
        </p:nvSpPr>
        <p:spPr>
          <a:xfrm>
            <a:off x="609600" y="228599"/>
            <a:ext cx="9598430" cy="1724899"/>
          </a:xfrm>
        </p:spPr>
        <p:txBody>
          <a:bodyPr anchor="ctr" anchorCtr="0">
            <a:normAutofit/>
          </a:bodyPr>
          <a:lstStyle>
            <a:lvl1pPr>
              <a:defRPr sz="3000" b="1">
                <a:solidFill>
                  <a:schemeClr val="bg1"/>
                </a:solidFill>
                <a:latin typeface="Times New Roman" panose="02020603050405020304" pitchFamily="18" charset="0"/>
                <a:cs typeface="Times New Roman" panose="02020603050405020304" pitchFamily="18" charset="0"/>
              </a:defRPr>
            </a:lvl1pPr>
          </a:lstStyle>
          <a:p>
            <a:r>
              <a:rPr lang="en-US" dirty="0"/>
              <a:t>Click to edit slide title</a:t>
            </a:r>
          </a:p>
        </p:txBody>
      </p:sp>
      <p:sp>
        <p:nvSpPr>
          <p:cNvPr id="5" name="Slide Number Placeholder 5">
            <a:extLst>
              <a:ext uri="{FF2B5EF4-FFF2-40B4-BE49-F238E27FC236}">
                <a16:creationId xmlns:a16="http://schemas.microsoft.com/office/drawing/2014/main" id="{D36BA443-4CAB-85FE-83E0-3C6B8B3565C9}"/>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4" name="Content Placeholder 2">
            <a:extLst>
              <a:ext uri="{FF2B5EF4-FFF2-40B4-BE49-F238E27FC236}">
                <a16:creationId xmlns:a16="http://schemas.microsoft.com/office/drawing/2014/main" id="{E0F5FC08-2CC4-B3F1-36DF-75318075EDE8}"/>
              </a:ext>
            </a:extLst>
          </p:cNvPr>
          <p:cNvSpPr>
            <a:spLocks noGrp="1"/>
          </p:cNvSpPr>
          <p:nvPr>
            <p:ph sz="half" idx="13" hasCustomPrompt="1"/>
          </p:nvPr>
        </p:nvSpPr>
        <p:spPr>
          <a:xfrm>
            <a:off x="609600" y="2500481"/>
            <a:ext cx="5181600" cy="3790590"/>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Content Placeholder 3">
            <a:extLst>
              <a:ext uri="{FF2B5EF4-FFF2-40B4-BE49-F238E27FC236}">
                <a16:creationId xmlns:a16="http://schemas.microsoft.com/office/drawing/2014/main" id="{8762C4BE-86E3-D6D0-9618-3212B82DB396}"/>
              </a:ext>
            </a:extLst>
          </p:cNvPr>
          <p:cNvSpPr>
            <a:spLocks noGrp="1"/>
          </p:cNvSpPr>
          <p:nvPr>
            <p:ph sz="half" idx="2" hasCustomPrompt="1"/>
          </p:nvPr>
        </p:nvSpPr>
        <p:spPr>
          <a:xfrm>
            <a:off x="6400800" y="2508542"/>
            <a:ext cx="5181600" cy="3782530"/>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7014433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wo column_blue and gray">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95D8F1E-466F-49AA-81A5-A2C1CA2EA29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7" cy="6857998"/>
          </a:xfrm>
          <a:prstGeom prst="rect">
            <a:avLst/>
          </a:prstGeom>
        </p:spPr>
      </p:pic>
      <p:sp>
        <p:nvSpPr>
          <p:cNvPr id="2" name="Content Placeholder 2">
            <a:extLst>
              <a:ext uri="{FF2B5EF4-FFF2-40B4-BE49-F238E27FC236}">
                <a16:creationId xmlns:a16="http://schemas.microsoft.com/office/drawing/2014/main" id="{C105F7CB-9D49-5498-E69E-2AA19D8C387B}"/>
              </a:ext>
            </a:extLst>
          </p:cNvPr>
          <p:cNvSpPr>
            <a:spLocks noGrp="1"/>
          </p:cNvSpPr>
          <p:nvPr>
            <p:ph sz="half" idx="1" hasCustomPrompt="1"/>
          </p:nvPr>
        </p:nvSpPr>
        <p:spPr>
          <a:xfrm>
            <a:off x="609600" y="2917779"/>
            <a:ext cx="3912524" cy="3373294"/>
          </a:xfrm>
        </p:spPr>
        <p:txBody>
          <a:bodyPr/>
          <a:lstStyle>
            <a:lvl1pPr>
              <a:defRPr sz="2000">
                <a:solidFill>
                  <a:schemeClr val="bg1"/>
                </a:solidFill>
              </a:defRPr>
            </a:lvl1pPr>
            <a:lvl2pPr>
              <a:defRPr sz="1800">
                <a:solidFill>
                  <a:schemeClr val="bg1"/>
                </a:solidFill>
              </a:defRPr>
            </a:lvl2pPr>
            <a:lvl3pPr>
              <a:defRPr sz="1600">
                <a:solidFill>
                  <a:schemeClr val="bg1"/>
                </a:solidFill>
              </a:defRPr>
            </a:lvl3pPr>
            <a:lvl4pPr>
              <a:defRPr sz="1400">
                <a:solidFill>
                  <a:schemeClr val="bg1"/>
                </a:solidFill>
              </a:defRPr>
            </a:lvl4pPr>
            <a:lvl5pPr>
              <a:defRPr sz="1400">
                <a:solidFill>
                  <a:schemeClr val="bg1"/>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3" name="Content Placeholder 3">
            <a:extLst>
              <a:ext uri="{FF2B5EF4-FFF2-40B4-BE49-F238E27FC236}">
                <a16:creationId xmlns:a16="http://schemas.microsoft.com/office/drawing/2014/main" id="{14645053-EEB2-1C18-C990-1381BD23596C}"/>
              </a:ext>
            </a:extLst>
          </p:cNvPr>
          <p:cNvSpPr>
            <a:spLocks noGrp="1"/>
          </p:cNvSpPr>
          <p:nvPr>
            <p:ph sz="half" idx="2" hasCustomPrompt="1"/>
          </p:nvPr>
        </p:nvSpPr>
        <p:spPr>
          <a:xfrm>
            <a:off x="6096000" y="2917776"/>
            <a:ext cx="5486400" cy="3373295"/>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Title 1">
            <a:extLst>
              <a:ext uri="{FF2B5EF4-FFF2-40B4-BE49-F238E27FC236}">
                <a16:creationId xmlns:a16="http://schemas.microsoft.com/office/drawing/2014/main" id="{F09D25B9-7A5D-1DC6-CAB7-1D483B095A39}"/>
              </a:ext>
            </a:extLst>
          </p:cNvPr>
          <p:cNvSpPr>
            <a:spLocks noGrp="1"/>
          </p:cNvSpPr>
          <p:nvPr>
            <p:ph type="title" hasCustomPrompt="1"/>
          </p:nvPr>
        </p:nvSpPr>
        <p:spPr>
          <a:xfrm>
            <a:off x="609599" y="228600"/>
            <a:ext cx="10972799" cy="2122246"/>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
        <p:nvSpPr>
          <p:cNvPr id="8" name="Slide Number Placeholder 5">
            <a:extLst>
              <a:ext uri="{FF2B5EF4-FFF2-40B4-BE49-F238E27FC236}">
                <a16:creationId xmlns:a16="http://schemas.microsoft.com/office/drawing/2014/main" id="{B6E9351A-D332-227C-C8BC-16022A299044}"/>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27617387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One column_blue and gray">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95D8F1E-466F-49AA-81A5-A2C1CA2EA29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2" name="Content Placeholder 2">
            <a:extLst>
              <a:ext uri="{FF2B5EF4-FFF2-40B4-BE49-F238E27FC236}">
                <a16:creationId xmlns:a16="http://schemas.microsoft.com/office/drawing/2014/main" id="{C105F7CB-9D49-5498-E69E-2AA19D8C387B}"/>
              </a:ext>
            </a:extLst>
          </p:cNvPr>
          <p:cNvSpPr>
            <a:spLocks noGrp="1"/>
          </p:cNvSpPr>
          <p:nvPr>
            <p:ph sz="half" idx="1" hasCustomPrompt="1"/>
          </p:nvPr>
        </p:nvSpPr>
        <p:spPr>
          <a:xfrm>
            <a:off x="609599" y="2917779"/>
            <a:ext cx="5866015" cy="3373294"/>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Title 1">
            <a:extLst>
              <a:ext uri="{FF2B5EF4-FFF2-40B4-BE49-F238E27FC236}">
                <a16:creationId xmlns:a16="http://schemas.microsoft.com/office/drawing/2014/main" id="{F09D25B9-7A5D-1DC6-CAB7-1D483B095A39}"/>
              </a:ext>
            </a:extLst>
          </p:cNvPr>
          <p:cNvSpPr>
            <a:spLocks noGrp="1"/>
          </p:cNvSpPr>
          <p:nvPr>
            <p:ph type="title" hasCustomPrompt="1"/>
          </p:nvPr>
        </p:nvSpPr>
        <p:spPr>
          <a:xfrm>
            <a:off x="609600" y="228599"/>
            <a:ext cx="4702234" cy="2223655"/>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
        <p:nvSpPr>
          <p:cNvPr id="8" name="Slide Number Placeholder 5">
            <a:extLst>
              <a:ext uri="{FF2B5EF4-FFF2-40B4-BE49-F238E27FC236}">
                <a16:creationId xmlns:a16="http://schemas.microsoft.com/office/drawing/2014/main" id="{B6E9351A-D332-227C-C8BC-16022A299044}"/>
              </a:ext>
            </a:extLst>
          </p:cNvPr>
          <p:cNvSpPr>
            <a:spLocks noGrp="1"/>
          </p:cNvSpPr>
          <p:nvPr>
            <p:ph type="sldNum" sz="quarter" idx="12"/>
          </p:nvPr>
        </p:nvSpPr>
        <p:spPr>
          <a:xfrm>
            <a:off x="11019348" y="6301044"/>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41077564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wo column_block on right">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875D3039-9B0D-4456-A1DB-A81F3165AFB2}"/>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5" name="Slide Number Placeholder 5">
            <a:extLst>
              <a:ext uri="{FF2B5EF4-FFF2-40B4-BE49-F238E27FC236}">
                <a16:creationId xmlns:a16="http://schemas.microsoft.com/office/drawing/2014/main" id="{D36BA443-4CAB-85FE-83E0-3C6B8B3565C9}"/>
              </a:ext>
            </a:extLst>
          </p:cNvPr>
          <p:cNvSpPr>
            <a:spLocks noGrp="1"/>
          </p:cNvSpPr>
          <p:nvPr>
            <p:ph type="sldNum" sz="quarter" idx="12"/>
          </p:nvPr>
        </p:nvSpPr>
        <p:spPr>
          <a:xfrm>
            <a:off x="11019348" y="6301044"/>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3" name="Content Placeholder 2">
            <a:extLst>
              <a:ext uri="{FF2B5EF4-FFF2-40B4-BE49-F238E27FC236}">
                <a16:creationId xmlns:a16="http://schemas.microsoft.com/office/drawing/2014/main" id="{F14DD24C-DE62-2304-D00B-211117A25BAA}"/>
              </a:ext>
            </a:extLst>
          </p:cNvPr>
          <p:cNvSpPr>
            <a:spLocks noGrp="1"/>
          </p:cNvSpPr>
          <p:nvPr>
            <p:ph sz="half" idx="1" hasCustomPrompt="1"/>
          </p:nvPr>
        </p:nvSpPr>
        <p:spPr>
          <a:xfrm>
            <a:off x="609600" y="1601044"/>
            <a:ext cx="3338945" cy="4690027"/>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Content Placeholder 3">
            <a:extLst>
              <a:ext uri="{FF2B5EF4-FFF2-40B4-BE49-F238E27FC236}">
                <a16:creationId xmlns:a16="http://schemas.microsoft.com/office/drawing/2014/main" id="{81CEE227-37E8-DD22-6A0F-391DF07240AA}"/>
              </a:ext>
            </a:extLst>
          </p:cNvPr>
          <p:cNvSpPr>
            <a:spLocks noGrp="1"/>
          </p:cNvSpPr>
          <p:nvPr>
            <p:ph sz="half" idx="2" hasCustomPrompt="1"/>
          </p:nvPr>
        </p:nvSpPr>
        <p:spPr>
          <a:xfrm>
            <a:off x="9277004" y="228600"/>
            <a:ext cx="2305396" cy="6062472"/>
          </a:xfrm>
        </p:spPr>
        <p:txBody>
          <a:bodyPr/>
          <a:lstStyle>
            <a:lvl1pPr>
              <a:defRPr sz="2000">
                <a:solidFill>
                  <a:schemeClr val="bg1"/>
                </a:solidFill>
              </a:defRPr>
            </a:lvl1pPr>
            <a:lvl2pPr>
              <a:defRPr sz="1800">
                <a:solidFill>
                  <a:schemeClr val="bg1"/>
                </a:solidFill>
              </a:defRPr>
            </a:lvl2pPr>
            <a:lvl3pPr>
              <a:defRPr sz="1600">
                <a:solidFill>
                  <a:schemeClr val="bg1"/>
                </a:solidFill>
              </a:defRPr>
            </a:lvl3pPr>
            <a:lvl4pPr>
              <a:defRPr sz="1400">
                <a:solidFill>
                  <a:schemeClr val="bg1"/>
                </a:solidFill>
              </a:defRPr>
            </a:lvl4pPr>
            <a:lvl5pPr>
              <a:defRPr sz="1400">
                <a:solidFill>
                  <a:schemeClr val="bg1"/>
                </a:solidFill>
              </a:defRPr>
            </a:lvl5pPr>
          </a:lstStyle>
          <a:p>
            <a:pPr lvl="0"/>
            <a:r>
              <a:rPr lang="en-US" dirty="0"/>
              <a:t>Click to edit body text</a:t>
            </a:r>
          </a:p>
          <a:p>
            <a:pPr lvl="1"/>
            <a:r>
              <a:rPr lang="en-US" dirty="0"/>
              <a:t>Second level</a:t>
            </a:r>
          </a:p>
        </p:txBody>
      </p:sp>
      <p:sp>
        <p:nvSpPr>
          <p:cNvPr id="9" name="Title 1">
            <a:extLst>
              <a:ext uri="{FF2B5EF4-FFF2-40B4-BE49-F238E27FC236}">
                <a16:creationId xmlns:a16="http://schemas.microsoft.com/office/drawing/2014/main" id="{E64B4BAA-0DDE-4E86-7FB5-9C1C55E20744}"/>
              </a:ext>
            </a:extLst>
          </p:cNvPr>
          <p:cNvSpPr>
            <a:spLocks noGrp="1"/>
          </p:cNvSpPr>
          <p:nvPr>
            <p:ph type="title" hasCustomPrompt="1"/>
          </p:nvPr>
        </p:nvSpPr>
        <p:spPr>
          <a:xfrm>
            <a:off x="609599" y="228600"/>
            <a:ext cx="5181601" cy="1049898"/>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40579438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9"/>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4"/>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US"/>
          </a:p>
        </p:txBody>
      </p:sp>
      <p:sp>
        <p:nvSpPr>
          <p:cNvPr id="5" name="Footer Placeholder 4"/>
          <p:cNvSpPr>
            <a:spLocks noGrp="1"/>
          </p:cNvSpPr>
          <p:nvPr>
            <p:ph type="ftr" sz="quarter" idx="3"/>
          </p:nvPr>
        </p:nvSpPr>
        <p:spPr>
          <a:xfrm>
            <a:off x="4038600" y="6356354"/>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4"/>
            <a:ext cx="2743200" cy="365125"/>
          </a:xfrm>
          <a:prstGeom prst="rect">
            <a:avLst/>
          </a:prstGeom>
        </p:spPr>
        <p:txBody>
          <a:bodyPr vert="horz" lIns="91440" tIns="45720" rIns="91440" bIns="45720" rtlCol="0" anchor="ctr"/>
          <a:lstStyle>
            <a:lvl1pPr algn="r">
              <a:defRPr sz="1400">
                <a:solidFill>
                  <a:schemeClr val="bg2">
                    <a:lumMod val="75000"/>
                  </a:schemeClr>
                </a:solidFill>
                <a:latin typeface="Tw Cen MT Condensed" panose="020B0606020104020203" pitchFamily="34"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2681711764"/>
      </p:ext>
    </p:extLst>
  </p:cSld>
  <p:clrMap bg1="lt1" tx1="dk1" bg2="lt2" tx2="dk2" accent1="accent1" accent2="accent2" accent3="accent3" accent4="accent4" accent5="accent5" accent6="accent6" hlink="hlink" folHlink="folHlink"/>
  <p:sldLayoutIdLst>
    <p:sldLayoutId id="2147483683" r:id="rId1"/>
    <p:sldLayoutId id="2147483684" r:id="rId2"/>
    <p:sldLayoutId id="2147483692" r:id="rId3"/>
    <p:sldLayoutId id="2147483686" r:id="rId4"/>
    <p:sldLayoutId id="2147483685" r:id="rId5"/>
    <p:sldLayoutId id="2147483693" r:id="rId6"/>
    <p:sldLayoutId id="2147483687" r:id="rId7"/>
    <p:sldLayoutId id="2147483696" r:id="rId8"/>
    <p:sldLayoutId id="2147483694" r:id="rId9"/>
    <p:sldLayoutId id="2147483695" r:id="rId10"/>
    <p:sldLayoutId id="2147483688" r:id="rId11"/>
    <p:sldLayoutId id="2147483699" r:id="rId12"/>
    <p:sldLayoutId id="2147483698" r:id="rId13"/>
    <p:sldLayoutId id="2147483697" r:id="rId14"/>
    <p:sldLayoutId id="2147483700" r:id="rId15"/>
  </p:sldLayoutIdLst>
  <p:hf hdr="0" ftr="0" dt="0"/>
  <p:txStyles>
    <p:titleStyle>
      <a:lvl1pPr algn="l" defTabSz="914400" rtl="0" eaLnBrk="1" latinLnBrk="0" hangingPunct="1">
        <a:lnSpc>
          <a:spcPct val="90000"/>
        </a:lnSpc>
        <a:spcBef>
          <a:spcPct val="0"/>
        </a:spcBef>
        <a:buNone/>
        <a:defRPr sz="4400" b="1"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3" Type="http://schemas.openxmlformats.org/officeDocument/2006/relationships/slideLayout" Target="../slideLayouts/slideLayout4.xml"/><Relationship Id="rId2" Type="http://schemas.openxmlformats.org/officeDocument/2006/relationships/tags" Target="../tags/tag5.xml"/><Relationship Id="rId1" Type="http://schemas.openxmlformats.org/officeDocument/2006/relationships/tags" Target="../tags/tag4.xml"/><Relationship Id="rId4" Type="http://schemas.openxmlformats.org/officeDocument/2006/relationships/hyperlink" Target="https://peba.sc.gov/monthly-premiums" TargetMode="Externa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Your life insurance coverage</a:t>
            </a:r>
          </a:p>
        </p:txBody>
      </p:sp>
      <p:sp>
        <p:nvSpPr>
          <p:cNvPr id="3" name="Subtitle 2"/>
          <p:cNvSpPr>
            <a:spLocks noGrp="1"/>
          </p:cNvSpPr>
          <p:nvPr>
            <p:ph type="subTitle" idx="1"/>
          </p:nvPr>
        </p:nvSpPr>
        <p:spPr/>
        <p:txBody>
          <a:bodyPr/>
          <a:lstStyle/>
          <a:p>
            <a:r>
              <a:rPr lang="en-US" dirty="0"/>
              <a:t>Insurance Orientation and Education</a:t>
            </a:r>
          </a:p>
          <a:p>
            <a:r>
              <a:rPr lang="en-US" dirty="0"/>
              <a:t>2025</a:t>
            </a:r>
          </a:p>
        </p:txBody>
      </p:sp>
    </p:spTree>
    <p:custDataLst>
      <p:tags r:id="rId1"/>
    </p:custDataLst>
    <p:extLst>
      <p:ext uri="{BB962C8B-B14F-4D97-AF65-F5344CB8AC3E}">
        <p14:creationId xmlns:p14="http://schemas.microsoft.com/office/powerpoint/2010/main" val="356736269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A56ADA10-E8D4-758B-BC98-33CFDC775D2D}"/>
              </a:ext>
            </a:extLst>
          </p:cNvPr>
          <p:cNvSpPr>
            <a:spLocks noGrp="1"/>
          </p:cNvSpPr>
          <p:nvPr>
            <p:ph sz="half" idx="1"/>
          </p:nvPr>
        </p:nvSpPr>
        <p:spPr/>
        <p:txBody>
          <a:bodyPr>
            <a:normAutofit/>
          </a:bodyPr>
          <a:lstStyle/>
          <a:p>
            <a:r>
              <a:rPr lang="en-US" dirty="0"/>
              <a:t>$3,000 term life insurance if younger than age 70.</a:t>
            </a:r>
          </a:p>
          <a:p>
            <a:r>
              <a:rPr lang="en-US" dirty="0"/>
              <a:t>Automatically enrolled at no cost if you enroll in health insurance. </a:t>
            </a:r>
          </a:p>
          <a:p>
            <a:r>
              <a:rPr lang="en-US" dirty="0"/>
              <a:t>Includes matching amount of Accidental Death and Dismemberment (AD&amp;D) insurance.</a:t>
            </a:r>
          </a:p>
        </p:txBody>
      </p:sp>
      <p:sp>
        <p:nvSpPr>
          <p:cNvPr id="5" name="Title 4">
            <a:extLst>
              <a:ext uri="{FF2B5EF4-FFF2-40B4-BE49-F238E27FC236}">
                <a16:creationId xmlns:a16="http://schemas.microsoft.com/office/drawing/2014/main" id="{1FF0DC81-00C9-2A67-2621-F708C0E82F44}"/>
              </a:ext>
            </a:extLst>
          </p:cNvPr>
          <p:cNvSpPr>
            <a:spLocks noGrp="1"/>
          </p:cNvSpPr>
          <p:nvPr>
            <p:ph type="title"/>
          </p:nvPr>
        </p:nvSpPr>
        <p:spPr/>
        <p:txBody>
          <a:bodyPr/>
          <a:lstStyle/>
          <a:p>
            <a:r>
              <a:rPr lang="en-US" dirty="0"/>
              <a:t>Basic Life insurance</a:t>
            </a:r>
          </a:p>
        </p:txBody>
      </p:sp>
      <p:sp>
        <p:nvSpPr>
          <p:cNvPr id="4" name="Slide Number Placeholder 3">
            <a:extLst>
              <a:ext uri="{FF2B5EF4-FFF2-40B4-BE49-F238E27FC236}">
                <a16:creationId xmlns:a16="http://schemas.microsoft.com/office/drawing/2014/main" id="{17561A53-C647-6F31-8C1A-54C0579AA9E0}"/>
              </a:ext>
            </a:extLst>
          </p:cNvPr>
          <p:cNvSpPr>
            <a:spLocks noGrp="1"/>
          </p:cNvSpPr>
          <p:nvPr>
            <p:ph type="sldNum" sz="quarter" idx="12"/>
          </p:nvPr>
        </p:nvSpPr>
        <p:spPr/>
        <p:txBody>
          <a:bodyPr/>
          <a:lstStyle/>
          <a:p>
            <a:fld id="{28024367-D536-4F59-B2ED-0E7825EDA9AF}" type="slidenum">
              <a:rPr lang="en-US" smtClean="0"/>
              <a:pPr/>
              <a:t>2</a:t>
            </a:fld>
            <a:endParaRPr lang="en-US" dirty="0"/>
          </a:p>
        </p:txBody>
      </p:sp>
    </p:spTree>
    <p:extLst>
      <p:ext uri="{BB962C8B-B14F-4D97-AF65-F5344CB8AC3E}">
        <p14:creationId xmlns:p14="http://schemas.microsoft.com/office/powerpoint/2010/main" val="23787651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4CDCB1-BB3A-DFFF-5180-2CCEC7977825}"/>
              </a:ext>
            </a:extLst>
          </p:cNvPr>
          <p:cNvSpPr>
            <a:spLocks noGrp="1"/>
          </p:cNvSpPr>
          <p:nvPr>
            <p:ph type="title"/>
          </p:nvPr>
        </p:nvSpPr>
        <p:spPr/>
        <p:txBody>
          <a:bodyPr/>
          <a:lstStyle/>
          <a:p>
            <a:r>
              <a:rPr lang="en-US" dirty="0"/>
              <a:t>Optional Life insurance</a:t>
            </a:r>
          </a:p>
        </p:txBody>
      </p:sp>
      <p:sp>
        <p:nvSpPr>
          <p:cNvPr id="3" name="Content Placeholder 2">
            <a:extLst>
              <a:ext uri="{FF2B5EF4-FFF2-40B4-BE49-F238E27FC236}">
                <a16:creationId xmlns:a16="http://schemas.microsoft.com/office/drawing/2014/main" id="{ECCB122A-E044-C2EE-73AE-1105CD0A064A}"/>
              </a:ext>
            </a:extLst>
          </p:cNvPr>
          <p:cNvSpPr>
            <a:spLocks noGrp="1"/>
          </p:cNvSpPr>
          <p:nvPr>
            <p:ph idx="1"/>
          </p:nvPr>
        </p:nvSpPr>
        <p:spPr/>
        <p:txBody>
          <a:bodyPr/>
          <a:lstStyle/>
          <a:p>
            <a:pPr lvl="0"/>
            <a:r>
              <a:rPr lang="en-US" dirty="0"/>
              <a:t>Elect in $10,000 increments up to a maximum of $500,000.</a:t>
            </a:r>
          </a:p>
          <a:p>
            <a:pPr lvl="0"/>
            <a:r>
              <a:rPr lang="en-US" dirty="0"/>
              <a:t>Lesser of three times annual earnings or $500,000 within 31 days of initial eligibility without medical evidence.</a:t>
            </a:r>
          </a:p>
          <a:p>
            <a:pPr lvl="1"/>
            <a:r>
              <a:rPr lang="en-US" dirty="0"/>
              <a:t>Apply for additional coverage by completing an </a:t>
            </a:r>
            <a:r>
              <a:rPr lang="en-US" i="1" dirty="0"/>
              <a:t>Active Notice of Election</a:t>
            </a:r>
            <a:r>
              <a:rPr lang="en-US" dirty="0"/>
              <a:t> form and returning it to your employer.</a:t>
            </a:r>
          </a:p>
          <a:p>
            <a:pPr lvl="1"/>
            <a:r>
              <a:rPr lang="en-US" dirty="0"/>
              <a:t>MetLife will email you a link to complete an online </a:t>
            </a:r>
            <a:r>
              <a:rPr lang="en-US" i="1" dirty="0"/>
              <a:t>Statement of Health</a:t>
            </a:r>
            <a:r>
              <a:rPr lang="en-US" dirty="0"/>
              <a:t>.</a:t>
            </a:r>
          </a:p>
          <a:p>
            <a:pPr lvl="0"/>
            <a:r>
              <a:rPr lang="en-US" dirty="0"/>
              <a:t>Includes matching amount of AD&amp;D insurance.</a:t>
            </a:r>
          </a:p>
          <a:p>
            <a:pPr lvl="0"/>
            <a:r>
              <a:rPr lang="en-US" dirty="0"/>
              <a:t>Coverage reduces to:</a:t>
            </a:r>
          </a:p>
          <a:p>
            <a:pPr lvl="1"/>
            <a:r>
              <a:rPr lang="en-US" dirty="0"/>
              <a:t>65% at age 70;</a:t>
            </a:r>
          </a:p>
          <a:p>
            <a:pPr lvl="1"/>
            <a:r>
              <a:rPr lang="en-US" dirty="0"/>
              <a:t>42% at age 75; and </a:t>
            </a:r>
          </a:p>
          <a:p>
            <a:pPr lvl="1"/>
            <a:r>
              <a:rPr lang="en-US" dirty="0"/>
              <a:t>31.7% at age 80 and older.</a:t>
            </a:r>
          </a:p>
          <a:p>
            <a:endParaRPr lang="en-US" dirty="0"/>
          </a:p>
        </p:txBody>
      </p:sp>
      <p:sp>
        <p:nvSpPr>
          <p:cNvPr id="4" name="Slide Number Placeholder 3">
            <a:extLst>
              <a:ext uri="{FF2B5EF4-FFF2-40B4-BE49-F238E27FC236}">
                <a16:creationId xmlns:a16="http://schemas.microsoft.com/office/drawing/2014/main" id="{68ED3348-3BAF-2E2F-B851-35F775BA746F}"/>
              </a:ext>
            </a:extLst>
          </p:cNvPr>
          <p:cNvSpPr>
            <a:spLocks noGrp="1"/>
          </p:cNvSpPr>
          <p:nvPr>
            <p:ph type="sldNum" sz="quarter" idx="12"/>
          </p:nvPr>
        </p:nvSpPr>
        <p:spPr/>
        <p:txBody>
          <a:bodyPr/>
          <a:lstStyle/>
          <a:p>
            <a:fld id="{28024367-D536-4F59-B2ED-0E7825EDA9AF}" type="slidenum">
              <a:rPr lang="en-US" smtClean="0"/>
              <a:pPr/>
              <a:t>3</a:t>
            </a:fld>
            <a:endParaRPr lang="en-US" dirty="0"/>
          </a:p>
        </p:txBody>
      </p:sp>
    </p:spTree>
    <p:extLst>
      <p:ext uri="{BB962C8B-B14F-4D97-AF65-F5344CB8AC3E}">
        <p14:creationId xmlns:p14="http://schemas.microsoft.com/office/powerpoint/2010/main" val="355977828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68ED3348-3BAF-2E2F-B851-35F775BA746F}"/>
              </a:ext>
            </a:extLst>
          </p:cNvPr>
          <p:cNvSpPr>
            <a:spLocks noGrp="1"/>
          </p:cNvSpPr>
          <p:nvPr>
            <p:ph type="sldNum" sz="quarter" idx="12"/>
          </p:nvPr>
        </p:nvSpPr>
        <p:spPr/>
        <p:txBody>
          <a:bodyPr/>
          <a:lstStyle/>
          <a:p>
            <a:fld id="{28024367-D536-4F59-B2ED-0E7825EDA9AF}" type="slidenum">
              <a:rPr lang="en-US" smtClean="0"/>
              <a:pPr/>
              <a:t>4</a:t>
            </a:fld>
            <a:endParaRPr lang="en-US" dirty="0"/>
          </a:p>
        </p:txBody>
      </p:sp>
      <p:sp>
        <p:nvSpPr>
          <p:cNvPr id="3" name="Content Placeholder 2">
            <a:extLst>
              <a:ext uri="{FF2B5EF4-FFF2-40B4-BE49-F238E27FC236}">
                <a16:creationId xmlns:a16="http://schemas.microsoft.com/office/drawing/2014/main" id="{ECCB122A-E044-C2EE-73AE-1105CD0A064A}"/>
              </a:ext>
            </a:extLst>
          </p:cNvPr>
          <p:cNvSpPr>
            <a:spLocks noGrp="1"/>
          </p:cNvSpPr>
          <p:nvPr>
            <p:ph sz="half" idx="1"/>
          </p:nvPr>
        </p:nvSpPr>
        <p:spPr/>
        <p:txBody>
          <a:bodyPr>
            <a:normAutofit/>
          </a:bodyPr>
          <a:lstStyle/>
          <a:p>
            <a:r>
              <a:rPr lang="en-US" dirty="0"/>
              <a:t>Elect in $10,000 increments up to a maximum of $100,000 or 50% of your Optional Life amount, whichever is less.</a:t>
            </a:r>
          </a:p>
          <a:p>
            <a:r>
              <a:rPr lang="en-US" dirty="0"/>
              <a:t>If not enrolled in Optional Life, spouse coverages of $10,000 or $20,000 are available.</a:t>
            </a:r>
          </a:p>
          <a:p>
            <a:r>
              <a:rPr lang="en-US" dirty="0"/>
              <a:t>Coverage of $10,000 or $20,000 within 31 days of initial eligibility without medical evidence.</a:t>
            </a:r>
          </a:p>
          <a:p>
            <a:pPr lvl="1"/>
            <a:r>
              <a:rPr lang="en-US" dirty="0"/>
              <a:t>Apply for additional coverage by completing an </a:t>
            </a:r>
            <a:r>
              <a:rPr lang="en-US" i="1" dirty="0"/>
              <a:t>Active Notice of Election</a:t>
            </a:r>
            <a:r>
              <a:rPr lang="en-US" dirty="0"/>
              <a:t> form and returning it to your employer.</a:t>
            </a:r>
          </a:p>
          <a:p>
            <a:pPr lvl="1"/>
            <a:r>
              <a:rPr lang="en-US" dirty="0"/>
              <a:t>MetLife will email you a link for your spouse to complete an online </a:t>
            </a:r>
            <a:r>
              <a:rPr lang="en-US" i="1" dirty="0"/>
              <a:t>Statement of Health</a:t>
            </a:r>
            <a:r>
              <a:rPr lang="en-US" dirty="0"/>
              <a:t>.</a:t>
            </a:r>
          </a:p>
          <a:p>
            <a:r>
              <a:rPr lang="en-US" dirty="0"/>
              <a:t>Includes matching amount of AD&amp;D insurance.</a:t>
            </a:r>
          </a:p>
          <a:p>
            <a:r>
              <a:rPr lang="en-US" dirty="0"/>
              <a:t>If spouse is eligible for PEBA-administered insurance benefits as an active employee, they are not eligible for Dependent Life-Spouse coverage.</a:t>
            </a:r>
          </a:p>
        </p:txBody>
      </p:sp>
      <p:sp>
        <p:nvSpPr>
          <p:cNvPr id="2" name="Title 1">
            <a:extLst>
              <a:ext uri="{FF2B5EF4-FFF2-40B4-BE49-F238E27FC236}">
                <a16:creationId xmlns:a16="http://schemas.microsoft.com/office/drawing/2014/main" id="{264CDCB1-BB3A-DFFF-5180-2CCEC7977825}"/>
              </a:ext>
            </a:extLst>
          </p:cNvPr>
          <p:cNvSpPr>
            <a:spLocks noGrp="1"/>
          </p:cNvSpPr>
          <p:nvPr>
            <p:ph type="title"/>
          </p:nvPr>
        </p:nvSpPr>
        <p:spPr/>
        <p:txBody>
          <a:bodyPr/>
          <a:lstStyle/>
          <a:p>
            <a:r>
              <a:rPr lang="en-US" dirty="0"/>
              <a:t>Dependent Life-Spouse</a:t>
            </a:r>
          </a:p>
        </p:txBody>
      </p:sp>
    </p:spTree>
    <p:extLst>
      <p:ext uri="{BB962C8B-B14F-4D97-AF65-F5344CB8AC3E}">
        <p14:creationId xmlns:p14="http://schemas.microsoft.com/office/powerpoint/2010/main" val="114209965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C65D10-F054-6AF6-0A03-0DD1192CB112}"/>
              </a:ext>
            </a:extLst>
          </p:cNvPr>
          <p:cNvSpPr>
            <a:spLocks noGrp="1"/>
          </p:cNvSpPr>
          <p:nvPr>
            <p:ph type="title"/>
          </p:nvPr>
        </p:nvSpPr>
        <p:spPr/>
        <p:txBody>
          <a:bodyPr/>
          <a:lstStyle/>
          <a:p>
            <a:r>
              <a:rPr lang="en-US" dirty="0"/>
              <a:t>Dependent Life-Child</a:t>
            </a:r>
          </a:p>
        </p:txBody>
      </p:sp>
      <p:sp>
        <p:nvSpPr>
          <p:cNvPr id="3" name="Content Placeholder 2">
            <a:extLst>
              <a:ext uri="{FF2B5EF4-FFF2-40B4-BE49-F238E27FC236}">
                <a16:creationId xmlns:a16="http://schemas.microsoft.com/office/drawing/2014/main" id="{8DE4F9CB-3119-8120-DF93-6D7E33FBB479}"/>
              </a:ext>
            </a:extLst>
          </p:cNvPr>
          <p:cNvSpPr>
            <a:spLocks noGrp="1"/>
          </p:cNvSpPr>
          <p:nvPr>
            <p:ph idx="1"/>
          </p:nvPr>
        </p:nvSpPr>
        <p:spPr/>
        <p:txBody>
          <a:bodyPr/>
          <a:lstStyle/>
          <a:p>
            <a:r>
              <a:rPr lang="en-US" dirty="0"/>
              <a:t>Guaranteed coverage of $15,000 per child.</a:t>
            </a:r>
          </a:p>
          <a:p>
            <a:r>
              <a:rPr lang="en-US" dirty="0"/>
              <a:t>Children are eligible from live birth to ages 19 or 25 if a full-time student.</a:t>
            </a:r>
          </a:p>
          <a:p>
            <a:r>
              <a:rPr lang="en-US" dirty="0"/>
              <a:t>Child can be covered by only one parent under this Plan.</a:t>
            </a:r>
          </a:p>
          <a:p>
            <a:r>
              <a:rPr lang="en-US" dirty="0"/>
              <a:t>If child is eligible for PEBA-administered insurance benefits as an active employee, they are not eligible for Dependent Life-Child coverage.</a:t>
            </a:r>
          </a:p>
          <a:p>
            <a:endParaRPr lang="en-US" dirty="0"/>
          </a:p>
        </p:txBody>
      </p:sp>
      <p:sp>
        <p:nvSpPr>
          <p:cNvPr id="4" name="Slide Number Placeholder 3">
            <a:extLst>
              <a:ext uri="{FF2B5EF4-FFF2-40B4-BE49-F238E27FC236}">
                <a16:creationId xmlns:a16="http://schemas.microsoft.com/office/drawing/2014/main" id="{2168464F-A007-B21A-9C2D-4B9F5BBB248B}"/>
              </a:ext>
            </a:extLst>
          </p:cNvPr>
          <p:cNvSpPr>
            <a:spLocks noGrp="1"/>
          </p:cNvSpPr>
          <p:nvPr>
            <p:ph type="sldNum" sz="quarter" idx="12"/>
          </p:nvPr>
        </p:nvSpPr>
        <p:spPr/>
        <p:txBody>
          <a:bodyPr/>
          <a:lstStyle/>
          <a:p>
            <a:fld id="{28024367-D536-4F59-B2ED-0E7825EDA9AF}" type="slidenum">
              <a:rPr lang="en-US" smtClean="0"/>
              <a:pPr/>
              <a:t>5</a:t>
            </a:fld>
            <a:endParaRPr lang="en-US" dirty="0"/>
          </a:p>
        </p:txBody>
      </p:sp>
    </p:spTree>
    <p:extLst>
      <p:ext uri="{BB962C8B-B14F-4D97-AF65-F5344CB8AC3E}">
        <p14:creationId xmlns:p14="http://schemas.microsoft.com/office/powerpoint/2010/main" val="84702563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a:extLst>
              <a:ext uri="{FF2B5EF4-FFF2-40B4-BE49-F238E27FC236}">
                <a16:creationId xmlns:a16="http://schemas.microsoft.com/office/drawing/2014/main" id="{E80588E9-3492-0B9B-3AE8-452707B3CA2E}"/>
              </a:ext>
            </a:extLst>
          </p:cNvPr>
          <p:cNvSpPr>
            <a:spLocks noGrp="1"/>
          </p:cNvSpPr>
          <p:nvPr>
            <p:ph sz="half" idx="2"/>
          </p:nvPr>
        </p:nvSpPr>
        <p:spPr/>
        <p:txBody>
          <a:bodyPr/>
          <a:lstStyle/>
          <a:p>
            <a:pPr marL="0" indent="0">
              <a:buNone/>
            </a:pPr>
            <a:r>
              <a:rPr lang="en-US" sz="1800" b="1" dirty="0">
                <a:solidFill>
                  <a:schemeClr val="tx2"/>
                </a:solidFill>
              </a:rPr>
              <a:t>Dependent Life-Child</a:t>
            </a:r>
            <a:br>
              <a:rPr lang="en-US" sz="1800" b="1" dirty="0">
                <a:solidFill>
                  <a:schemeClr val="tx2"/>
                </a:solidFill>
              </a:rPr>
            </a:br>
            <a:r>
              <a:rPr lang="en-US" sz="1800" kern="1200" dirty="0">
                <a:solidFill>
                  <a:schemeClr val="tx2"/>
                </a:solidFill>
                <a:effectLst/>
                <a:latin typeface="+mn-lt"/>
                <a:ea typeface="+mn-ea"/>
                <a:cs typeface="+mn-cs"/>
              </a:rPr>
              <a:t>$1.26 per month; you pay only one premium for all eligible children.</a:t>
            </a:r>
          </a:p>
          <a:p>
            <a:endParaRPr lang="en-US" dirty="0"/>
          </a:p>
        </p:txBody>
      </p:sp>
      <p:sp>
        <p:nvSpPr>
          <p:cNvPr id="6" name="Content Placeholder 5">
            <a:extLst>
              <a:ext uri="{FF2B5EF4-FFF2-40B4-BE49-F238E27FC236}">
                <a16:creationId xmlns:a16="http://schemas.microsoft.com/office/drawing/2014/main" id="{045D59A5-F0AF-4875-B79E-0C166D413797}"/>
              </a:ext>
            </a:extLst>
          </p:cNvPr>
          <p:cNvSpPr>
            <a:spLocks noGrp="1"/>
          </p:cNvSpPr>
          <p:nvPr>
            <p:ph sz="half" idx="1"/>
          </p:nvPr>
        </p:nvSpPr>
        <p:spPr/>
        <p:txBody>
          <a:bodyPr/>
          <a:lstStyle/>
          <a:p>
            <a:pPr marL="0" indent="0">
              <a:buNone/>
            </a:pPr>
            <a:r>
              <a:rPr lang="en-US" sz="1800" b="1" dirty="0"/>
              <a:t>Optional Life and Dependent Life-Spouse</a:t>
            </a:r>
            <a:br>
              <a:rPr lang="en-US" sz="1800" b="1" dirty="0"/>
            </a:br>
            <a:r>
              <a:rPr lang="en-US" sz="1800" dirty="0"/>
              <a:t>Your premiums are determined by your or your spouse’s age as of previous December 31 and coverage amount. Rates shown per $10,000 of coverage. Your monthly premium will change when your age bracket changes.</a:t>
            </a:r>
          </a:p>
          <a:p>
            <a:endParaRPr lang="en-US" dirty="0"/>
          </a:p>
        </p:txBody>
      </p:sp>
      <p:sp>
        <p:nvSpPr>
          <p:cNvPr id="4" name="Slide Number Placeholder 3"/>
          <p:cNvSpPr>
            <a:spLocks noGrp="1"/>
          </p:cNvSpPr>
          <p:nvPr>
            <p:ph type="sldNum" sz="quarter" idx="12"/>
            <p:custDataLst>
              <p:tags r:id="rId1"/>
            </p:custDataLst>
          </p:nvPr>
        </p:nvSpPr>
        <p:spPr/>
        <p:txBody>
          <a:bodyPr/>
          <a:lstStyle/>
          <a:p>
            <a:fld id="{28024367-D536-4F59-B2ED-0E7825EDA9AF}" type="slidenum">
              <a:rPr lang="en-US" smtClean="0"/>
              <a:pPr/>
              <a:t>6</a:t>
            </a:fld>
            <a:endParaRPr lang="en-US" dirty="0"/>
          </a:p>
        </p:txBody>
      </p:sp>
      <p:sp>
        <p:nvSpPr>
          <p:cNvPr id="2" name="Title 1"/>
          <p:cNvSpPr>
            <a:spLocks noGrp="1"/>
          </p:cNvSpPr>
          <p:nvPr>
            <p:ph type="title"/>
            <p:custDataLst>
              <p:tags r:id="rId2"/>
            </p:custDataLst>
          </p:nvPr>
        </p:nvSpPr>
        <p:spPr/>
        <p:txBody>
          <a:bodyPr/>
          <a:lstStyle/>
          <a:p>
            <a:r>
              <a:rPr lang="en-US" dirty="0"/>
              <a:t>2025 Monthly premiums</a:t>
            </a:r>
          </a:p>
        </p:txBody>
      </p:sp>
      <p:sp>
        <p:nvSpPr>
          <p:cNvPr id="14" name="TextBox 13">
            <a:extLst>
              <a:ext uri="{FF2B5EF4-FFF2-40B4-BE49-F238E27FC236}">
                <a16:creationId xmlns:a16="http://schemas.microsoft.com/office/drawing/2014/main" id="{76216B80-BBE7-49A9-98F9-397D3DBF0DF5}"/>
              </a:ext>
            </a:extLst>
          </p:cNvPr>
          <p:cNvSpPr txBox="1"/>
          <p:nvPr/>
        </p:nvSpPr>
        <p:spPr>
          <a:xfrm>
            <a:off x="6400800" y="2690336"/>
            <a:ext cx="5181598" cy="738664"/>
          </a:xfrm>
          <a:prstGeom prst="rect">
            <a:avLst/>
          </a:prstGeom>
          <a:solidFill>
            <a:schemeClr val="bg2">
              <a:lumMod val="20000"/>
              <a:lumOff val="80000"/>
            </a:schemeClr>
          </a:solidFill>
        </p:spPr>
        <p:txBody>
          <a:bodyPr wrap="square" lIns="228600" tIns="91440" rIns="228600" bIns="91440" rtlCol="0">
            <a:spAutoFit/>
          </a:bodyPr>
          <a:lstStyle/>
          <a:p>
            <a:r>
              <a:rPr lang="en-US" b="1" dirty="0">
                <a:solidFill>
                  <a:schemeClr val="tx2"/>
                </a:solidFill>
              </a:rPr>
              <a:t>View monthly premiums at </a:t>
            </a:r>
            <a:br>
              <a:rPr lang="en-US" b="1" dirty="0">
                <a:solidFill>
                  <a:schemeClr val="tx2"/>
                </a:solidFill>
              </a:rPr>
            </a:br>
            <a:r>
              <a:rPr lang="en-US" b="1" dirty="0">
                <a:hlinkClick r:id="rId4"/>
              </a:rPr>
              <a:t>peba.sc.gov/monthly-premiums</a:t>
            </a:r>
            <a:r>
              <a:rPr lang="en-US" b="1" dirty="0">
                <a:solidFill>
                  <a:schemeClr val="tx2"/>
                </a:solidFill>
              </a:rPr>
              <a:t>.</a:t>
            </a:r>
          </a:p>
        </p:txBody>
      </p:sp>
      <p:graphicFrame>
        <p:nvGraphicFramePr>
          <p:cNvPr id="8" name="Table 8">
            <a:extLst>
              <a:ext uri="{FF2B5EF4-FFF2-40B4-BE49-F238E27FC236}">
                <a16:creationId xmlns:a16="http://schemas.microsoft.com/office/drawing/2014/main" id="{40A473AE-211D-4C03-95E7-375DB36F7E3B}"/>
              </a:ext>
            </a:extLst>
          </p:cNvPr>
          <p:cNvGraphicFramePr>
            <a:graphicFrameLocks/>
          </p:cNvGraphicFramePr>
          <p:nvPr>
            <p:extLst>
              <p:ext uri="{D42A27DB-BD31-4B8C-83A1-F6EECF244321}">
                <p14:modId xmlns:p14="http://schemas.microsoft.com/office/powerpoint/2010/main" val="3035525306"/>
              </p:ext>
            </p:extLst>
          </p:nvPr>
        </p:nvGraphicFramePr>
        <p:xfrm>
          <a:off x="609599" y="3372611"/>
          <a:ext cx="4780280" cy="2880360"/>
        </p:xfrm>
        <a:graphic>
          <a:graphicData uri="http://schemas.openxmlformats.org/drawingml/2006/table">
            <a:tbl>
              <a:tblPr firstRow="1" bandRow="1">
                <a:tableStyleId>{2D5ABB26-0587-4C30-8999-92F81FD0307C}</a:tableStyleId>
              </a:tblPr>
              <a:tblGrid>
                <a:gridCol w="1188720">
                  <a:extLst>
                    <a:ext uri="{9D8B030D-6E8A-4147-A177-3AD203B41FA5}">
                      <a16:colId xmlns:a16="http://schemas.microsoft.com/office/drawing/2014/main" val="4150371806"/>
                    </a:ext>
                  </a:extLst>
                </a:gridCol>
                <a:gridCol w="822960">
                  <a:extLst>
                    <a:ext uri="{9D8B030D-6E8A-4147-A177-3AD203B41FA5}">
                      <a16:colId xmlns:a16="http://schemas.microsoft.com/office/drawing/2014/main" val="1478665342"/>
                    </a:ext>
                  </a:extLst>
                </a:gridCol>
                <a:gridCol w="208280">
                  <a:extLst>
                    <a:ext uri="{9D8B030D-6E8A-4147-A177-3AD203B41FA5}">
                      <a16:colId xmlns:a16="http://schemas.microsoft.com/office/drawing/2014/main" val="3834959652"/>
                    </a:ext>
                  </a:extLst>
                </a:gridCol>
                <a:gridCol w="1554480">
                  <a:extLst>
                    <a:ext uri="{9D8B030D-6E8A-4147-A177-3AD203B41FA5}">
                      <a16:colId xmlns:a16="http://schemas.microsoft.com/office/drawing/2014/main" val="969066230"/>
                    </a:ext>
                  </a:extLst>
                </a:gridCol>
                <a:gridCol w="1005840">
                  <a:extLst>
                    <a:ext uri="{9D8B030D-6E8A-4147-A177-3AD203B41FA5}">
                      <a16:colId xmlns:a16="http://schemas.microsoft.com/office/drawing/2014/main" val="1365315066"/>
                    </a:ext>
                  </a:extLst>
                </a:gridCol>
              </a:tblGrid>
              <a:tr h="411480">
                <a:tc>
                  <a:txBody>
                    <a:bodyPr/>
                    <a:lstStyle/>
                    <a:p>
                      <a:pPr algn="ctr"/>
                      <a:r>
                        <a:rPr lang="en-US" sz="1800" b="1" dirty="0">
                          <a:solidFill>
                            <a:schemeClr val="tx1"/>
                          </a:solidFill>
                        </a:rPr>
                        <a:t>Age</a:t>
                      </a:r>
                    </a:p>
                  </a:txBody>
                  <a:tcPr anchor="ctr">
                    <a:lnB w="28575" cap="flat" cmpd="sng" algn="ctr">
                      <a:solidFill>
                        <a:srgbClr val="A0B810"/>
                      </a:solidFill>
                      <a:prstDash val="solid"/>
                      <a:round/>
                      <a:headEnd type="none" w="med" len="med"/>
                      <a:tailEnd type="none" w="med" len="med"/>
                    </a:lnB>
                  </a:tcPr>
                </a:tc>
                <a:tc>
                  <a:txBody>
                    <a:bodyPr/>
                    <a:lstStyle/>
                    <a:p>
                      <a:pPr algn="ctr"/>
                      <a:r>
                        <a:rPr lang="en-US" sz="1800" b="1" dirty="0">
                          <a:solidFill>
                            <a:schemeClr val="tx1"/>
                          </a:solidFill>
                        </a:rPr>
                        <a:t>Rate</a:t>
                      </a:r>
                    </a:p>
                  </a:txBody>
                  <a:tcPr anchor="ctr">
                    <a:lnB w="28575" cap="flat" cmpd="sng" algn="ctr">
                      <a:solidFill>
                        <a:srgbClr val="A0B810"/>
                      </a:solidFill>
                      <a:prstDash val="solid"/>
                      <a:round/>
                      <a:headEnd type="none" w="med" len="med"/>
                      <a:tailEnd type="none" w="med" len="med"/>
                    </a:lnB>
                  </a:tcPr>
                </a:tc>
                <a:tc rowSpan="7">
                  <a:txBody>
                    <a:bodyPr/>
                    <a:lstStyle/>
                    <a:p>
                      <a:pPr algn="ctr"/>
                      <a:endParaRPr lang="en-US" sz="1800" b="1" dirty="0">
                        <a:solidFill>
                          <a:schemeClr val="tx1"/>
                        </a:solidFill>
                      </a:endParaRPr>
                    </a:p>
                  </a:txBody>
                  <a:tcPr anchor="ctr"/>
                </a:tc>
                <a:tc>
                  <a:txBody>
                    <a:bodyPr/>
                    <a:lstStyle/>
                    <a:p>
                      <a:pPr algn="ctr"/>
                      <a:r>
                        <a:rPr lang="en-US" sz="1800" b="1" dirty="0">
                          <a:solidFill>
                            <a:schemeClr val="tx1"/>
                          </a:solidFill>
                        </a:rPr>
                        <a:t>Age</a:t>
                      </a:r>
                    </a:p>
                  </a:txBody>
                  <a:tcPr anchor="ctr">
                    <a:lnB w="28575" cap="flat" cmpd="sng" algn="ctr">
                      <a:solidFill>
                        <a:srgbClr val="A0B810"/>
                      </a:solidFill>
                      <a:prstDash val="solid"/>
                      <a:round/>
                      <a:headEnd type="none" w="med" len="med"/>
                      <a:tailEnd type="none" w="med" len="med"/>
                    </a:lnB>
                  </a:tcPr>
                </a:tc>
                <a:tc>
                  <a:txBody>
                    <a:bodyPr/>
                    <a:lstStyle/>
                    <a:p>
                      <a:pPr algn="ctr"/>
                      <a:r>
                        <a:rPr lang="en-US" sz="1800" b="1" dirty="0">
                          <a:solidFill>
                            <a:schemeClr val="tx1"/>
                          </a:solidFill>
                        </a:rPr>
                        <a:t>Rate</a:t>
                      </a:r>
                    </a:p>
                  </a:txBody>
                  <a:tcPr anchor="ctr">
                    <a:lnB w="28575" cap="flat" cmpd="sng" algn="ctr">
                      <a:solidFill>
                        <a:srgbClr val="A0B810"/>
                      </a:solidFill>
                      <a:prstDash val="solid"/>
                      <a:round/>
                      <a:headEnd type="none" w="med" len="med"/>
                      <a:tailEnd type="none" w="med" len="med"/>
                    </a:lnB>
                  </a:tcPr>
                </a:tc>
                <a:extLst>
                  <a:ext uri="{0D108BD9-81ED-4DB2-BD59-A6C34878D82A}">
                    <a16:rowId xmlns:a16="http://schemas.microsoft.com/office/drawing/2014/main" val="1777873450"/>
                  </a:ext>
                </a:extLst>
              </a:tr>
              <a:tr h="411480">
                <a:tc>
                  <a:txBody>
                    <a:bodyPr/>
                    <a:lstStyle/>
                    <a:p>
                      <a:pPr marL="0" marR="0" algn="ctr">
                        <a:lnSpc>
                          <a:spcPct val="107000"/>
                        </a:lnSpc>
                        <a:spcBef>
                          <a:spcPts val="0"/>
                        </a:spcBef>
                        <a:spcAft>
                          <a:spcPts val="0"/>
                        </a:spcAft>
                      </a:pPr>
                      <a:r>
                        <a:rPr lang="en-US" sz="1800" dirty="0">
                          <a:solidFill>
                            <a:schemeClr val="tx2"/>
                          </a:solidFill>
                          <a:effectLst/>
                          <a:latin typeface="+mn-lt"/>
                          <a:ea typeface="Calibri" panose="020F0502020204030204" pitchFamily="34" charset="0"/>
                          <a:cs typeface="Times New Roman" panose="02020603050405020304" pitchFamily="18" charset="0"/>
                        </a:rPr>
                        <a:t>Under 35</a:t>
                      </a:r>
                    </a:p>
                  </a:txBody>
                  <a:tcPr marL="68580" marR="68580" marT="0" marB="0" anchor="ctr">
                    <a:lnT w="28575" cap="flat" cmpd="sng" algn="ctr">
                      <a:solidFill>
                        <a:srgbClr val="A0B810"/>
                      </a:solidFill>
                      <a:prstDash val="solid"/>
                      <a:round/>
                      <a:headEnd type="none" w="med" len="med"/>
                      <a:tailEnd type="none" w="med" len="med"/>
                    </a:lnT>
                    <a:lnB w="6350" cap="flat" cmpd="sng" algn="ctr">
                      <a:solidFill>
                        <a:schemeClr val="bg2"/>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800" dirty="0">
                          <a:solidFill>
                            <a:schemeClr val="tx2"/>
                          </a:solidFill>
                          <a:effectLst/>
                          <a:latin typeface="+mn-lt"/>
                          <a:ea typeface="Calibri" panose="020F0502020204030204" pitchFamily="34" charset="0"/>
                          <a:cs typeface="Times New Roman" panose="02020603050405020304" pitchFamily="18" charset="0"/>
                        </a:rPr>
                        <a:t>$0.40</a:t>
                      </a:r>
                    </a:p>
                  </a:txBody>
                  <a:tcPr marL="68580" marR="68580" marT="0" marB="0" anchor="ctr">
                    <a:lnT w="28575" cap="flat" cmpd="sng" algn="ctr">
                      <a:solidFill>
                        <a:srgbClr val="A0B810"/>
                      </a:solidFill>
                      <a:prstDash val="solid"/>
                      <a:round/>
                      <a:headEnd type="none" w="med" len="med"/>
                      <a:tailEnd type="none" w="med" len="med"/>
                    </a:lnT>
                    <a:lnB w="6350" cap="flat" cmpd="sng" algn="ctr">
                      <a:solidFill>
                        <a:schemeClr val="bg2"/>
                      </a:solidFill>
                      <a:prstDash val="solid"/>
                      <a:round/>
                      <a:headEnd type="none" w="med" len="med"/>
                      <a:tailEnd type="none" w="med" len="med"/>
                    </a:lnB>
                  </a:tcPr>
                </a:tc>
                <a:tc vMerge="1">
                  <a:txBody>
                    <a:bodyPr/>
                    <a:lstStyle/>
                    <a:p>
                      <a:pPr marL="0" marR="0" algn="ctr">
                        <a:lnSpc>
                          <a:spcPct val="107000"/>
                        </a:lnSpc>
                        <a:spcBef>
                          <a:spcPts val="0"/>
                        </a:spcBef>
                        <a:spcAft>
                          <a:spcPts val="0"/>
                        </a:spcAft>
                      </a:pPr>
                      <a:endParaRPr lang="en-US" sz="1800" dirty="0">
                        <a:solidFill>
                          <a:schemeClr val="tx2"/>
                        </a:solidFill>
                        <a:effectLst/>
                        <a:latin typeface="+mn-lt"/>
                        <a:ea typeface="Calibri" panose="020F0502020204030204" pitchFamily="34" charset="0"/>
                        <a:cs typeface="Times New Roman" panose="02020603050405020304" pitchFamily="18" charset="0"/>
                      </a:endParaRPr>
                    </a:p>
                  </a:txBody>
                  <a:tcPr marL="68580" marR="68580" marT="0" marB="0" anchor="ctr">
                    <a:lnT w="28575" cap="flat" cmpd="sng" algn="ctr">
                      <a:solidFill>
                        <a:srgbClr val="A0B810"/>
                      </a:solidFill>
                      <a:prstDash val="solid"/>
                      <a:round/>
                      <a:headEnd type="none" w="med" len="med"/>
                      <a:tailEnd type="none" w="med" len="med"/>
                    </a:lnT>
                    <a:lnB w="19050" cap="flat" cmpd="sng" algn="ctr">
                      <a:solidFill>
                        <a:schemeClr val="accent1"/>
                      </a:solidFill>
                      <a:prstDash val="sysDot"/>
                      <a:round/>
                      <a:headEnd type="none" w="med" len="med"/>
                      <a:tailEnd type="none" w="med" len="med"/>
                    </a:lnB>
                  </a:tcPr>
                </a:tc>
                <a:tc>
                  <a:txBody>
                    <a:bodyPr/>
                    <a:lstStyle/>
                    <a:p>
                      <a:pPr marL="0" marR="0" algn="ctr">
                        <a:lnSpc>
                          <a:spcPct val="107000"/>
                        </a:lnSpc>
                        <a:spcBef>
                          <a:spcPts val="0"/>
                        </a:spcBef>
                        <a:spcAft>
                          <a:spcPts val="0"/>
                        </a:spcAft>
                      </a:pPr>
                      <a:r>
                        <a:rPr lang="en-US" sz="1800" dirty="0">
                          <a:solidFill>
                            <a:schemeClr val="tx2"/>
                          </a:solidFill>
                          <a:effectLst/>
                          <a:latin typeface="+mn-lt"/>
                          <a:ea typeface="Calibri" panose="020F0502020204030204" pitchFamily="34" charset="0"/>
                          <a:cs typeface="Times New Roman" panose="02020603050405020304" pitchFamily="18" charset="0"/>
                        </a:rPr>
                        <a:t>60-64</a:t>
                      </a:r>
                    </a:p>
                  </a:txBody>
                  <a:tcPr marL="68580" marR="68580" marT="0" marB="0" anchor="ctr">
                    <a:lnT w="28575" cap="flat" cmpd="sng" algn="ctr">
                      <a:solidFill>
                        <a:srgbClr val="A0B810"/>
                      </a:solidFill>
                      <a:prstDash val="solid"/>
                      <a:round/>
                      <a:headEnd type="none" w="med" len="med"/>
                      <a:tailEnd type="none" w="med" len="med"/>
                    </a:lnT>
                    <a:lnB w="6350" cap="flat" cmpd="sng" algn="ctr">
                      <a:solidFill>
                        <a:schemeClr val="bg2"/>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800" dirty="0">
                          <a:solidFill>
                            <a:schemeClr val="tx2"/>
                          </a:solidFill>
                          <a:effectLst/>
                          <a:latin typeface="+mn-lt"/>
                          <a:ea typeface="Calibri" panose="020F0502020204030204" pitchFamily="34" charset="0"/>
                          <a:cs typeface="Times New Roman" panose="02020603050405020304" pitchFamily="18" charset="0"/>
                        </a:rPr>
                        <a:t>$6.00</a:t>
                      </a:r>
                    </a:p>
                  </a:txBody>
                  <a:tcPr marL="68580" marR="68580" marT="0" marB="0" anchor="ctr">
                    <a:lnT w="28575" cap="flat" cmpd="sng" algn="ctr">
                      <a:solidFill>
                        <a:srgbClr val="A0B810"/>
                      </a:solidFill>
                      <a:prstDash val="solid"/>
                      <a:round/>
                      <a:headEnd type="none" w="med" len="med"/>
                      <a:tailEnd type="none" w="med" len="med"/>
                    </a:lnT>
                    <a:lnB w="6350" cap="flat" cmpd="sng" algn="ctr">
                      <a:solidFill>
                        <a:schemeClr val="bg2"/>
                      </a:solidFill>
                      <a:prstDash val="solid"/>
                      <a:round/>
                      <a:headEnd type="none" w="med" len="med"/>
                      <a:tailEnd type="none" w="med" len="med"/>
                    </a:lnB>
                  </a:tcPr>
                </a:tc>
                <a:extLst>
                  <a:ext uri="{0D108BD9-81ED-4DB2-BD59-A6C34878D82A}">
                    <a16:rowId xmlns:a16="http://schemas.microsoft.com/office/drawing/2014/main" val="3680017977"/>
                  </a:ext>
                </a:extLst>
              </a:tr>
              <a:tr h="411480">
                <a:tc>
                  <a:txBody>
                    <a:bodyPr/>
                    <a:lstStyle/>
                    <a:p>
                      <a:pPr marL="0" marR="0" algn="ctr">
                        <a:lnSpc>
                          <a:spcPct val="107000"/>
                        </a:lnSpc>
                        <a:spcBef>
                          <a:spcPts val="0"/>
                        </a:spcBef>
                        <a:spcAft>
                          <a:spcPts val="0"/>
                        </a:spcAft>
                      </a:pPr>
                      <a:r>
                        <a:rPr lang="en-US" sz="1800" dirty="0">
                          <a:solidFill>
                            <a:schemeClr val="tx2"/>
                          </a:solidFill>
                          <a:effectLst/>
                          <a:latin typeface="+mn-lt"/>
                          <a:ea typeface="Calibri" panose="020F0502020204030204" pitchFamily="34" charset="0"/>
                          <a:cs typeface="Times New Roman" panose="02020603050405020304" pitchFamily="18" charset="0"/>
                        </a:rPr>
                        <a:t>35-39</a:t>
                      </a:r>
                    </a:p>
                  </a:txBody>
                  <a:tcPr marL="68580" marR="68580" marT="0" marB="0" anchor="ct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800" dirty="0">
                          <a:solidFill>
                            <a:schemeClr val="tx2"/>
                          </a:solidFill>
                          <a:effectLst/>
                          <a:latin typeface="+mn-lt"/>
                          <a:ea typeface="Calibri" panose="020F0502020204030204" pitchFamily="34" charset="0"/>
                          <a:cs typeface="Times New Roman" panose="02020603050405020304" pitchFamily="18" charset="0"/>
                        </a:rPr>
                        <a:t>$0.50</a:t>
                      </a:r>
                    </a:p>
                  </a:txBody>
                  <a:tcPr marL="68580" marR="68580" marT="0" marB="0" anchor="ct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tcPr>
                </a:tc>
                <a:tc vMerge="1">
                  <a:txBody>
                    <a:bodyPr/>
                    <a:lstStyle/>
                    <a:p>
                      <a:pPr marL="0" marR="0" algn="ctr">
                        <a:lnSpc>
                          <a:spcPct val="107000"/>
                        </a:lnSpc>
                        <a:spcBef>
                          <a:spcPts val="0"/>
                        </a:spcBef>
                        <a:spcAft>
                          <a:spcPts val="0"/>
                        </a:spcAft>
                      </a:pPr>
                      <a:endParaRPr lang="en-US" sz="1800" dirty="0">
                        <a:solidFill>
                          <a:schemeClr val="tx2"/>
                        </a:solidFill>
                        <a:effectLst/>
                        <a:latin typeface="+mn-lt"/>
                        <a:ea typeface="Calibri" panose="020F0502020204030204" pitchFamily="34" charset="0"/>
                        <a:cs typeface="Times New Roman" panose="02020603050405020304" pitchFamily="18" charset="0"/>
                      </a:endParaRPr>
                    </a:p>
                  </a:txBody>
                  <a:tcPr marL="68580" marR="68580" marT="0" marB="0" anchor="ctr">
                    <a:lnT w="19050" cap="flat" cmpd="sng" algn="ctr">
                      <a:solidFill>
                        <a:schemeClr val="accent1"/>
                      </a:solidFill>
                      <a:prstDash val="sysDot"/>
                      <a:round/>
                      <a:headEnd type="none" w="med" len="med"/>
                      <a:tailEnd type="none" w="med" len="med"/>
                    </a:lnT>
                    <a:lnB w="19050" cap="flat" cmpd="sng" algn="ctr">
                      <a:solidFill>
                        <a:schemeClr val="accent1"/>
                      </a:solidFill>
                      <a:prstDash val="sysDot"/>
                      <a:round/>
                      <a:headEnd type="none" w="med" len="med"/>
                      <a:tailEnd type="none" w="med" len="med"/>
                    </a:lnB>
                  </a:tcPr>
                </a:tc>
                <a:tc>
                  <a:txBody>
                    <a:bodyPr/>
                    <a:lstStyle/>
                    <a:p>
                      <a:pPr marL="0" marR="0" algn="ctr">
                        <a:lnSpc>
                          <a:spcPct val="107000"/>
                        </a:lnSpc>
                        <a:spcBef>
                          <a:spcPts val="0"/>
                        </a:spcBef>
                        <a:spcAft>
                          <a:spcPts val="0"/>
                        </a:spcAft>
                      </a:pPr>
                      <a:r>
                        <a:rPr lang="en-US" sz="1800" dirty="0">
                          <a:solidFill>
                            <a:schemeClr val="tx2"/>
                          </a:solidFill>
                          <a:effectLst/>
                          <a:latin typeface="+mn-lt"/>
                          <a:ea typeface="Calibri" panose="020F0502020204030204" pitchFamily="34" charset="0"/>
                          <a:cs typeface="Times New Roman" panose="02020603050405020304" pitchFamily="18" charset="0"/>
                        </a:rPr>
                        <a:t>65-69</a:t>
                      </a:r>
                    </a:p>
                  </a:txBody>
                  <a:tcPr marL="68580" marR="68580" marT="0" marB="0" anchor="ct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800" dirty="0">
                          <a:solidFill>
                            <a:schemeClr val="tx2"/>
                          </a:solidFill>
                          <a:effectLst/>
                          <a:latin typeface="+mn-lt"/>
                          <a:ea typeface="Calibri" panose="020F0502020204030204" pitchFamily="34" charset="0"/>
                          <a:cs typeface="Times New Roman" panose="02020603050405020304" pitchFamily="18" charset="0"/>
                        </a:rPr>
                        <a:t>$13.50</a:t>
                      </a:r>
                    </a:p>
                  </a:txBody>
                  <a:tcPr marL="68580" marR="68580" marT="0" marB="0" anchor="ct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tcPr>
                </a:tc>
                <a:extLst>
                  <a:ext uri="{0D108BD9-81ED-4DB2-BD59-A6C34878D82A}">
                    <a16:rowId xmlns:a16="http://schemas.microsoft.com/office/drawing/2014/main" val="1165194788"/>
                  </a:ext>
                </a:extLst>
              </a:tr>
              <a:tr h="411480">
                <a:tc>
                  <a:txBody>
                    <a:bodyPr/>
                    <a:lstStyle/>
                    <a:p>
                      <a:pPr marL="0" marR="0" algn="ctr">
                        <a:lnSpc>
                          <a:spcPct val="107000"/>
                        </a:lnSpc>
                        <a:spcBef>
                          <a:spcPts val="0"/>
                        </a:spcBef>
                        <a:spcAft>
                          <a:spcPts val="0"/>
                        </a:spcAft>
                      </a:pPr>
                      <a:r>
                        <a:rPr lang="en-US" sz="1800" dirty="0">
                          <a:solidFill>
                            <a:schemeClr val="tx2"/>
                          </a:solidFill>
                          <a:effectLst/>
                          <a:latin typeface="+mn-lt"/>
                          <a:ea typeface="Calibri" panose="020F0502020204030204" pitchFamily="34" charset="0"/>
                          <a:cs typeface="Times New Roman" panose="02020603050405020304" pitchFamily="18" charset="0"/>
                        </a:rPr>
                        <a:t>40-44</a:t>
                      </a:r>
                    </a:p>
                  </a:txBody>
                  <a:tcPr marL="68580" marR="68580" marT="0" marB="0" anchor="ct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800" dirty="0">
                          <a:solidFill>
                            <a:schemeClr val="tx2"/>
                          </a:solidFill>
                          <a:effectLst/>
                          <a:latin typeface="+mn-lt"/>
                          <a:ea typeface="Calibri" panose="020F0502020204030204" pitchFamily="34" charset="0"/>
                          <a:cs typeface="Times New Roman" panose="02020603050405020304" pitchFamily="18" charset="0"/>
                        </a:rPr>
                        <a:t>$0.60</a:t>
                      </a:r>
                    </a:p>
                  </a:txBody>
                  <a:tcPr marL="68580" marR="68580" marT="0" marB="0" anchor="ct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tcPr>
                </a:tc>
                <a:tc vMerge="1">
                  <a:txBody>
                    <a:bodyPr/>
                    <a:lstStyle/>
                    <a:p>
                      <a:pPr marL="0" marR="0" algn="ctr">
                        <a:lnSpc>
                          <a:spcPct val="107000"/>
                        </a:lnSpc>
                        <a:spcBef>
                          <a:spcPts val="0"/>
                        </a:spcBef>
                        <a:spcAft>
                          <a:spcPts val="0"/>
                        </a:spcAft>
                      </a:pPr>
                      <a:endParaRPr lang="en-US" sz="1800" dirty="0">
                        <a:solidFill>
                          <a:schemeClr val="tx2"/>
                        </a:solidFill>
                        <a:effectLst/>
                        <a:latin typeface="+mn-lt"/>
                        <a:ea typeface="Calibri" panose="020F0502020204030204" pitchFamily="34" charset="0"/>
                        <a:cs typeface="Times New Roman" panose="02020603050405020304" pitchFamily="18" charset="0"/>
                      </a:endParaRPr>
                    </a:p>
                  </a:txBody>
                  <a:tcPr marL="68580" marR="68580" marT="0" marB="0" anchor="ctr">
                    <a:lnT w="19050" cap="flat" cmpd="sng" algn="ctr">
                      <a:solidFill>
                        <a:schemeClr val="accent1"/>
                      </a:solidFill>
                      <a:prstDash val="sysDot"/>
                      <a:round/>
                      <a:headEnd type="none" w="med" len="med"/>
                      <a:tailEnd type="none" w="med" len="med"/>
                    </a:lnT>
                    <a:lnB w="19050" cap="flat" cmpd="sng" algn="ctr">
                      <a:solidFill>
                        <a:schemeClr val="accent1"/>
                      </a:solidFill>
                      <a:prstDash val="sysDot"/>
                      <a:round/>
                      <a:headEnd type="none" w="med" len="med"/>
                      <a:tailEnd type="none" w="med" len="med"/>
                    </a:lnB>
                  </a:tcPr>
                </a:tc>
                <a:tc>
                  <a:txBody>
                    <a:bodyPr/>
                    <a:lstStyle/>
                    <a:p>
                      <a:pPr marL="0" marR="0" algn="ctr">
                        <a:lnSpc>
                          <a:spcPct val="107000"/>
                        </a:lnSpc>
                        <a:spcBef>
                          <a:spcPts val="0"/>
                        </a:spcBef>
                        <a:spcAft>
                          <a:spcPts val="0"/>
                        </a:spcAft>
                      </a:pPr>
                      <a:r>
                        <a:rPr lang="en-US" sz="1800" dirty="0">
                          <a:solidFill>
                            <a:schemeClr val="tx2"/>
                          </a:solidFill>
                          <a:effectLst/>
                          <a:latin typeface="+mn-lt"/>
                          <a:ea typeface="Calibri" panose="020F0502020204030204" pitchFamily="34" charset="0"/>
                          <a:cs typeface="Times New Roman" panose="02020603050405020304" pitchFamily="18" charset="0"/>
                        </a:rPr>
                        <a:t>70-74</a:t>
                      </a:r>
                    </a:p>
                  </a:txBody>
                  <a:tcPr marL="68580" marR="68580" marT="0" marB="0" anchor="ct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800" dirty="0">
                          <a:solidFill>
                            <a:schemeClr val="tx2"/>
                          </a:solidFill>
                          <a:effectLst/>
                          <a:latin typeface="+mn-lt"/>
                          <a:ea typeface="Calibri" panose="020F0502020204030204" pitchFamily="34" charset="0"/>
                          <a:cs typeface="Times New Roman" panose="02020603050405020304" pitchFamily="18" charset="0"/>
                        </a:rPr>
                        <a:t>$24.22</a:t>
                      </a:r>
                    </a:p>
                  </a:txBody>
                  <a:tcPr marL="68580" marR="68580" marT="0" marB="0" anchor="ct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tcPr>
                </a:tc>
                <a:extLst>
                  <a:ext uri="{0D108BD9-81ED-4DB2-BD59-A6C34878D82A}">
                    <a16:rowId xmlns:a16="http://schemas.microsoft.com/office/drawing/2014/main" val="1755017730"/>
                  </a:ext>
                </a:extLst>
              </a:tr>
              <a:tr h="411480">
                <a:tc>
                  <a:txBody>
                    <a:bodyPr/>
                    <a:lstStyle/>
                    <a:p>
                      <a:pPr marL="0" marR="0" algn="ctr">
                        <a:lnSpc>
                          <a:spcPct val="107000"/>
                        </a:lnSpc>
                        <a:spcBef>
                          <a:spcPts val="0"/>
                        </a:spcBef>
                        <a:spcAft>
                          <a:spcPts val="0"/>
                        </a:spcAft>
                      </a:pPr>
                      <a:r>
                        <a:rPr lang="en-US" sz="1800" dirty="0">
                          <a:solidFill>
                            <a:schemeClr val="tx2"/>
                          </a:solidFill>
                          <a:effectLst/>
                          <a:latin typeface="+mn-lt"/>
                          <a:ea typeface="Calibri" panose="020F0502020204030204" pitchFamily="34" charset="0"/>
                          <a:cs typeface="Times New Roman" panose="02020603050405020304" pitchFamily="18" charset="0"/>
                        </a:rPr>
                        <a:t>45-49</a:t>
                      </a:r>
                    </a:p>
                  </a:txBody>
                  <a:tcPr marL="68580" marR="68580" marT="0" marB="0" anchor="ct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800" dirty="0">
                          <a:solidFill>
                            <a:schemeClr val="tx2"/>
                          </a:solidFill>
                          <a:effectLst/>
                          <a:latin typeface="+mn-lt"/>
                          <a:ea typeface="Calibri" panose="020F0502020204030204" pitchFamily="34" charset="0"/>
                          <a:cs typeface="Times New Roman" panose="02020603050405020304" pitchFamily="18" charset="0"/>
                        </a:rPr>
                        <a:t>$0.82</a:t>
                      </a:r>
                    </a:p>
                  </a:txBody>
                  <a:tcPr marL="68580" marR="68580" marT="0" marB="0" anchor="ct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tcPr>
                </a:tc>
                <a:tc vMerge="1">
                  <a:txBody>
                    <a:bodyPr/>
                    <a:lstStyle/>
                    <a:p>
                      <a:pPr marL="0" marR="0" algn="ctr">
                        <a:lnSpc>
                          <a:spcPct val="107000"/>
                        </a:lnSpc>
                        <a:spcBef>
                          <a:spcPts val="0"/>
                        </a:spcBef>
                        <a:spcAft>
                          <a:spcPts val="0"/>
                        </a:spcAft>
                      </a:pPr>
                      <a:endParaRPr lang="en-US" sz="1800" dirty="0">
                        <a:solidFill>
                          <a:schemeClr val="tx2"/>
                        </a:solidFill>
                        <a:effectLst/>
                        <a:latin typeface="+mn-lt"/>
                        <a:ea typeface="Calibri" panose="020F0502020204030204" pitchFamily="34" charset="0"/>
                        <a:cs typeface="Times New Roman" panose="02020603050405020304" pitchFamily="18" charset="0"/>
                      </a:endParaRPr>
                    </a:p>
                  </a:txBody>
                  <a:tcPr marL="68580" marR="68580" marT="0" marB="0" anchor="ctr">
                    <a:lnT w="19050" cap="flat" cmpd="sng" algn="ctr">
                      <a:solidFill>
                        <a:schemeClr val="accent1"/>
                      </a:solidFill>
                      <a:prstDash val="sysDot"/>
                      <a:round/>
                      <a:headEnd type="none" w="med" len="med"/>
                      <a:tailEnd type="none" w="med" len="med"/>
                    </a:lnT>
                    <a:lnB w="19050" cap="flat" cmpd="sng" algn="ctr">
                      <a:solidFill>
                        <a:schemeClr val="accent1"/>
                      </a:solidFill>
                      <a:prstDash val="sysDot"/>
                      <a:round/>
                      <a:headEnd type="none" w="med" len="med"/>
                      <a:tailEnd type="none" w="med" len="med"/>
                    </a:lnB>
                  </a:tcPr>
                </a:tc>
                <a:tc>
                  <a:txBody>
                    <a:bodyPr/>
                    <a:lstStyle/>
                    <a:p>
                      <a:pPr marL="0" marR="0" algn="ctr">
                        <a:lnSpc>
                          <a:spcPct val="107000"/>
                        </a:lnSpc>
                        <a:spcBef>
                          <a:spcPts val="0"/>
                        </a:spcBef>
                        <a:spcAft>
                          <a:spcPts val="0"/>
                        </a:spcAft>
                      </a:pPr>
                      <a:r>
                        <a:rPr lang="en-US" sz="1800" dirty="0">
                          <a:solidFill>
                            <a:schemeClr val="tx2"/>
                          </a:solidFill>
                          <a:effectLst/>
                          <a:latin typeface="+mn-lt"/>
                          <a:ea typeface="Calibri" panose="020F0502020204030204" pitchFamily="34" charset="0"/>
                          <a:cs typeface="Times New Roman" panose="02020603050405020304" pitchFamily="18" charset="0"/>
                        </a:rPr>
                        <a:t>75-79</a:t>
                      </a:r>
                    </a:p>
                  </a:txBody>
                  <a:tcPr marL="68580" marR="68580" marT="0" marB="0" anchor="ct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800" dirty="0">
                          <a:solidFill>
                            <a:schemeClr val="tx2"/>
                          </a:solidFill>
                          <a:effectLst/>
                          <a:latin typeface="+mn-lt"/>
                          <a:ea typeface="Calibri" panose="020F0502020204030204" pitchFamily="34" charset="0"/>
                          <a:cs typeface="Times New Roman" panose="02020603050405020304" pitchFamily="18" charset="0"/>
                        </a:rPr>
                        <a:t>$37.50</a:t>
                      </a:r>
                    </a:p>
                  </a:txBody>
                  <a:tcPr marL="68580" marR="68580" marT="0" marB="0" anchor="ct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tcPr>
                </a:tc>
                <a:extLst>
                  <a:ext uri="{0D108BD9-81ED-4DB2-BD59-A6C34878D82A}">
                    <a16:rowId xmlns:a16="http://schemas.microsoft.com/office/drawing/2014/main" val="2204309"/>
                  </a:ext>
                </a:extLst>
              </a:tr>
              <a:tr h="411480">
                <a:tc>
                  <a:txBody>
                    <a:bodyPr/>
                    <a:lstStyle/>
                    <a:p>
                      <a:pPr marL="0" marR="0" algn="ctr">
                        <a:lnSpc>
                          <a:spcPct val="107000"/>
                        </a:lnSpc>
                        <a:spcBef>
                          <a:spcPts val="0"/>
                        </a:spcBef>
                        <a:spcAft>
                          <a:spcPts val="0"/>
                        </a:spcAft>
                      </a:pPr>
                      <a:r>
                        <a:rPr lang="en-US" sz="1800" dirty="0">
                          <a:solidFill>
                            <a:schemeClr val="tx2"/>
                          </a:solidFill>
                          <a:effectLst/>
                          <a:latin typeface="+mn-lt"/>
                          <a:ea typeface="Calibri" panose="020F0502020204030204" pitchFamily="34" charset="0"/>
                          <a:cs typeface="Times New Roman" panose="02020603050405020304" pitchFamily="18" charset="0"/>
                        </a:rPr>
                        <a:t>50-54</a:t>
                      </a:r>
                    </a:p>
                  </a:txBody>
                  <a:tcPr marL="68580" marR="68580" marT="0" marB="0" anchor="ct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800" dirty="0">
                          <a:solidFill>
                            <a:schemeClr val="tx2"/>
                          </a:solidFill>
                          <a:effectLst/>
                          <a:latin typeface="+mn-lt"/>
                          <a:ea typeface="Calibri" panose="020F0502020204030204" pitchFamily="34" charset="0"/>
                          <a:cs typeface="Times New Roman" panose="02020603050405020304" pitchFamily="18" charset="0"/>
                        </a:rPr>
                        <a:t>$1.44</a:t>
                      </a:r>
                    </a:p>
                  </a:txBody>
                  <a:tcPr marL="68580" marR="68580" marT="0" marB="0" anchor="ct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tcPr>
                </a:tc>
                <a:tc vMerge="1">
                  <a:txBody>
                    <a:bodyPr/>
                    <a:lstStyle/>
                    <a:p>
                      <a:pPr marL="0" marR="0" algn="ctr">
                        <a:lnSpc>
                          <a:spcPct val="107000"/>
                        </a:lnSpc>
                        <a:spcBef>
                          <a:spcPts val="0"/>
                        </a:spcBef>
                        <a:spcAft>
                          <a:spcPts val="0"/>
                        </a:spcAft>
                      </a:pPr>
                      <a:endParaRPr lang="en-US" sz="1800" dirty="0">
                        <a:solidFill>
                          <a:schemeClr val="tx2"/>
                        </a:solidFill>
                        <a:effectLst/>
                        <a:latin typeface="+mn-lt"/>
                        <a:ea typeface="Calibri" panose="020F0502020204030204" pitchFamily="34" charset="0"/>
                        <a:cs typeface="Times New Roman" panose="02020603050405020304" pitchFamily="18" charset="0"/>
                      </a:endParaRPr>
                    </a:p>
                  </a:txBody>
                  <a:tcPr marL="68580" marR="68580" marT="0" marB="0" anchor="ctr">
                    <a:lnT w="19050" cap="flat" cmpd="sng" algn="ctr">
                      <a:solidFill>
                        <a:schemeClr val="accent1"/>
                      </a:solidFill>
                      <a:prstDash val="sysDot"/>
                      <a:round/>
                      <a:headEnd type="none" w="med" len="med"/>
                      <a:tailEnd type="none" w="med" len="med"/>
                    </a:lnT>
                    <a:lnB w="19050" cap="flat" cmpd="sng" algn="ctr">
                      <a:solidFill>
                        <a:schemeClr val="accent1"/>
                      </a:solidFill>
                      <a:prstDash val="sysDot"/>
                      <a:round/>
                      <a:headEnd type="none" w="med" len="med"/>
                      <a:tailEnd type="none" w="med" len="med"/>
                    </a:lnB>
                  </a:tcPr>
                </a:tc>
                <a:tc>
                  <a:txBody>
                    <a:bodyPr/>
                    <a:lstStyle/>
                    <a:p>
                      <a:pPr marL="0" marR="0" algn="ctr">
                        <a:lnSpc>
                          <a:spcPct val="107000"/>
                        </a:lnSpc>
                        <a:spcBef>
                          <a:spcPts val="0"/>
                        </a:spcBef>
                        <a:spcAft>
                          <a:spcPts val="0"/>
                        </a:spcAft>
                      </a:pPr>
                      <a:r>
                        <a:rPr lang="en-US" sz="1800" dirty="0">
                          <a:solidFill>
                            <a:schemeClr val="tx2"/>
                          </a:solidFill>
                          <a:effectLst/>
                          <a:latin typeface="+mn-lt"/>
                          <a:ea typeface="Calibri" panose="020F0502020204030204" pitchFamily="34" charset="0"/>
                          <a:cs typeface="Times New Roman" panose="02020603050405020304" pitchFamily="18" charset="0"/>
                        </a:rPr>
                        <a:t>80 and older</a:t>
                      </a:r>
                    </a:p>
                  </a:txBody>
                  <a:tcPr marL="68580" marR="68580" marT="0" marB="0" anchor="ctr">
                    <a:lnT w="6350" cap="flat" cmpd="sng" algn="ctr">
                      <a:solidFill>
                        <a:schemeClr val="bg2"/>
                      </a:solidFill>
                      <a:prstDash val="solid"/>
                      <a:round/>
                      <a:headEnd type="none" w="med" len="med"/>
                      <a:tailEnd type="none" w="med" len="med"/>
                    </a:lnT>
                  </a:tcPr>
                </a:tc>
                <a:tc>
                  <a:txBody>
                    <a:bodyPr/>
                    <a:lstStyle/>
                    <a:p>
                      <a:pPr marL="0" marR="0" algn="ctr">
                        <a:lnSpc>
                          <a:spcPct val="107000"/>
                        </a:lnSpc>
                        <a:spcBef>
                          <a:spcPts val="0"/>
                        </a:spcBef>
                        <a:spcAft>
                          <a:spcPts val="0"/>
                        </a:spcAft>
                      </a:pPr>
                      <a:r>
                        <a:rPr lang="en-US" sz="1800" dirty="0">
                          <a:solidFill>
                            <a:schemeClr val="tx2"/>
                          </a:solidFill>
                          <a:effectLst/>
                          <a:latin typeface="+mn-lt"/>
                          <a:ea typeface="Calibri" panose="020F0502020204030204" pitchFamily="34" charset="0"/>
                          <a:cs typeface="Times New Roman" panose="02020603050405020304" pitchFamily="18" charset="0"/>
                        </a:rPr>
                        <a:t>$62.04</a:t>
                      </a:r>
                    </a:p>
                  </a:txBody>
                  <a:tcPr marL="68580" marR="68580" marT="0" marB="0" anchor="ctr">
                    <a:lnT w="6350" cap="flat" cmpd="sng" algn="ctr">
                      <a:solidFill>
                        <a:schemeClr val="bg2"/>
                      </a:solidFill>
                      <a:prstDash val="solid"/>
                      <a:round/>
                      <a:headEnd type="none" w="med" len="med"/>
                      <a:tailEnd type="none" w="med" len="med"/>
                    </a:lnT>
                  </a:tcPr>
                </a:tc>
                <a:extLst>
                  <a:ext uri="{0D108BD9-81ED-4DB2-BD59-A6C34878D82A}">
                    <a16:rowId xmlns:a16="http://schemas.microsoft.com/office/drawing/2014/main" val="527294742"/>
                  </a:ext>
                </a:extLst>
              </a:tr>
              <a:tr h="411480">
                <a:tc>
                  <a:txBody>
                    <a:bodyPr/>
                    <a:lstStyle/>
                    <a:p>
                      <a:pPr marL="0" marR="0" algn="ctr">
                        <a:lnSpc>
                          <a:spcPct val="107000"/>
                        </a:lnSpc>
                        <a:spcBef>
                          <a:spcPts val="0"/>
                        </a:spcBef>
                        <a:spcAft>
                          <a:spcPts val="0"/>
                        </a:spcAft>
                      </a:pPr>
                      <a:r>
                        <a:rPr lang="en-US" sz="1800" dirty="0">
                          <a:solidFill>
                            <a:schemeClr val="tx2"/>
                          </a:solidFill>
                          <a:effectLst/>
                          <a:latin typeface="+mn-lt"/>
                          <a:ea typeface="Calibri" panose="020F0502020204030204" pitchFamily="34" charset="0"/>
                          <a:cs typeface="Times New Roman" panose="02020603050405020304" pitchFamily="18" charset="0"/>
                        </a:rPr>
                        <a:t>55-59</a:t>
                      </a:r>
                    </a:p>
                  </a:txBody>
                  <a:tcPr marL="68580" marR="68580" marT="0" marB="0" anchor="ctr">
                    <a:lnT w="6350" cap="flat" cmpd="sng" algn="ctr">
                      <a:solidFill>
                        <a:schemeClr val="bg2"/>
                      </a:solidFill>
                      <a:prstDash val="solid"/>
                      <a:round/>
                      <a:headEnd type="none" w="med" len="med"/>
                      <a:tailEnd type="none" w="med" len="med"/>
                    </a:lnT>
                  </a:tcPr>
                </a:tc>
                <a:tc>
                  <a:txBody>
                    <a:bodyPr/>
                    <a:lstStyle/>
                    <a:p>
                      <a:pPr marL="0" marR="0" algn="ctr">
                        <a:lnSpc>
                          <a:spcPct val="107000"/>
                        </a:lnSpc>
                        <a:spcBef>
                          <a:spcPts val="0"/>
                        </a:spcBef>
                        <a:spcAft>
                          <a:spcPts val="0"/>
                        </a:spcAft>
                      </a:pPr>
                      <a:r>
                        <a:rPr lang="en-US" sz="1800" dirty="0">
                          <a:solidFill>
                            <a:schemeClr val="tx2"/>
                          </a:solidFill>
                          <a:effectLst/>
                          <a:latin typeface="+mn-lt"/>
                          <a:ea typeface="Calibri" panose="020F0502020204030204" pitchFamily="34" charset="0"/>
                          <a:cs typeface="Times New Roman" panose="02020603050405020304" pitchFamily="18" charset="0"/>
                        </a:rPr>
                        <a:t>$2.84</a:t>
                      </a:r>
                    </a:p>
                  </a:txBody>
                  <a:tcPr marL="68580" marR="68580" marT="0" marB="0" anchor="ctr">
                    <a:lnT w="6350" cap="flat" cmpd="sng" algn="ctr">
                      <a:solidFill>
                        <a:schemeClr val="bg2"/>
                      </a:solidFill>
                      <a:prstDash val="solid"/>
                      <a:round/>
                      <a:headEnd type="none" w="med" len="med"/>
                      <a:tailEnd type="none" w="med" len="med"/>
                    </a:lnT>
                  </a:tcPr>
                </a:tc>
                <a:tc vMerge="1">
                  <a:txBody>
                    <a:bodyPr/>
                    <a:lstStyle/>
                    <a:p>
                      <a:pPr marL="0" marR="0" algn="ctr">
                        <a:lnSpc>
                          <a:spcPct val="107000"/>
                        </a:lnSpc>
                        <a:spcBef>
                          <a:spcPts val="0"/>
                        </a:spcBef>
                        <a:spcAft>
                          <a:spcPts val="0"/>
                        </a:spcAft>
                      </a:pPr>
                      <a:endParaRPr lang="en-US" sz="1800" dirty="0">
                        <a:solidFill>
                          <a:schemeClr val="tx2"/>
                        </a:solidFill>
                        <a:effectLst/>
                        <a:latin typeface="+mn-lt"/>
                        <a:ea typeface="Calibri" panose="020F0502020204030204" pitchFamily="34" charset="0"/>
                        <a:cs typeface="Times New Roman" panose="02020603050405020304" pitchFamily="18" charset="0"/>
                      </a:endParaRPr>
                    </a:p>
                  </a:txBody>
                  <a:tcPr marL="68580" marR="68580" marT="0" marB="0" anchor="ctr">
                    <a:lnT w="19050" cap="flat" cmpd="sng" algn="ctr">
                      <a:solidFill>
                        <a:schemeClr val="accent1"/>
                      </a:solidFill>
                      <a:prstDash val="sysDot"/>
                      <a:round/>
                      <a:headEnd type="none" w="med" len="med"/>
                      <a:tailEnd type="none" w="med" len="med"/>
                    </a:lnT>
                  </a:tcPr>
                </a:tc>
                <a:tc>
                  <a:txBody>
                    <a:bodyPr/>
                    <a:lstStyle/>
                    <a:p>
                      <a:pPr marL="0" marR="0" algn="ctr">
                        <a:lnSpc>
                          <a:spcPct val="107000"/>
                        </a:lnSpc>
                        <a:spcBef>
                          <a:spcPts val="0"/>
                        </a:spcBef>
                        <a:spcAft>
                          <a:spcPts val="0"/>
                        </a:spcAft>
                      </a:pPr>
                      <a:endParaRPr lang="en-US" sz="1800" dirty="0">
                        <a:solidFill>
                          <a:schemeClr val="tx2"/>
                        </a:solidFill>
                        <a:effectLst/>
                        <a:latin typeface="+mn-lt"/>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07000"/>
                        </a:lnSpc>
                        <a:spcBef>
                          <a:spcPts val="0"/>
                        </a:spcBef>
                        <a:spcAft>
                          <a:spcPts val="0"/>
                        </a:spcAft>
                      </a:pPr>
                      <a:endParaRPr lang="en-US" sz="1800" dirty="0">
                        <a:solidFill>
                          <a:schemeClr val="tx2"/>
                        </a:solidFill>
                        <a:effectLst/>
                        <a:latin typeface="+mn-lt"/>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1582819140"/>
                  </a:ext>
                </a:extLst>
              </a:tr>
            </a:tbl>
          </a:graphicData>
        </a:graphic>
      </p:graphicFrame>
    </p:spTree>
    <p:extLst>
      <p:ext uri="{BB962C8B-B14F-4D97-AF65-F5344CB8AC3E}">
        <p14:creationId xmlns:p14="http://schemas.microsoft.com/office/powerpoint/2010/main" val="152600808"/>
      </p:ext>
    </p:extLst>
  </p:cSld>
  <p:clrMapOvr>
    <a:masterClrMapping/>
  </p:clrMapOvr>
  <mc:AlternateContent xmlns:mc="http://schemas.openxmlformats.org/markup-compatibility/2006" xmlns:p14="http://schemas.microsoft.com/office/powerpoint/2010/main">
    <mc:Choice Requires="p14">
      <p:transition spd="slow" p14:dur="2000" advTm="28608"/>
    </mc:Choice>
    <mc:Fallback xmlns="">
      <p:transition spd="slow" advTm="28608"/>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7ABCAFFF-9323-CEDE-3F82-3C73C88C7FEA}"/>
              </a:ext>
            </a:extLst>
          </p:cNvPr>
          <p:cNvSpPr>
            <a:spLocks noGrp="1"/>
          </p:cNvSpPr>
          <p:nvPr>
            <p:ph type="sldNum" sz="quarter" idx="12"/>
          </p:nvPr>
        </p:nvSpPr>
        <p:spPr/>
        <p:txBody>
          <a:bodyPr/>
          <a:lstStyle/>
          <a:p>
            <a:fld id="{28024367-D536-4F59-B2ED-0E7825EDA9AF}" type="slidenum">
              <a:rPr lang="en-US" smtClean="0"/>
              <a:pPr/>
              <a:t>7</a:t>
            </a:fld>
            <a:endParaRPr lang="en-US" dirty="0"/>
          </a:p>
        </p:txBody>
      </p:sp>
    </p:spTree>
    <p:extLst>
      <p:ext uri="{BB962C8B-B14F-4D97-AF65-F5344CB8AC3E}">
        <p14:creationId xmlns:p14="http://schemas.microsoft.com/office/powerpoint/2010/main" val="1061187636"/>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REFERENCE_ID" val="bb093f1c-b0d3-441d-8858-b0f90dcda6d5"/>
  <p:tag name="ARTICULATE_PRESENTATION_ID" val="2302"/>
  <p:tag name="ARTICULATE_REFERENCE_COUNT" val="0"/>
  <p:tag name="ARTICULATE_PLAYER_GLOSSARY_XML" val="&lt;?xml version=&quot;1.0&quot; encoding=&quot;utf-16&quot;?&gt;&lt;glossary xmlns:xsi=&quot;http://www.w3.org/2001/XMLSchema-instance&quot; xmlns:xsd=&quot;http://www.w3.org/2001/XMLSchema&quot;&gt;&lt;terms /&gt;&lt;/glossary&gt;"/>
  <p:tag name="ARTICULATE_PRESENTER_VERSION" val="8"/>
  <p:tag name="ARTICULATE_DESIGN_ID_2_OFFICE THEME" val="5XK1m1icHqJ"/>
  <p:tag name="ARTICULATE_SLIDE_COUNT" val="60"/>
  <p:tag name="TAG_BACKING_FORM_KEY" val="4851786-c:\users\rgeorr\desktop\5-31-23 clean up\onboarding presentations 3-10-23\peba overview_with vocals 3-13-23 for heather.pptx"/>
  <p:tag name="ARTICULATE_USED_PAGE_SIZE" val="1"/>
  <p:tag name="ARTICULATE_USED_PAGE_ORIENTATION" val="1"/>
  <p:tag name="ARTICULATE_PROJECT_OPEN" val="0"/>
</p:tagLst>
</file>

<file path=ppt/tags/tag2.xml><?xml version="1.0" encoding="utf-8"?>
<p:tagLst xmlns:a="http://schemas.openxmlformats.org/drawingml/2006/main" xmlns:r="http://schemas.openxmlformats.org/officeDocument/2006/relationships" xmlns:p="http://schemas.openxmlformats.org/presentationml/2006/main">
  <p:tag name="AUDIO_ID" val="256"/>
  <p:tag name="ARTICULATE_AUDIO_RECORDED" val="1"/>
  <p:tag name="ELAPSEDTIME" val="26.7"/>
  <p:tag name="ARTICULATE_NAV_LEVEL" val="1"/>
  <p:tag name="ARTICULATE_SLIDE_PRESENTER_GUID" val="6ca15952-0b11-4a52-8c66-e648cf39c781"/>
  <p:tag name="ARTICULATE_SLIDE_PAUSE" val="0"/>
  <p:tag name="ARTICULATE_LOCK_SLIDE" val="0"/>
  <p:tag name="ARTICULATE_HIDE_SLIDE" val="0"/>
  <p:tag name="ARTICULATE_PLAYER_CONTROL_PREVIOUS" val="True"/>
  <p:tag name="ARTICULATE_PLAYER_CONTROL_NEXT" val="True"/>
  <p:tag name="ARTICULATE_SLIDE_THUMBNAIL_REFRESH" val="1"/>
  <p:tag name="ARTICULATE_USED_LAYOUT" val="1"/>
</p:tagLst>
</file>

<file path=ppt/tags/tag3.xml><?xml version="1.0" encoding="utf-8"?>
<p:tagLst xmlns:a="http://schemas.openxmlformats.org/drawingml/2006/main" xmlns:r="http://schemas.openxmlformats.org/officeDocument/2006/relationships" xmlns:p="http://schemas.openxmlformats.org/presentationml/2006/main">
  <p:tag name="BULLET_1" val="8226"/>
  <p:tag name="BULLET_2" val="8226"/>
  <p:tag name="MARGIN_1" val="0"/>
  <p:tag name="MARGIN_2" val="36"/>
  <p:tag name="MARGIN_3" val="72"/>
  <p:tag name="MARGIN_4" val="108"/>
  <p:tag name="MARGIN_5" val="144"/>
  <p:tag name="FONT_SIZE" val="12"/>
</p:tagLst>
</file>

<file path=ppt/tags/tag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2&quot;/&gt;&lt;/TableIndex&gt;&lt;/ShapeTextInfo&gt;"/>
  <p:tag name="HTML_SHAPEINFO" val="&lt;ThreeDShapeInfo&gt;&lt;uuid val=&quot;{4E2675DC-4C59-4134-BE4F-64206006D081}&quot;/&gt;&lt;isInvalidForFieldText val=&quot;0&quot;/&gt;&lt;Image&gt;&lt;filename val=&quot;C:\Users\rscald\AppData\Local\Temp\CP16132381501937Session\CPTrustFolder16132381501953\PPTImport16132381587437\data\asimages\{4E2675DC-4C59-4134-BE4F-64206006D081}_33.png&quot;/&gt;&lt;left val=&quot;864&quot;/&gt;&lt;top val=&quot;670&quot;/&gt;&lt;width val=&quot;47&quot;/&gt;&lt;height val=&quot;39&quot;/&gt;&lt;hasText val=&quot;1&quot;/&gt;&lt;/Image&gt;&lt;/ThreeDShapeInfo&gt;"/>
</p:tagLst>
</file>

<file path=ppt/tags/tag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2&quot;/&gt;&lt;lineCharCount val=&quot;20&quot;/&gt;&lt;lineCharCount val=&quot;8&quot;/&gt;&lt;/TableIndex&gt;&lt;/ShapeTextInfo&gt;"/>
  <p:tag name="HTML_SHAPEINFO" val="&lt;ThreeDShapeInfo&gt;&lt;uuid val=&quot;{6D6C1589-7FB2-449E-84EC-3A673C4A236C}&quot;/&gt;&lt;isInvalidForFieldText val=&quot;0&quot;/&gt;&lt;Image&gt;&lt;filename val=&quot;C:\Users\rscald\AppData\Local\Temp\CP16132381501937Session\CPTrustFolder16132381501953\PPTImport16132381587437\data\asimages\{6D6C1589-7FB2-449E-84EC-3A673C4A236C}_33.png&quot;/&gt;&lt;left val=&quot;24&quot;/&gt;&lt;top val=&quot;24&quot;/&gt;&lt;width val=&quot;743&quot;/&gt;&lt;height val=&quot;170&quot;/&gt;&lt;hasText val=&quot;1&quot;/&gt;&lt;/Image&gt;&lt;/ThreeDShapeInfo&gt;"/>
</p:tagLst>
</file>

<file path=ppt/theme/theme1.xml><?xml version="1.0" encoding="utf-8"?>
<a:theme xmlns:a="http://schemas.openxmlformats.org/drawingml/2006/main" name="2_Office Theme">
  <a:themeElements>
    <a:clrScheme name="PEBA 2020 - white">
      <a:dk1>
        <a:srgbClr val="1260A7"/>
      </a:dk1>
      <a:lt1>
        <a:srgbClr val="FFFFFF"/>
      </a:lt1>
      <a:dk2>
        <a:srgbClr val="063A68"/>
      </a:dk2>
      <a:lt2>
        <a:srgbClr val="B2B2B2"/>
      </a:lt2>
      <a:accent1>
        <a:srgbClr val="568EC1"/>
      </a:accent1>
      <a:accent2>
        <a:srgbClr val="412049"/>
      </a:accent2>
      <a:accent3>
        <a:srgbClr val="8D1F4A"/>
      </a:accent3>
      <a:accent4>
        <a:srgbClr val="0087B0"/>
      </a:accent4>
      <a:accent5>
        <a:srgbClr val="007A77"/>
      </a:accent5>
      <a:accent6>
        <a:srgbClr val="A50000"/>
      </a:accent6>
      <a:hlink>
        <a:srgbClr val="568EC1"/>
      </a:hlink>
      <a:folHlink>
        <a:srgbClr val="568EC1"/>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3" id="{335C8AF8-EA95-4116-89A6-556DDAF75D2D}" vid="{CAB7C80F-02D0-4CE3-8F43-EB73110B523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PEBA Presentation Template</Template>
  <TotalTime>26231</TotalTime>
  <Words>466</Words>
  <Application>Microsoft Office PowerPoint</Application>
  <PresentationFormat>Widescreen</PresentationFormat>
  <Paragraphs>67</Paragraphs>
  <Slides>7</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7</vt:i4>
      </vt:variant>
    </vt:vector>
  </HeadingPairs>
  <TitlesOfParts>
    <vt:vector size="13" baseType="lpstr">
      <vt:lpstr>Arial</vt:lpstr>
      <vt:lpstr>Calibri</vt:lpstr>
      <vt:lpstr>Calibri Light</vt:lpstr>
      <vt:lpstr>Times New Roman</vt:lpstr>
      <vt:lpstr>Tw Cen MT Condensed</vt:lpstr>
      <vt:lpstr>2_Office Theme</vt:lpstr>
      <vt:lpstr>Your life insurance coverage</vt:lpstr>
      <vt:lpstr>Basic Life insurance</vt:lpstr>
      <vt:lpstr>Optional Life insurance</vt:lpstr>
      <vt:lpstr>Dependent Life-Spouse</vt:lpstr>
      <vt:lpstr>Dependent Life-Child</vt:lpstr>
      <vt:lpstr>2025 Monthly premiums</vt:lpstr>
      <vt:lpstr>PowerPoint Presentation</vt:lpstr>
    </vt:vector>
  </TitlesOfParts>
  <Company>PEBA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Heather H. Young</dc:creator>
  <cp:lastModifiedBy>Heather H. Young</cp:lastModifiedBy>
  <cp:revision>717</cp:revision>
  <cp:lastPrinted>2024-06-06T13:47:10Z</cp:lastPrinted>
  <dcterms:created xsi:type="dcterms:W3CDTF">2019-11-01T12:34:11Z</dcterms:created>
  <dcterms:modified xsi:type="dcterms:W3CDTF">2024-09-12T13:48:25Z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rticulatePath">
    <vt:lpwstr>PEBA onboarding_FINAL_11082019</vt:lpwstr>
  </property>
  <property fmtid="{D5CDD505-2E9C-101B-9397-08002B2CF9AE}" pid="3" name="ArticulateProjectVersion">
    <vt:lpwstr>7</vt:lpwstr>
  </property>
  <property fmtid="{D5CDD505-2E9C-101B-9397-08002B2CF9AE}" pid="4" name="ArticulateUseProject">
    <vt:lpwstr>1</vt:lpwstr>
  </property>
  <property fmtid="{D5CDD505-2E9C-101B-9397-08002B2CF9AE}" pid="5" name="ArticulateGUID">
    <vt:lpwstr>94A8F04D-4FB2-45C8-8BE3-4D7F6EEE439A</vt:lpwstr>
  </property>
  <property fmtid="{D5CDD505-2E9C-101B-9397-08002B2CF9AE}" pid="6" name="ArticulateProjectFull">
    <vt:lpwstr>C:\Users\rgeorr\Desktop\PEBA Overview_with vocals 8-23-23 for Heather.ppta</vt:lpwstr>
  </property>
</Properties>
</file>