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461" r:id="rId3"/>
    <p:sldId id="478" r:id="rId4"/>
    <p:sldId id="304" r:id="rId5"/>
    <p:sldId id="471"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88837" autoAdjust="0"/>
  </p:normalViewPr>
  <p:slideViewPr>
    <p:cSldViewPr snapToGrid="0">
      <p:cViewPr varScale="1">
        <p:scale>
          <a:sx n="101" d="100"/>
          <a:sy n="101" d="100"/>
        </p:scale>
        <p:origin x="912" y="10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9/12/2024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9/12/2024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1"/>
            <a:ext cx="12191997" cy="6857999"/>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909383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hyperlink" Target="http://www.standard.com/mybenefits/scpeba"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Your long term disability coverage</a:t>
            </a:r>
          </a:p>
        </p:txBody>
      </p:sp>
      <p:sp>
        <p:nvSpPr>
          <p:cNvPr id="3" name="Subtitle 2"/>
          <p:cNvSpPr>
            <a:spLocks noGrp="1"/>
          </p:cNvSpPr>
          <p:nvPr>
            <p:ph type="subTitle" idx="1"/>
          </p:nvPr>
        </p:nvSpPr>
        <p:spPr/>
        <p:txBody>
          <a:bodyPr/>
          <a:lstStyle/>
          <a:p>
            <a:r>
              <a:rPr lang="en-US" dirty="0"/>
              <a:t>Insurance Orientation and Education</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pPr lvl="0"/>
            <a:r>
              <a:rPr lang="en-US" dirty="0"/>
              <a:t>Automatically enrolled at no cost if you enroll in health insurance.</a:t>
            </a:r>
          </a:p>
          <a:p>
            <a:pPr lvl="0"/>
            <a:r>
              <a:rPr lang="en-US" dirty="0"/>
              <a:t>90-day benefit waiting period.</a:t>
            </a:r>
          </a:p>
          <a:p>
            <a:pPr lvl="0"/>
            <a:r>
              <a:rPr lang="en-US" dirty="0"/>
              <a:t>Monthly benefit up to 62.5% of </a:t>
            </a:r>
            <a:r>
              <a:rPr lang="en-US" dirty="0" err="1"/>
              <a:t>predisability</a:t>
            </a:r>
            <a:r>
              <a:rPr lang="en-US" dirty="0"/>
              <a:t> earnings, reduced by deductible income.</a:t>
            </a:r>
          </a:p>
          <a:p>
            <a:pPr lvl="0"/>
            <a:r>
              <a:rPr lang="en-US" dirty="0"/>
              <a:t>Maximum $800 monthly benefit.</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Basic Long Term Disability</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CDCB1-BB3A-DFFF-5180-2CCEC7977825}"/>
              </a:ext>
            </a:extLst>
          </p:cNvPr>
          <p:cNvSpPr>
            <a:spLocks noGrp="1"/>
          </p:cNvSpPr>
          <p:nvPr>
            <p:ph type="title"/>
          </p:nvPr>
        </p:nvSpPr>
        <p:spPr/>
        <p:txBody>
          <a:bodyPr/>
          <a:lstStyle/>
          <a:p>
            <a:r>
              <a:rPr lang="en-US" dirty="0"/>
              <a:t>Supplemental Long Term Disability</a:t>
            </a:r>
          </a:p>
        </p:txBody>
      </p:sp>
      <p:sp>
        <p:nvSpPr>
          <p:cNvPr id="3" name="Content Placeholder 2">
            <a:extLst>
              <a:ext uri="{FF2B5EF4-FFF2-40B4-BE49-F238E27FC236}">
                <a16:creationId xmlns:a16="http://schemas.microsoft.com/office/drawing/2014/main" id="{ECCB122A-E044-C2EE-73AE-1105CD0A064A}"/>
              </a:ext>
            </a:extLst>
          </p:cNvPr>
          <p:cNvSpPr>
            <a:spLocks noGrp="1"/>
          </p:cNvSpPr>
          <p:nvPr>
            <p:ph idx="1"/>
          </p:nvPr>
        </p:nvSpPr>
        <p:spPr/>
        <p:txBody>
          <a:bodyPr/>
          <a:lstStyle/>
          <a:p>
            <a:pPr lvl="0"/>
            <a:r>
              <a:rPr lang="en-US" dirty="0"/>
              <a:t>Optional coverage with premiums based on employee’s age, salary and benefit waiting period.</a:t>
            </a:r>
          </a:p>
          <a:p>
            <a:pPr lvl="0"/>
            <a:r>
              <a:rPr lang="en-US" dirty="0"/>
              <a:t>Choice of two plans:</a:t>
            </a:r>
          </a:p>
          <a:p>
            <a:pPr lvl="1"/>
            <a:r>
              <a:rPr lang="en-US" dirty="0"/>
              <a:t>90-day benefit waiting period; or </a:t>
            </a:r>
          </a:p>
          <a:p>
            <a:pPr lvl="1"/>
            <a:r>
              <a:rPr lang="en-US" dirty="0"/>
              <a:t>180-day benefit waiting period.</a:t>
            </a:r>
          </a:p>
          <a:p>
            <a:pPr lvl="0"/>
            <a:r>
              <a:rPr lang="en-US" dirty="0"/>
              <a:t>Monthly benefit up to 65% of </a:t>
            </a:r>
            <a:r>
              <a:rPr lang="en-US" dirty="0" err="1"/>
              <a:t>predisability</a:t>
            </a:r>
            <a:r>
              <a:rPr lang="en-US" dirty="0"/>
              <a:t> earnings, reduced by deductible income.</a:t>
            </a:r>
          </a:p>
          <a:p>
            <a:pPr lvl="0"/>
            <a:r>
              <a:rPr lang="en-US" dirty="0"/>
              <a:t>Maximum $8,000 monthly benefit.</a:t>
            </a:r>
          </a:p>
          <a:p>
            <a:pPr lvl="0"/>
            <a:r>
              <a:rPr lang="en-US" dirty="0"/>
              <a:t>Maximum benefit period is determined by employee’s age when disability begins.</a:t>
            </a:r>
          </a:p>
          <a:p>
            <a:endParaRPr lang="en-US" dirty="0"/>
          </a:p>
        </p:txBody>
      </p:sp>
      <p:sp>
        <p:nvSpPr>
          <p:cNvPr id="4" name="Slide Number Placeholder 3">
            <a:extLst>
              <a:ext uri="{FF2B5EF4-FFF2-40B4-BE49-F238E27FC236}">
                <a16:creationId xmlns:a16="http://schemas.microsoft.com/office/drawing/2014/main" id="{68ED3348-3BAF-2E2F-B851-35F775BA746F}"/>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559778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4</a:t>
            </a:fld>
            <a:endParaRPr lang="en-US" dirty="0"/>
          </a:p>
        </p:txBody>
      </p:sp>
      <p:sp>
        <p:nvSpPr>
          <p:cNvPr id="13" name="Content Placeholder 12">
            <a:extLst>
              <a:ext uri="{FF2B5EF4-FFF2-40B4-BE49-F238E27FC236}">
                <a16:creationId xmlns:a16="http://schemas.microsoft.com/office/drawing/2014/main" id="{924673C5-1C10-405B-B253-AA450BF4E13D}"/>
              </a:ext>
            </a:extLst>
          </p:cNvPr>
          <p:cNvSpPr>
            <a:spLocks noGrp="1"/>
          </p:cNvSpPr>
          <p:nvPr>
            <p:ph sz="half" idx="1"/>
          </p:nvPr>
        </p:nvSpPr>
        <p:spPr/>
        <p:txBody>
          <a:bodyPr>
            <a:normAutofit/>
          </a:bodyPr>
          <a:lstStyle/>
          <a:p>
            <a:pPr marL="0" indent="0">
              <a:lnSpc>
                <a:spcPct val="100000"/>
              </a:lnSpc>
              <a:spcBef>
                <a:spcPts val="0"/>
              </a:spcBef>
              <a:buNone/>
              <a:defRPr/>
            </a:pPr>
            <a:r>
              <a:rPr lang="en-US" dirty="0"/>
              <a:t>Multiply the premium factor for your age and plan selection by your monthly earnings to determine your monthly premium. You can also calculate your premium at </a:t>
            </a:r>
            <a:r>
              <a:rPr lang="en-US" dirty="0">
                <a:hlinkClick r:id="rId4"/>
              </a:rPr>
              <a:t>www.standard.com/mybenefits/scpeba</a:t>
            </a:r>
            <a:r>
              <a:rPr lang="en-US" dirty="0"/>
              <a:t>.</a:t>
            </a:r>
          </a:p>
        </p:txBody>
      </p:sp>
      <p:sp>
        <p:nvSpPr>
          <p:cNvPr id="2" name="Title 1"/>
          <p:cNvSpPr>
            <a:spLocks noGrp="1"/>
          </p:cNvSpPr>
          <p:nvPr>
            <p:ph type="title"/>
            <p:custDataLst>
              <p:tags r:id="rId2"/>
            </p:custDataLst>
          </p:nvPr>
        </p:nvSpPr>
        <p:spPr/>
        <p:txBody>
          <a:bodyPr/>
          <a:lstStyle/>
          <a:p>
            <a:r>
              <a:rPr lang="en-US"/>
              <a:t>2025 </a:t>
            </a:r>
            <a:r>
              <a:rPr lang="en-US" dirty="0"/>
              <a:t>Monthly SLTD premium factors</a:t>
            </a:r>
          </a:p>
        </p:txBody>
      </p:sp>
      <p:graphicFrame>
        <p:nvGraphicFramePr>
          <p:cNvPr id="6" name="Table 8">
            <a:extLst>
              <a:ext uri="{FF2B5EF4-FFF2-40B4-BE49-F238E27FC236}">
                <a16:creationId xmlns:a16="http://schemas.microsoft.com/office/drawing/2014/main" id="{55EB07AF-9631-4C4E-9F96-78F8184894E3}"/>
              </a:ext>
            </a:extLst>
          </p:cNvPr>
          <p:cNvGraphicFramePr>
            <a:graphicFrameLocks/>
          </p:cNvGraphicFramePr>
          <p:nvPr>
            <p:extLst>
              <p:ext uri="{D42A27DB-BD31-4B8C-83A1-F6EECF244321}">
                <p14:modId xmlns:p14="http://schemas.microsoft.com/office/powerpoint/2010/main" val="3222543728"/>
              </p:ext>
            </p:extLst>
          </p:nvPr>
        </p:nvGraphicFramePr>
        <p:xfrm>
          <a:off x="609599" y="2469642"/>
          <a:ext cx="5486400" cy="344424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4150371806"/>
                    </a:ext>
                  </a:extLst>
                </a:gridCol>
                <a:gridCol w="1828800">
                  <a:extLst>
                    <a:ext uri="{9D8B030D-6E8A-4147-A177-3AD203B41FA5}">
                      <a16:colId xmlns:a16="http://schemas.microsoft.com/office/drawing/2014/main" val="1478665342"/>
                    </a:ext>
                  </a:extLst>
                </a:gridCol>
                <a:gridCol w="1828800">
                  <a:extLst>
                    <a:ext uri="{9D8B030D-6E8A-4147-A177-3AD203B41FA5}">
                      <a16:colId xmlns:a16="http://schemas.microsoft.com/office/drawing/2014/main" val="1365315066"/>
                    </a:ext>
                  </a:extLst>
                </a:gridCol>
              </a:tblGrid>
              <a:tr h="457200">
                <a:tc>
                  <a:txBody>
                    <a:bodyPr/>
                    <a:lstStyle/>
                    <a:p>
                      <a:pPr algn="ctr"/>
                      <a:r>
                        <a:rPr lang="en-US" sz="2000" b="1" dirty="0">
                          <a:solidFill>
                            <a:schemeClr val="tx1"/>
                          </a:solidFill>
                        </a:rPr>
                        <a:t>Age preceding</a:t>
                      </a:r>
                      <a:br>
                        <a:rPr lang="en-US" sz="2000" b="1" dirty="0">
                          <a:solidFill>
                            <a:schemeClr val="tx1"/>
                          </a:solidFill>
                        </a:rPr>
                      </a:br>
                      <a:r>
                        <a:rPr lang="en-US" sz="2000" b="1" dirty="0">
                          <a:solidFill>
                            <a:schemeClr val="tx1"/>
                          </a:solidFill>
                        </a:rPr>
                        <a:t>January 1</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90-day</a:t>
                      </a:r>
                      <a:br>
                        <a:rPr lang="en-US" sz="2000" b="1" dirty="0">
                          <a:solidFill>
                            <a:schemeClr val="tx1"/>
                          </a:solidFill>
                        </a:rPr>
                      </a:br>
                      <a:r>
                        <a:rPr lang="en-US" sz="2000" b="1" dirty="0">
                          <a:solidFill>
                            <a:schemeClr val="tx1"/>
                          </a:solidFill>
                        </a:rPr>
                        <a:t>waiting period</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180-day</a:t>
                      </a:r>
                      <a:br>
                        <a:rPr lang="en-US" sz="2000" b="1" dirty="0">
                          <a:solidFill>
                            <a:schemeClr val="tx1"/>
                          </a:solidFill>
                        </a:rPr>
                      </a:br>
                      <a:r>
                        <a:rPr lang="en-US" sz="2000" b="1" dirty="0">
                          <a:solidFill>
                            <a:schemeClr val="tx1"/>
                          </a:solidFill>
                        </a:rPr>
                        <a:t>waiting period</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Under 31</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0.00065</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0.00050</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31-40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0.00089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0.00069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41-50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0.00176</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0.00134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51-60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0.00355</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0.00273</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2204309"/>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61-65</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0.00427</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0.00327</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527294742"/>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66 and older</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0.00522</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0.00401</a:t>
                      </a:r>
                    </a:p>
                  </a:txBody>
                  <a:tcPr marL="68580" marR="68580" marT="0" marB="0"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582819140"/>
                  </a:ext>
                </a:extLst>
              </a:tr>
            </a:tbl>
          </a:graphicData>
        </a:graphic>
      </p:graphicFrame>
    </p:spTree>
    <p:extLst>
      <p:ext uri="{BB962C8B-B14F-4D97-AF65-F5344CB8AC3E}">
        <p14:creationId xmlns:p14="http://schemas.microsoft.com/office/powerpoint/2010/main" val="1098984566"/>
      </p:ext>
    </p:extLst>
  </p:cSld>
  <p:clrMapOvr>
    <a:masterClrMapping/>
  </p:clrMapOvr>
  <mc:AlternateContent xmlns:mc="http://schemas.openxmlformats.org/markup-compatibility/2006" xmlns:p14="http://schemas.microsoft.com/office/powerpoint/2010/main">
    <mc:Choice Requires="p14">
      <p:transition spd="slow" p14:dur="2000" advTm="18757"/>
    </mc:Choice>
    <mc:Fallback xmlns="">
      <p:transition spd="slow" advTm="1875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A4F70DF6-268C-4EC1-8258-C39206227BB6}&quot;/&gt;&lt;isInvalidForFieldText val=&quot;0&quot;/&gt;&lt;Image&gt;&lt;filename val=&quot;C:\Users\rscald\AppData\Local\Temp\CP16132381501937Session\CPTrustFolder16132381501953\PPTImport16132381587437\data\asimages\{A4F70DF6-268C-4EC1-8258-C39206227BB6}_37.png&quot;/&gt;&lt;left val=&quot;864&quot;/&gt;&lt;top val=&quot;670&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4&quot;/&gt;&lt;/TableIndex&gt;&lt;/ShapeTextInfo&gt;"/>
  <p:tag name="HTML_SHAPEINFO" val="&lt;ThreeDShapeInfo&gt;&lt;uuid val=&quot;{E6DF3462-0055-479B-9B1A-3122897F9DA5}&quot;/&gt;&lt;isInvalidForFieldText val=&quot;0&quot;/&gt;&lt;Image&gt;&lt;filename val=&quot;C:\Users\rscald\AppData\Local\Temp\CP16132381501937Session\CPTrustFolder16132381501953\PPTImport16132381587437\data\asimages\{E6DF3462-0055-479B-9B1A-3122897F9DA5}_37.png&quot;/&gt;&lt;left val=&quot;24&quot;/&gt;&lt;top val=&quot;24&quot;/&gt;&lt;width val=&quot;743&quot;/&gt;&lt;height val=&quot;17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26235</TotalTime>
  <Words>201</Words>
  <Application>Microsoft Office PowerPoint</Application>
  <PresentationFormat>Widescreen</PresentationFormat>
  <Paragraphs>44</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Your long term disability coverage</vt:lpstr>
      <vt:lpstr>Basic Long Term Disability</vt:lpstr>
      <vt:lpstr>Supplemental Long Term Disability</vt:lpstr>
      <vt:lpstr>2025 Monthly SLTD premium factors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718</cp:revision>
  <cp:lastPrinted>2024-06-06T13:47:10Z</cp:lastPrinted>
  <dcterms:created xsi:type="dcterms:W3CDTF">2019-11-01T12:34:11Z</dcterms:created>
  <dcterms:modified xsi:type="dcterms:W3CDTF">2024-09-12T13:52:45Z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