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61" r:id="rId3"/>
    <p:sldId id="478" r:id="rId4"/>
    <p:sldId id="479" r:id="rId5"/>
    <p:sldId id="480" r:id="rId6"/>
    <p:sldId id="311" r:id="rId7"/>
    <p:sldId id="481" r:id="rId8"/>
    <p:sldId id="471"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76" d="100"/>
          <a:sy n="76" d="100"/>
        </p:scale>
        <p:origin x="878" y="5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nyb"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MoneyPlus elections</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r>
              <a:rPr lang="en-US" dirty="0"/>
              <a:t>Standard Plan works great with MSA.</a:t>
            </a:r>
          </a:p>
          <a:p>
            <a:r>
              <a:rPr lang="en-US" dirty="0"/>
              <a:t>Pay for eligible medical expenses, including copayments and coinsurance.</a:t>
            </a:r>
          </a:p>
          <a:p>
            <a:pPr lvl="1"/>
            <a:r>
              <a:rPr lang="en-US" dirty="0"/>
              <a:t>Total election amount available at beginning of plan year or date coverage becomes effective.</a:t>
            </a:r>
          </a:p>
          <a:p>
            <a:r>
              <a:rPr lang="en-US" dirty="0"/>
              <a:t>Use a debit card for expenses or submit claims for reimbursement.</a:t>
            </a:r>
          </a:p>
          <a:p>
            <a:pPr lvl="1"/>
            <a:r>
              <a:rPr lang="en-US" dirty="0"/>
              <a:t>Documentation is required.</a:t>
            </a:r>
          </a:p>
        </p:txBody>
      </p:sp>
      <p:sp>
        <p:nvSpPr>
          <p:cNvPr id="6" name="Content Placeholder 5">
            <a:extLst>
              <a:ext uri="{FF2B5EF4-FFF2-40B4-BE49-F238E27FC236}">
                <a16:creationId xmlns:a16="http://schemas.microsoft.com/office/drawing/2014/main" id="{A19FF676-FCD0-6A31-8ABC-96EFAD6EF7AF}"/>
              </a:ext>
            </a:extLst>
          </p:cNvPr>
          <p:cNvSpPr>
            <a:spLocks noGrp="1"/>
          </p:cNvSpPr>
          <p:nvPr>
            <p:ph sz="half" idx="2"/>
          </p:nvPr>
        </p:nvSpPr>
        <p:spPr/>
        <p:txBody>
          <a:bodyPr/>
          <a:lstStyle/>
          <a:p>
            <a:r>
              <a:rPr lang="en-US" dirty="0"/>
              <a:t>Can be used only for expenses incurred January 1, 2025, through December 31, 2025.</a:t>
            </a:r>
          </a:p>
          <a:p>
            <a:r>
              <a:rPr lang="en-US" dirty="0"/>
              <a:t>Can carry over up to $640 in unused funds </a:t>
            </a:r>
            <a:r>
              <a:rPr lang="en-US"/>
              <a:t>into 2026.</a:t>
            </a:r>
            <a:endParaRPr lang="en-US" dirty="0"/>
          </a:p>
          <a:p>
            <a:pPr lvl="1"/>
            <a:r>
              <a:rPr lang="en-US" dirty="0"/>
              <a:t>Forfeit any unused funds over $640 after the reimbursement deadline.</a:t>
            </a:r>
          </a:p>
          <a:p>
            <a:r>
              <a:rPr lang="en-US" dirty="0"/>
              <a:t>Must reenroll each year.</a:t>
            </a:r>
          </a:p>
          <a:p>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Medical Spending Account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Limited-use Medical Spending Account</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lstStyle/>
          <a:p>
            <a:pPr lvl="0"/>
            <a:r>
              <a:rPr lang="en-US" dirty="0"/>
              <a:t>Available to Savings Plan members who also have a Health Savings Account (HSA).</a:t>
            </a:r>
          </a:p>
          <a:p>
            <a:pPr lvl="0"/>
            <a:r>
              <a:rPr lang="en-US" dirty="0"/>
              <a:t>Pay for dental and vision care expenses.</a:t>
            </a:r>
          </a:p>
          <a:p>
            <a:pPr lvl="1"/>
            <a:r>
              <a:rPr lang="en-US" dirty="0"/>
              <a:t>Total election amount available at beginning of plan year or date coverage becomes effective.</a:t>
            </a:r>
          </a:p>
          <a:p>
            <a:pPr lvl="1"/>
            <a:r>
              <a:rPr lang="en-US" dirty="0"/>
              <a:t>Enrolling in Limited-use MSA allows you to save your HSA funds for future medical expenses.</a:t>
            </a:r>
          </a:p>
          <a:p>
            <a:r>
              <a:rPr lang="en-US" dirty="0"/>
              <a:t>Can be used only for expenses incurred January 1, 2025, through December 31, 2025.</a:t>
            </a:r>
          </a:p>
          <a:p>
            <a:r>
              <a:rPr lang="en-US" dirty="0"/>
              <a:t>Can carry over up to $640 in unused funds into 2026.</a:t>
            </a:r>
          </a:p>
          <a:p>
            <a:pPr lvl="1"/>
            <a:r>
              <a:rPr lang="en-US" dirty="0"/>
              <a:t>Forfeit any unused funds over $640 after the reimbursement deadline.</a:t>
            </a:r>
          </a:p>
          <a:p>
            <a:r>
              <a:rPr lang="en-US" dirty="0"/>
              <a:t>Must reenroll each year.</a:t>
            </a:r>
          </a:p>
        </p:txBody>
      </p:sp>
    </p:spTree>
    <p:extLst>
      <p:ext uri="{BB962C8B-B14F-4D97-AF65-F5344CB8AC3E}">
        <p14:creationId xmlns:p14="http://schemas.microsoft.com/office/powerpoint/2010/main" val="355977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D9F6B-08A0-4B6F-2AD0-88AB27CFA940}"/>
              </a:ext>
            </a:extLst>
          </p:cNvPr>
          <p:cNvSpPr>
            <a:spLocks noGrp="1"/>
          </p:cNvSpPr>
          <p:nvPr>
            <p:ph sz="half" idx="1"/>
          </p:nvPr>
        </p:nvSpPr>
        <p:spPr/>
        <p:txBody>
          <a:bodyPr>
            <a:normAutofit/>
          </a:bodyPr>
          <a:lstStyle/>
          <a:p>
            <a:pPr lvl="0"/>
            <a:r>
              <a:rPr lang="en-US" dirty="0"/>
              <a:t>Available to all members.</a:t>
            </a:r>
          </a:p>
          <a:p>
            <a:pPr lvl="0"/>
            <a:r>
              <a:rPr lang="en-US" dirty="0"/>
              <a:t>Allows you to pay insurance premiums before taxes for:</a:t>
            </a:r>
          </a:p>
          <a:p>
            <a:pPr lvl="1"/>
            <a:r>
              <a:rPr lang="en-US" dirty="0"/>
              <a:t>Health, including tobacco-use premium.</a:t>
            </a:r>
          </a:p>
          <a:p>
            <a:pPr lvl="1"/>
            <a:r>
              <a:rPr lang="en-US" dirty="0"/>
              <a:t>Dental;</a:t>
            </a:r>
          </a:p>
          <a:p>
            <a:pPr lvl="1"/>
            <a:r>
              <a:rPr lang="en-US" dirty="0"/>
              <a:t>Vision; and</a:t>
            </a:r>
          </a:p>
          <a:p>
            <a:pPr lvl="1"/>
            <a:r>
              <a:rPr lang="en-US" dirty="0"/>
              <a:t>Up to $50,000 of Optional Life coverage.</a:t>
            </a:r>
          </a:p>
          <a:p>
            <a:pPr lvl="0"/>
            <a:r>
              <a:rPr lang="en-US" dirty="0"/>
              <a:t>No need to reenroll each year.</a:t>
            </a:r>
          </a:p>
          <a:p>
            <a:pPr lvl="0"/>
            <a:r>
              <a:rPr lang="en-US" dirty="0"/>
              <a:t>Learn more on the </a:t>
            </a:r>
            <a:r>
              <a:rPr lang="en-US" i="1" dirty="0">
                <a:hlinkClick r:id="rId2"/>
              </a:rPr>
              <a:t>Save in Taxes with the Pretax Group Insurance Premium feature</a:t>
            </a:r>
            <a:r>
              <a:rPr lang="en-US" i="1" dirty="0"/>
              <a:t> </a:t>
            </a:r>
            <a:r>
              <a:rPr lang="en-US" dirty="0"/>
              <a:t>flyer.</a:t>
            </a:r>
          </a:p>
        </p:txBody>
      </p:sp>
      <p:sp>
        <p:nvSpPr>
          <p:cNvPr id="3" name="Title 2">
            <a:extLst>
              <a:ext uri="{FF2B5EF4-FFF2-40B4-BE49-F238E27FC236}">
                <a16:creationId xmlns:a16="http://schemas.microsoft.com/office/drawing/2014/main" id="{D5145E75-7406-DBE4-6E52-A840B11E92F7}"/>
              </a:ext>
            </a:extLst>
          </p:cNvPr>
          <p:cNvSpPr>
            <a:spLocks noGrp="1"/>
          </p:cNvSpPr>
          <p:nvPr>
            <p:ph type="title"/>
          </p:nvPr>
        </p:nvSpPr>
        <p:spPr/>
        <p:txBody>
          <a:bodyPr/>
          <a:lstStyle/>
          <a:p>
            <a:r>
              <a:rPr lang="en-US" dirty="0"/>
              <a:t>Pretax Group Insurance Premium feature</a:t>
            </a:r>
          </a:p>
        </p:txBody>
      </p:sp>
      <p:sp>
        <p:nvSpPr>
          <p:cNvPr id="4" name="Slide Number Placeholder 3">
            <a:extLst>
              <a:ext uri="{FF2B5EF4-FFF2-40B4-BE49-F238E27FC236}">
                <a16:creationId xmlns:a16="http://schemas.microsoft.com/office/drawing/2014/main" id="{D232CDAA-0390-5FCD-33A4-F11F5030093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66833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E3F0A6-2D25-AB93-6FFF-551353AF65B3}"/>
              </a:ext>
            </a:extLst>
          </p:cNvPr>
          <p:cNvSpPr>
            <a:spLocks noGrp="1"/>
          </p:cNvSpPr>
          <p:nvPr>
            <p:ph sz="half" idx="1"/>
          </p:nvPr>
        </p:nvSpPr>
        <p:spPr/>
        <p:txBody>
          <a:bodyPr>
            <a:normAutofit lnSpcReduction="10000"/>
          </a:bodyPr>
          <a:lstStyle/>
          <a:p>
            <a:pPr lvl="0"/>
            <a:r>
              <a:rPr lang="en-US" dirty="0"/>
              <a:t>Pay for daycare costs for children and adults.</a:t>
            </a:r>
          </a:p>
          <a:p>
            <a:pPr lvl="1"/>
            <a:r>
              <a:rPr lang="en-US" dirty="0"/>
              <a:t>Children must be younger than age 13.</a:t>
            </a:r>
          </a:p>
          <a:p>
            <a:pPr lvl="1"/>
            <a:r>
              <a:rPr lang="en-US" dirty="0"/>
              <a:t>Funds are available for reimbursement as you contribute throughout the year.</a:t>
            </a:r>
          </a:p>
          <a:p>
            <a:pPr lvl="0"/>
            <a:r>
              <a:rPr lang="en-US" dirty="0"/>
              <a:t>Cannot be used to pay for dependent medical care.</a:t>
            </a:r>
          </a:p>
          <a:p>
            <a:pPr lvl="0"/>
            <a:r>
              <a:rPr lang="en-US" dirty="0"/>
              <a:t>Submit claims for reimbursement. Documentation is required.</a:t>
            </a:r>
          </a:p>
          <a:p>
            <a:endParaRPr lang="en-US" dirty="0"/>
          </a:p>
        </p:txBody>
      </p:sp>
      <p:sp>
        <p:nvSpPr>
          <p:cNvPr id="3" name="Content Placeholder 2">
            <a:extLst>
              <a:ext uri="{FF2B5EF4-FFF2-40B4-BE49-F238E27FC236}">
                <a16:creationId xmlns:a16="http://schemas.microsoft.com/office/drawing/2014/main" id="{988E34C3-CCC9-57E1-F6A4-99F452B6381D}"/>
              </a:ext>
            </a:extLst>
          </p:cNvPr>
          <p:cNvSpPr>
            <a:spLocks noGrp="1"/>
          </p:cNvSpPr>
          <p:nvPr>
            <p:ph sz="half" idx="2"/>
          </p:nvPr>
        </p:nvSpPr>
        <p:spPr/>
        <p:txBody>
          <a:bodyPr/>
          <a:lstStyle/>
          <a:p>
            <a:pPr lvl="0"/>
            <a:r>
              <a:rPr lang="en-US" dirty="0"/>
              <a:t>Can be used only for expenses incurred January 1, 2025, through March 15, 2026.</a:t>
            </a:r>
          </a:p>
          <a:p>
            <a:pPr lvl="1"/>
            <a:r>
              <a:rPr lang="en-US" dirty="0"/>
              <a:t>Forfeit any unused funds after the reimbursement deadline.</a:t>
            </a:r>
          </a:p>
          <a:p>
            <a:pPr lvl="0"/>
            <a:r>
              <a:rPr lang="en-US" dirty="0"/>
              <a:t>Must reenroll each year.</a:t>
            </a:r>
          </a:p>
          <a:p>
            <a:endParaRPr lang="en-US" dirty="0"/>
          </a:p>
        </p:txBody>
      </p:sp>
      <p:sp>
        <p:nvSpPr>
          <p:cNvPr id="4" name="Title 3">
            <a:extLst>
              <a:ext uri="{FF2B5EF4-FFF2-40B4-BE49-F238E27FC236}">
                <a16:creationId xmlns:a16="http://schemas.microsoft.com/office/drawing/2014/main" id="{56E79478-7917-54C5-A8ED-2DF08A437CB1}"/>
              </a:ext>
            </a:extLst>
          </p:cNvPr>
          <p:cNvSpPr>
            <a:spLocks noGrp="1"/>
          </p:cNvSpPr>
          <p:nvPr>
            <p:ph type="title"/>
          </p:nvPr>
        </p:nvSpPr>
        <p:spPr/>
        <p:txBody>
          <a:bodyPr/>
          <a:lstStyle/>
          <a:p>
            <a:r>
              <a:rPr lang="en-US" dirty="0"/>
              <a:t>Dependent Care Spending Account</a:t>
            </a:r>
          </a:p>
        </p:txBody>
      </p:sp>
      <p:sp>
        <p:nvSpPr>
          <p:cNvPr id="5" name="Slide Number Placeholder 4">
            <a:extLst>
              <a:ext uri="{FF2B5EF4-FFF2-40B4-BE49-F238E27FC236}">
                <a16:creationId xmlns:a16="http://schemas.microsoft.com/office/drawing/2014/main" id="{DC6585D2-EADB-DFA7-80F2-599316158578}"/>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61019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6</a:t>
            </a:fld>
            <a:endParaRPr lang="en-US" dirty="0"/>
          </a:p>
        </p:txBody>
      </p:sp>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1584519346"/>
              </p:ext>
            </p:extLst>
          </p:nvPr>
        </p:nvGraphicFramePr>
        <p:xfrm>
          <a:off x="609600" y="1611313"/>
          <a:ext cx="10789920" cy="2670810"/>
        </p:xfrm>
        <a:graphic>
          <a:graphicData uri="http://schemas.openxmlformats.org/drawingml/2006/table">
            <a:tbl>
              <a:tblPr firstRow="1" bandRow="1">
                <a:tableStyleId>{2D5ABB26-0587-4C30-8999-92F81FD0307C}</a:tableStyleId>
              </a:tblPr>
              <a:tblGrid>
                <a:gridCol w="420624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1478665342"/>
                    </a:ext>
                  </a:extLst>
                </a:gridCol>
                <a:gridCol w="402336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Monthly administrative fee</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Annual contribution limit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Medical Spending Account</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$3,200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Limited-use Medical Spending Account</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$3,200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Dependent Care Spending Account</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$2.14</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$2,500 (married, filing separately)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$5,000 (single, head of household)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$5,000 (married, filing jointly)</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2" name="Title 1"/>
          <p:cNvSpPr>
            <a:spLocks noGrp="1"/>
          </p:cNvSpPr>
          <p:nvPr>
            <p:ph type="title"/>
            <p:custDataLst>
              <p:tags r:id="rId2"/>
            </p:custDataLst>
          </p:nvPr>
        </p:nvSpPr>
        <p:spPr/>
        <p:txBody>
          <a:bodyPr/>
          <a:lstStyle/>
          <a:p>
            <a:r>
              <a:rPr lang="en-US" dirty="0"/>
              <a:t>2025 Administrative fees and contribution limits</a:t>
            </a:r>
            <a:r>
              <a:rPr lang="en-US" baseline="30000" dirty="0"/>
              <a:t>1</a:t>
            </a:r>
          </a:p>
        </p:txBody>
      </p:sp>
      <p:sp>
        <p:nvSpPr>
          <p:cNvPr id="3" name="Rectangle 2">
            <a:extLst>
              <a:ext uri="{FF2B5EF4-FFF2-40B4-BE49-F238E27FC236}">
                <a16:creationId xmlns:a16="http://schemas.microsoft.com/office/drawing/2014/main" id="{01023F04-FC68-3B38-FD50-7F75A7960D01}"/>
              </a:ext>
            </a:extLst>
          </p:cNvPr>
          <p:cNvSpPr/>
          <p:nvPr>
            <p:custDataLst>
              <p:tags r:id="rId3"/>
            </p:custDataLst>
          </p:nvPr>
        </p:nvSpPr>
        <p:spPr>
          <a:xfrm>
            <a:off x="609599" y="5900934"/>
            <a:ext cx="7781925" cy="400110"/>
          </a:xfrm>
          <a:prstGeom prst="rect">
            <a:avLst/>
          </a:prstGeom>
        </p:spPr>
        <p:txBody>
          <a:bodyPr wrap="square">
            <a:spAutoFit/>
          </a:bodyPr>
          <a:lstStyle/>
          <a:p>
            <a:r>
              <a:rPr lang="en-US" sz="1000" baseline="30000" dirty="0">
                <a:solidFill>
                  <a:schemeClr val="tx2"/>
                </a:solidFill>
              </a:rPr>
              <a:t>1</a:t>
            </a:r>
            <a:r>
              <a:rPr lang="en-US" sz="1000" dirty="0">
                <a:solidFill>
                  <a:schemeClr val="tx2"/>
                </a:solidFill>
              </a:rPr>
              <a:t>These are 2024 limits; contribution limits for 2025 will be released by the IRS at a later date.</a:t>
            </a:r>
          </a:p>
          <a:p>
            <a:r>
              <a:rPr lang="en-US" sz="1000" baseline="30000" dirty="0">
                <a:solidFill>
                  <a:schemeClr val="tx2"/>
                </a:solidFill>
              </a:rPr>
              <a:t>2</a:t>
            </a:r>
            <a:r>
              <a:rPr lang="en-US" sz="1000" dirty="0">
                <a:solidFill>
                  <a:schemeClr val="tx2"/>
                </a:solidFill>
              </a:rPr>
              <a:t>Contribution limit for highly compensated employees is $1,600.</a:t>
            </a:r>
            <a:endParaRPr lang="en-US" sz="1000" baseline="30000" dirty="0">
              <a:solidFill>
                <a:schemeClr val="tx2"/>
              </a:solidFill>
            </a:endParaRPr>
          </a:p>
        </p:txBody>
      </p:sp>
    </p:spTree>
    <p:extLst>
      <p:ext uri="{BB962C8B-B14F-4D97-AF65-F5344CB8AC3E}">
        <p14:creationId xmlns:p14="http://schemas.microsoft.com/office/powerpoint/2010/main" val="2158948638"/>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7</a:t>
            </a:fld>
            <a:endParaRPr lang="en-US" dirty="0"/>
          </a:p>
        </p:txBody>
      </p:sp>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1051802857"/>
              </p:ext>
            </p:extLst>
          </p:nvPr>
        </p:nvGraphicFramePr>
        <p:xfrm>
          <a:off x="609600" y="1611313"/>
          <a:ext cx="9509760" cy="1828800"/>
        </p:xfrm>
        <a:graphic>
          <a:graphicData uri="http://schemas.openxmlformats.org/drawingml/2006/table">
            <a:tbl>
              <a:tblPr firstRow="1" bandRow="1">
                <a:tableStyleId>{2D5ABB26-0587-4C30-8999-92F81FD0307C}</a:tableStyleId>
              </a:tblPr>
              <a:tblGrid>
                <a:gridCol w="4206240">
                  <a:extLst>
                    <a:ext uri="{9D8B030D-6E8A-4147-A177-3AD203B41FA5}">
                      <a16:colId xmlns:a16="http://schemas.microsoft.com/office/drawing/2014/main" val="4150371806"/>
                    </a:ext>
                  </a:extLst>
                </a:gridCol>
                <a:gridCol w="2651760">
                  <a:extLst>
                    <a:ext uri="{9D8B030D-6E8A-4147-A177-3AD203B41FA5}">
                      <a16:colId xmlns:a16="http://schemas.microsoft.com/office/drawing/2014/main" val="1478665342"/>
                    </a:ext>
                  </a:extLst>
                </a:gridCol>
                <a:gridCol w="265176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Grace period</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Deadline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Medical Spending Account</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None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March 31, 2026</a:t>
                      </a:r>
                      <a:endParaRPr lang="en-US" sz="2000" dirty="0">
                        <a:solidFill>
                          <a:srgbClr val="FF0000"/>
                        </a:solidFill>
                        <a:effectLst/>
                        <a:latin typeface="+mn-lt"/>
                        <a:ea typeface="Calibri" panose="020F0502020204030204" pitchFamily="34" charset="0"/>
                        <a:cs typeface="Times New Roman" panose="02020603050405020304" pitchFamily="18" charset="0"/>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Limited-use Medical Spending Account</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None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March 31, 2026</a:t>
                      </a:r>
                      <a:endParaRPr lang="en-US" sz="2000" dirty="0">
                        <a:solidFill>
                          <a:srgbClr val="FF0000"/>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Dependent Care Spending Account</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March 15, 2026</a:t>
                      </a:r>
                      <a:endParaRPr lang="en-US" sz="2000" dirty="0">
                        <a:solidFill>
                          <a:srgbClr val="FF0000"/>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March 31, 2026</a:t>
                      </a:r>
                      <a:endParaRPr lang="en-US" sz="2000" dirty="0">
                        <a:solidFill>
                          <a:srgbClr val="FF0000"/>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2" name="Title 1"/>
          <p:cNvSpPr>
            <a:spLocks noGrp="1"/>
          </p:cNvSpPr>
          <p:nvPr>
            <p:ph type="title"/>
            <p:custDataLst>
              <p:tags r:id="rId2"/>
            </p:custDataLst>
          </p:nvPr>
        </p:nvSpPr>
        <p:spPr/>
        <p:txBody>
          <a:bodyPr/>
          <a:lstStyle/>
          <a:p>
            <a:r>
              <a:rPr lang="en-US" dirty="0"/>
              <a:t>2025 Reimbursement deadlines</a:t>
            </a:r>
            <a:endParaRPr lang="en-US" baseline="30000" dirty="0"/>
          </a:p>
        </p:txBody>
      </p:sp>
    </p:spTree>
    <p:extLst>
      <p:ext uri="{BB962C8B-B14F-4D97-AF65-F5344CB8AC3E}">
        <p14:creationId xmlns:p14="http://schemas.microsoft.com/office/powerpoint/2010/main" val="1640109087"/>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9&quot;/&gt;&lt;lineCharCount val=&quot;64&quot;/&gt;&lt;/TableIndex&gt;&lt;/ShapeTextInfo&gt;"/>
  <p:tag name="HTML_SHAPEINFO" val="&lt;ThreeDShapeInfo&gt;&lt;uuid val=&quot;{B1D1730A-94A2-493E-820D-F5DDB27CE71C}&quot;/&gt;&lt;isInvalidForFieldText val=&quot;0&quot;/&gt;&lt;Image&gt;&lt;filename val=&quot;C:\Users\rscald\AppData\Local\Temp\CP16132381501937Session\CPTrustFolder16132381501953\PPTImport16132381587437\data\asimages\{B1D1730A-94A2-493E-820D-F5DDB27CE71C}_45.png&quot;/&gt;&lt;left val=&quot;47&quot;/&gt;&lt;top val=&quot;676&quot;/&gt;&lt;width val=&quot;818&quot;/&gt;&lt;height val=&quot;46&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26245</TotalTime>
  <Words>494</Words>
  <Application>Microsoft Office PowerPoint</Application>
  <PresentationFormat>Widescreen</PresentationFormat>
  <Paragraphs>78</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Your MoneyPlus elections</vt:lpstr>
      <vt:lpstr>Medical Spending Account</vt:lpstr>
      <vt:lpstr>Limited-use Medical Spending Account</vt:lpstr>
      <vt:lpstr>Pretax Group Insurance Premium feature</vt:lpstr>
      <vt:lpstr>Dependent Care Spending Account</vt:lpstr>
      <vt:lpstr>2025 Administrative fees and contribution limits1</vt:lpstr>
      <vt:lpstr>2025 Reimbursement deadlines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720</cp:revision>
  <cp:lastPrinted>2024-06-06T13:47:10Z</cp:lastPrinted>
  <dcterms:created xsi:type="dcterms:W3CDTF">2019-11-01T12:34:11Z</dcterms:created>
  <dcterms:modified xsi:type="dcterms:W3CDTF">2024-09-13T13:31:51Z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