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461" r:id="rId3"/>
    <p:sldId id="467" r:id="rId4"/>
    <p:sldId id="476" r:id="rId5"/>
    <p:sldId id="477" r:id="rId6"/>
    <p:sldId id="288" r:id="rId7"/>
    <p:sldId id="471"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05" autoAdjust="0"/>
    <p:restoredTop sz="88837" autoAdjust="0"/>
  </p:normalViewPr>
  <p:slideViewPr>
    <p:cSldViewPr snapToGrid="0">
      <p:cViewPr varScale="1">
        <p:scale>
          <a:sx n="101" d="100"/>
          <a:sy n="101" d="100"/>
        </p:scale>
        <p:origin x="912" y="10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17" Type="http://schemas.microsoft.com/office/2018/10/relationships/authors" Targe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9/12/2024</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9/12/2024</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36C5A97-FE1B-4EFC-9C73-B1258035E011}" type="slidenum">
              <a:rPr lang="en-US" smtClean="0"/>
              <a:t>6</a:t>
            </a:fld>
            <a:endParaRPr lang="en-US"/>
          </a:p>
        </p:txBody>
      </p:sp>
    </p:spTree>
    <p:extLst>
      <p:ext uri="{BB962C8B-B14F-4D97-AF65-F5344CB8AC3E}">
        <p14:creationId xmlns:p14="http://schemas.microsoft.com/office/powerpoint/2010/main" val="50936185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hyperlink" Target="http://www.eyemedvisioncare.com/pebaoe" TargetMode="External"/><Relationship Id="rId2" Type="http://schemas.openxmlformats.org/officeDocument/2006/relationships/slideLayout" Target="../slideLayouts/slideLayout3.xml"/><Relationship Id="rId1" Type="http://schemas.openxmlformats.org/officeDocument/2006/relationships/tags" Target="../tags/tag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6.xml"/><Relationship Id="rId1" Type="http://schemas.openxmlformats.org/officeDocument/2006/relationships/tags" Target="../tags/tag5.xml"/><Relationship Id="rId4"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Your vision coverage</a:t>
            </a:r>
          </a:p>
        </p:txBody>
      </p:sp>
      <p:sp>
        <p:nvSpPr>
          <p:cNvPr id="3" name="Subtitle 2"/>
          <p:cNvSpPr>
            <a:spLocks noGrp="1"/>
          </p:cNvSpPr>
          <p:nvPr>
            <p:ph type="subTitle" idx="1"/>
          </p:nvPr>
        </p:nvSpPr>
        <p:spPr/>
        <p:txBody>
          <a:bodyPr/>
          <a:lstStyle/>
          <a:p>
            <a:r>
              <a:rPr lang="en-US" dirty="0"/>
              <a:t>Insurance Orientation and Education</a:t>
            </a:r>
          </a:p>
          <a:p>
            <a:r>
              <a:rPr lang="en-US" dirty="0"/>
              <a:t>2025</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56ADA10-E8D4-758B-BC98-33CFDC775D2D}"/>
              </a:ext>
            </a:extLst>
          </p:cNvPr>
          <p:cNvSpPr>
            <a:spLocks noGrp="1"/>
          </p:cNvSpPr>
          <p:nvPr>
            <p:ph sz="half" idx="1"/>
          </p:nvPr>
        </p:nvSpPr>
        <p:spPr/>
        <p:txBody>
          <a:bodyPr>
            <a:normAutofit/>
          </a:bodyPr>
          <a:lstStyle/>
          <a:p>
            <a:pPr lvl="0"/>
            <a:r>
              <a:rPr lang="en-US" dirty="0"/>
              <a:t>Coverage includes:</a:t>
            </a:r>
          </a:p>
          <a:p>
            <a:pPr lvl="1"/>
            <a:r>
              <a:rPr lang="en-US" dirty="0"/>
              <a:t>Comprehensive eye exams;</a:t>
            </a:r>
          </a:p>
          <a:p>
            <a:pPr lvl="1"/>
            <a:r>
              <a:rPr lang="en-US" dirty="0"/>
              <a:t>Frames;</a:t>
            </a:r>
          </a:p>
          <a:p>
            <a:pPr lvl="1"/>
            <a:r>
              <a:rPr lang="en-US" dirty="0"/>
              <a:t>Lenses and lens options; and</a:t>
            </a:r>
          </a:p>
          <a:p>
            <a:pPr lvl="1"/>
            <a:r>
              <a:rPr lang="en-US" dirty="0"/>
              <a:t>Contact lens services and materials.</a:t>
            </a:r>
          </a:p>
          <a:p>
            <a:pPr lvl="0"/>
            <a:r>
              <a:rPr lang="en-US" dirty="0"/>
              <a:t>Receive discounts on extra pairs of eyeglasses, contact lenses, and LASIK and PRK vision correction.</a:t>
            </a:r>
          </a:p>
          <a:p>
            <a:pPr lvl="0"/>
            <a:r>
              <a:rPr lang="en-US" dirty="0"/>
              <a:t>Additional benefits available for diabetics.</a:t>
            </a:r>
          </a:p>
          <a:p>
            <a:pPr lvl="0"/>
            <a:r>
              <a:rPr lang="en-US" dirty="0"/>
              <a:t>Choose either frames/lenses or contact lenses, but not both, in the same plan year.</a:t>
            </a:r>
          </a:p>
        </p:txBody>
      </p:sp>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dirty="0"/>
              <a:t>State Vision Plan</a:t>
            </a:r>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Tree>
    <p:extLst>
      <p:ext uri="{BB962C8B-B14F-4D97-AF65-F5344CB8AC3E}">
        <p14:creationId xmlns:p14="http://schemas.microsoft.com/office/powerpoint/2010/main" val="2378765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3</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Exams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827851278"/>
              </p:ext>
            </p:extLst>
          </p:nvPr>
        </p:nvGraphicFramePr>
        <p:xfrm>
          <a:off x="609600" y="1611313"/>
          <a:ext cx="10698480" cy="1561338"/>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you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you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rPr>
                        <a:t>Exam, with dilation </a:t>
                      </a:r>
                      <a:br>
                        <a:rPr lang="en-US" sz="2000" b="1" kern="1200" dirty="0">
                          <a:solidFill>
                            <a:schemeClr val="tx2"/>
                          </a:solidFill>
                          <a:effectLst/>
                        </a:rPr>
                      </a:br>
                      <a:r>
                        <a:rPr lang="en-US" sz="2000" b="1" kern="1200" dirty="0">
                          <a:solidFill>
                            <a:schemeClr val="tx2"/>
                          </a:solidFill>
                          <a:effectLst/>
                        </a:rPr>
                        <a:t>if necessary</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$10 </a:t>
                      </a:r>
                      <a:r>
                        <a:rPr lang="en-US" sz="2000" dirty="0">
                          <a:solidFill>
                            <a:schemeClr val="tx2"/>
                          </a:solidFill>
                          <a:effectLst/>
                          <a:latin typeface="+mn-lt"/>
                          <a:ea typeface="Calibri" panose="020F0502020204030204" pitchFamily="34" charset="0"/>
                          <a:cs typeface="Times New Roman" panose="02020603050405020304" pitchFamily="18" charset="0"/>
                        </a:rPr>
                        <a:t>copay.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Up to $35.</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rPr>
                        <a:t>Retinal imaging</a:t>
                      </a:r>
                    </a:p>
                  </a:txBody>
                  <a:tcPr anchor="ctr">
                    <a:lnT w="6350" cap="flat" cmpd="sng" algn="ctr">
                      <a:solidFill>
                        <a:schemeClr val="bg2"/>
                      </a:solidFill>
                      <a:prstDash val="solid"/>
                      <a:round/>
                      <a:headEnd type="none" w="med" len="med"/>
                      <a:tailEnd type="none" w="med" len="med"/>
                    </a:lnT>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Up to </a:t>
                      </a:r>
                      <a:r>
                        <a:rPr lang="en-US" sz="2000" b="1" dirty="0">
                          <a:solidFill>
                            <a:schemeClr val="tx2"/>
                          </a:solidFill>
                          <a:effectLst/>
                          <a:latin typeface="+mn-lt"/>
                          <a:ea typeface="Calibri" panose="020F0502020204030204" pitchFamily="34" charset="0"/>
                          <a:cs typeface="Times New Roman" panose="02020603050405020304" pitchFamily="18" charset="0"/>
                        </a:rPr>
                        <a:t>$39</a:t>
                      </a:r>
                      <a:r>
                        <a:rPr lang="en-US" sz="2000" dirty="0">
                          <a:solidFill>
                            <a:schemeClr val="tx2"/>
                          </a:solidFill>
                          <a:effectLst/>
                          <a:latin typeface="+mn-lt"/>
                          <a:ea typeface="Calibri" panose="020F0502020204030204" pitchFamily="34" charset="0"/>
                          <a:cs typeface="Times New Roman" panose="02020603050405020304" pitchFamily="18" charset="0"/>
                        </a:rPr>
                        <a:t>.</a:t>
                      </a:r>
                    </a:p>
                  </a:txBody>
                  <a:tcPr anchor="ctr">
                    <a:lnT w="6350" cap="flat" cmpd="sng" algn="ctr">
                      <a:solidFill>
                        <a:schemeClr val="bg2"/>
                      </a:solidFill>
                      <a:prstDash val="solid"/>
                      <a:round/>
                      <a:headEnd type="none" w="med" len="med"/>
                      <a:tailEnd type="none" w="med" len="med"/>
                    </a:lnT>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No reimbursement.</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755017730"/>
                  </a:ext>
                </a:extLst>
              </a:tr>
            </a:tbl>
          </a:graphicData>
        </a:graphic>
      </p:graphicFrame>
      <p:sp>
        <p:nvSpPr>
          <p:cNvPr id="34" name="Rectangle 2">
            <a:extLst>
              <a:ext uri="{FF2B5EF4-FFF2-40B4-BE49-F238E27FC236}">
                <a16:creationId xmlns:a16="http://schemas.microsoft.com/office/drawing/2014/main" id="{1E9D7985-1B62-C914-D787-CF3E5C8DF82F}"/>
              </a:ext>
            </a:extLst>
          </p:cNvPr>
          <p:cNvSpPr>
            <a:spLocks noChangeArrowheads="1"/>
          </p:cNvSpPr>
          <p:nvPr>
            <p:custDataLst>
              <p:tags r:id="rId1"/>
            </p:custDataLst>
          </p:nvPr>
        </p:nvSpPr>
        <p:spPr bwMode="auto">
          <a:xfrm>
            <a:off x="609600" y="3429000"/>
            <a:ext cx="82296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n-US" sz="2000" dirty="0">
                <a:solidFill>
                  <a:schemeClr val="tx2"/>
                </a:solidFill>
              </a:rPr>
              <a:t>Find a network provider at </a:t>
            </a:r>
            <a:r>
              <a:rPr lang="en-US" altLang="en-US" sz="2000" dirty="0">
                <a:hlinkClick r:id="rId3"/>
              </a:rPr>
              <a:t>www.eyemedvisioncare.com/pebaoe</a:t>
            </a:r>
            <a:r>
              <a:rPr lang="en-US" altLang="en-US" sz="2000" dirty="0">
                <a:solidFill>
                  <a:schemeClr val="tx2"/>
                </a:solidFill>
              </a:rPr>
              <a:t>.</a:t>
            </a:r>
          </a:p>
        </p:txBody>
      </p:sp>
    </p:spTree>
    <p:extLst>
      <p:ext uri="{BB962C8B-B14F-4D97-AF65-F5344CB8AC3E}">
        <p14:creationId xmlns:p14="http://schemas.microsoft.com/office/powerpoint/2010/main" val="49154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Frames and lenses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1518489796"/>
              </p:ext>
            </p:extLst>
          </p:nvPr>
        </p:nvGraphicFramePr>
        <p:xfrm>
          <a:off x="609600" y="1611313"/>
          <a:ext cx="10698480" cy="3643884"/>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you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you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Frames</a:t>
                      </a: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b="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 </a:t>
                      </a:r>
                      <a:r>
                        <a:rPr lang="en-US" sz="2000" b="0" dirty="0">
                          <a:solidFill>
                            <a:schemeClr val="tx2"/>
                          </a:solidFill>
                          <a:effectLst/>
                          <a:latin typeface="+mn-lt"/>
                          <a:ea typeface="Calibri" panose="020F0502020204030204" pitchFamily="34" charset="0"/>
                          <a:cs typeface="Times New Roman" panose="02020603050405020304" pitchFamily="18" charset="0"/>
                        </a:rPr>
                        <a:t>copay and </a:t>
                      </a:r>
                      <a:r>
                        <a:rPr lang="en-US" sz="2000" b="1" dirty="0">
                          <a:solidFill>
                            <a:schemeClr val="tx2"/>
                          </a:solidFill>
                          <a:effectLst/>
                          <a:latin typeface="+mn-lt"/>
                          <a:ea typeface="Calibri" panose="020F0502020204030204" pitchFamily="34" charset="0"/>
                          <a:cs typeface="Times New Roman" panose="02020603050405020304" pitchFamily="18" charset="0"/>
                        </a:rPr>
                        <a:t>80%</a:t>
                      </a:r>
                      <a:r>
                        <a:rPr lang="en-US" sz="2000" dirty="0">
                          <a:solidFill>
                            <a:schemeClr val="tx2"/>
                          </a:solidFill>
                          <a:effectLst/>
                          <a:latin typeface="+mn-lt"/>
                          <a:ea typeface="Calibri" panose="020F0502020204030204" pitchFamily="34" charset="0"/>
                          <a:cs typeface="Times New Roman" panose="02020603050405020304" pitchFamily="18" charset="0"/>
                        </a:rPr>
                        <a:t> of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$150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$75.</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Standard plastic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$10</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Standard progressive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$35</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01462865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kern="1200" dirty="0">
                          <a:solidFill>
                            <a:schemeClr val="tx2"/>
                          </a:solidFill>
                          <a:effectLst/>
                          <a:latin typeface="+mn-lt"/>
                          <a:ea typeface="+mn-ea"/>
                          <a:cs typeface="+mn-cs"/>
                        </a:rPr>
                        <a:t>Premium progressive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b="1" dirty="0">
                          <a:solidFill>
                            <a:schemeClr val="tx2"/>
                          </a:solidFill>
                          <a:effectLst/>
                          <a:latin typeface="+mn-lt"/>
                          <a:ea typeface="Calibri" panose="020F0502020204030204" pitchFamily="34" charset="0"/>
                          <a:cs typeface="Times New Roman" panose="02020603050405020304" pitchFamily="18" charset="0"/>
                        </a:rPr>
                        <a:t>$35</a:t>
                      </a:r>
                      <a:r>
                        <a:rPr lang="en-US" sz="2000" b="0" dirty="0">
                          <a:solidFill>
                            <a:schemeClr val="tx2"/>
                          </a:solidFill>
                          <a:effectLst/>
                          <a:latin typeface="+mn-lt"/>
                          <a:ea typeface="Calibri" panose="020F0502020204030204" pitchFamily="34" charset="0"/>
                          <a:cs typeface="Times New Roman" panose="02020603050405020304" pitchFamily="18" charset="0"/>
                        </a:rPr>
                        <a:t>-</a:t>
                      </a:r>
                      <a:r>
                        <a:rPr lang="en-US" sz="2000" b="1" dirty="0">
                          <a:solidFill>
                            <a:schemeClr val="tx2"/>
                          </a:solidFill>
                          <a:effectLst/>
                          <a:latin typeface="+mn-lt"/>
                          <a:ea typeface="Calibri" panose="020F0502020204030204" pitchFamily="34" charset="0"/>
                          <a:cs typeface="Times New Roman" panose="02020603050405020304" pitchFamily="18" charset="0"/>
                        </a:rPr>
                        <a:t>$80</a:t>
                      </a:r>
                      <a:r>
                        <a:rPr lang="en-US" sz="2000" dirty="0">
                          <a:solidFill>
                            <a:schemeClr val="tx2"/>
                          </a:solidFill>
                          <a:effectLst/>
                          <a:latin typeface="+mn-lt"/>
                          <a:ea typeface="Calibri" panose="020F0502020204030204" pitchFamily="34" charset="0"/>
                          <a:cs typeface="Times New Roman" panose="02020603050405020304" pitchFamily="18" charset="0"/>
                        </a:rPr>
                        <a:t> for Tiers 1-3. For Tier 4, you pay copay and </a:t>
                      </a:r>
                      <a:r>
                        <a:rPr lang="en-US" sz="2000" b="1" dirty="0">
                          <a:solidFill>
                            <a:schemeClr val="tx2"/>
                          </a:solidFill>
                          <a:effectLst/>
                          <a:latin typeface="+mn-lt"/>
                          <a:ea typeface="Calibri" panose="020F0502020204030204" pitchFamily="34" charset="0"/>
                          <a:cs typeface="Times New Roman" panose="02020603050405020304" pitchFamily="18" charset="0"/>
                        </a:rPr>
                        <a:t>80% </a:t>
                      </a:r>
                      <a:r>
                        <a:rPr lang="en-US" sz="2000" dirty="0">
                          <a:solidFill>
                            <a:schemeClr val="tx2"/>
                          </a:solidFill>
                          <a:effectLst/>
                          <a:latin typeface="+mn-lt"/>
                          <a:ea typeface="Calibri" panose="020F0502020204030204" pitchFamily="34" charset="0"/>
                          <a:cs typeface="Times New Roman" panose="02020603050405020304" pitchFamily="18" charset="0"/>
                        </a:rPr>
                        <a:t>of cost less </a:t>
                      </a:r>
                      <a:r>
                        <a:rPr lang="en-US" sz="2000" b="1" dirty="0">
                          <a:solidFill>
                            <a:schemeClr val="tx2"/>
                          </a:solidFill>
                          <a:effectLst/>
                          <a:latin typeface="+mn-lt"/>
                          <a:ea typeface="Calibri" panose="020F0502020204030204" pitchFamily="34" charset="0"/>
                          <a:cs typeface="Times New Roman" panose="02020603050405020304" pitchFamily="18" charset="0"/>
                        </a:rPr>
                        <a:t>$120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$55.</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355865447"/>
                  </a:ext>
                </a:extLst>
              </a:tr>
            </a:tbl>
          </a:graphicData>
        </a:graphic>
      </p:graphicFrame>
    </p:spTree>
    <p:extLst>
      <p:ext uri="{BB962C8B-B14F-4D97-AF65-F5344CB8AC3E}">
        <p14:creationId xmlns:p14="http://schemas.microsoft.com/office/powerpoint/2010/main" val="897856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5</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Contact lenses</a:t>
            </a:r>
          </a:p>
        </p:txBody>
      </p:sp>
      <p:graphicFrame>
        <p:nvGraphicFramePr>
          <p:cNvPr id="30" name="Table 8">
            <a:extLst>
              <a:ext uri="{FF2B5EF4-FFF2-40B4-BE49-F238E27FC236}">
                <a16:creationId xmlns:a16="http://schemas.microsoft.com/office/drawing/2014/main" id="{CFEFED72-B2D5-44F7-74A8-8B3780AE32F2}"/>
              </a:ext>
            </a:extLst>
          </p:cNvPr>
          <p:cNvGraphicFramePr>
            <a:graphicFrameLocks noGrp="1"/>
          </p:cNvGraphicFramePr>
          <p:nvPr>
            <p:ph sz="half" idx="1"/>
            <p:extLst>
              <p:ext uri="{D42A27DB-BD31-4B8C-83A1-F6EECF244321}">
                <p14:modId xmlns:p14="http://schemas.microsoft.com/office/powerpoint/2010/main" val="2491844952"/>
              </p:ext>
            </p:extLst>
          </p:nvPr>
        </p:nvGraphicFramePr>
        <p:xfrm>
          <a:off x="609600" y="1611313"/>
          <a:ext cx="10698480" cy="3345942"/>
        </p:xfrm>
        <a:graphic>
          <a:graphicData uri="http://schemas.openxmlformats.org/drawingml/2006/table">
            <a:tbl>
              <a:tblPr firstRow="1" bandRow="1">
                <a:tableStyleId>{2D5ABB26-0587-4C30-8999-92F81FD0307C}</a:tableStyleId>
              </a:tblPr>
              <a:tblGrid>
                <a:gridCol w="2468880">
                  <a:extLst>
                    <a:ext uri="{9D8B030D-6E8A-4147-A177-3AD203B41FA5}">
                      <a16:colId xmlns:a16="http://schemas.microsoft.com/office/drawing/2014/main" val="1008908948"/>
                    </a:ext>
                  </a:extLst>
                </a:gridCol>
                <a:gridCol w="4114800">
                  <a:extLst>
                    <a:ext uri="{9D8B030D-6E8A-4147-A177-3AD203B41FA5}">
                      <a16:colId xmlns:a16="http://schemas.microsoft.com/office/drawing/2014/main" val="4150371806"/>
                    </a:ext>
                  </a:extLst>
                </a:gridCol>
                <a:gridCol w="4114800">
                  <a:extLst>
                    <a:ext uri="{9D8B030D-6E8A-4147-A177-3AD203B41FA5}">
                      <a16:colId xmlns:a16="http://schemas.microsoft.com/office/drawing/2014/main" val="1478665342"/>
                    </a:ext>
                  </a:extLst>
                </a:gridCol>
              </a:tblGrid>
              <a:tr h="457200">
                <a:tc>
                  <a:txBody>
                    <a:bodyPr/>
                    <a:lstStyle/>
                    <a:p>
                      <a:pPr algn="l"/>
                      <a:endParaRPr lang="en-US" sz="2000" dirty="0"/>
                    </a:p>
                  </a:txBody>
                  <a:tcPr/>
                </a:tc>
                <a:tc>
                  <a:txBody>
                    <a:bodyPr/>
                    <a:lstStyle/>
                    <a:p>
                      <a:r>
                        <a:rPr lang="en-US" sz="2000" b="1" dirty="0">
                          <a:solidFill>
                            <a:schemeClr val="tx1"/>
                          </a:solidFill>
                        </a:rPr>
                        <a:t>In network, you pay:</a:t>
                      </a:r>
                    </a:p>
                  </a:txBody>
                  <a:tcPr anchor="ctr">
                    <a:lnB w="28575" cap="flat" cmpd="sng" algn="ctr">
                      <a:solidFill>
                        <a:srgbClr val="A0B810"/>
                      </a:solidFill>
                      <a:prstDash val="solid"/>
                      <a:round/>
                      <a:headEnd type="none" w="med" len="med"/>
                      <a:tailEnd type="none" w="med" len="med"/>
                    </a:lnB>
                  </a:tcPr>
                </a:tc>
                <a:tc>
                  <a:txBody>
                    <a:bodyPr/>
                    <a:lstStyle/>
                    <a:p>
                      <a:r>
                        <a:rPr lang="en-US" sz="2000" b="1" dirty="0">
                          <a:solidFill>
                            <a:schemeClr val="tx1"/>
                          </a:solidFill>
                        </a:rPr>
                        <a:t>Out of network, you receive:</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370840">
                <a:tc>
                  <a:txBody>
                    <a:bodyPr/>
                    <a:lstStyle/>
                    <a:p>
                      <a:pPr lvl="0" algn="l"/>
                      <a:r>
                        <a:rPr lang="en-US" sz="2000" b="1" kern="1200" dirty="0">
                          <a:solidFill>
                            <a:schemeClr val="tx2"/>
                          </a:solidFill>
                          <a:effectLst/>
                          <a:latin typeface="+mn-lt"/>
                          <a:ea typeface="+mn-ea"/>
                          <a:cs typeface="+mn-cs"/>
                        </a:rPr>
                        <a:t>Standard contact lenses fit &amp; follow-up</a:t>
                      </a:r>
                      <a:endParaRPr lang="en-US" sz="2000" b="1" dirty="0">
                        <a:solidFill>
                          <a:schemeClr val="tx2"/>
                        </a:solidFill>
                        <a:latin typeface="+mn-lt"/>
                      </a:endParaRPr>
                    </a:p>
                  </a:txBody>
                  <a:tcPr anchor="ctr">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$40.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370840">
                <a:tc>
                  <a:txBody>
                    <a:bodyPr/>
                    <a:lstStyle/>
                    <a:p>
                      <a:pPr lvl="0" algn="l"/>
                      <a:r>
                        <a:rPr lang="en-US" sz="2000" b="1" kern="1200" dirty="0">
                          <a:solidFill>
                            <a:schemeClr val="tx2"/>
                          </a:solidFill>
                          <a:effectLst/>
                          <a:latin typeface="+mn-lt"/>
                          <a:ea typeface="+mn-ea"/>
                          <a:cs typeface="+mn-cs"/>
                        </a:rPr>
                        <a:t>Premium contact lenses fit &amp; follow-up</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 </a:t>
                      </a:r>
                      <a:r>
                        <a:rPr lang="en-US" sz="2000" dirty="0">
                          <a:solidFill>
                            <a:schemeClr val="tx2"/>
                          </a:solidFill>
                          <a:effectLst/>
                          <a:latin typeface="+mn-lt"/>
                          <a:ea typeface="Calibri" panose="020F0502020204030204" pitchFamily="34" charset="0"/>
                          <a:cs typeface="Times New Roman" panose="02020603050405020304" pitchFamily="18" charset="0"/>
                        </a:rPr>
                        <a:t>copay and receive </a:t>
                      </a:r>
                      <a:r>
                        <a:rPr lang="en-US" sz="2000" b="1" dirty="0">
                          <a:solidFill>
                            <a:schemeClr val="tx2"/>
                          </a:solidFill>
                          <a:effectLst/>
                          <a:latin typeface="+mn-lt"/>
                          <a:ea typeface="Calibri" panose="020F0502020204030204" pitchFamily="34" charset="0"/>
                          <a:cs typeface="Times New Roman" panose="02020603050405020304" pitchFamily="18" charset="0"/>
                        </a:rPr>
                        <a:t>10% </a:t>
                      </a:r>
                      <a:r>
                        <a:rPr lang="en-US" sz="2000" dirty="0">
                          <a:solidFill>
                            <a:schemeClr val="tx2"/>
                          </a:solidFill>
                          <a:effectLst/>
                          <a:latin typeface="+mn-lt"/>
                          <a:ea typeface="Calibri" panose="020F0502020204030204" pitchFamily="34" charset="0"/>
                          <a:cs typeface="Times New Roman" panose="02020603050405020304" pitchFamily="18" charset="0"/>
                        </a:rPr>
                        <a:t>off retail price less </a:t>
                      </a:r>
                      <a:r>
                        <a:rPr lang="en-US" sz="2000" b="1" dirty="0">
                          <a:solidFill>
                            <a:schemeClr val="tx2"/>
                          </a:solidFill>
                          <a:effectLst/>
                          <a:latin typeface="+mn-lt"/>
                          <a:ea typeface="Calibri" panose="020F0502020204030204" pitchFamily="34" charset="0"/>
                          <a:cs typeface="Times New Roman" panose="02020603050405020304" pitchFamily="18" charset="0"/>
                        </a:rPr>
                        <a:t>$40</a:t>
                      </a:r>
                      <a:r>
                        <a:rPr lang="en-US" sz="2000" dirty="0">
                          <a:solidFill>
                            <a:schemeClr val="tx2"/>
                          </a:solidFill>
                          <a:effectLst/>
                          <a:latin typeface="+mn-lt"/>
                          <a:ea typeface="Calibri" panose="020F0502020204030204" pitchFamily="34" charset="0"/>
                          <a:cs typeface="Times New Roman" panose="02020603050405020304" pitchFamily="18" charset="0"/>
                        </a:rPr>
                        <a:t> allowance.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$40.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370840">
                <a:tc>
                  <a:txBody>
                    <a:bodyPr/>
                    <a:lstStyle/>
                    <a:p>
                      <a:pPr lvl="0" algn="l"/>
                      <a:r>
                        <a:rPr lang="en-US" sz="2000" b="1" kern="1200" dirty="0">
                          <a:solidFill>
                            <a:schemeClr val="tx2"/>
                          </a:solidFill>
                          <a:effectLst/>
                          <a:latin typeface="+mn-lt"/>
                          <a:ea typeface="+mn-ea"/>
                          <a:cs typeface="+mn-cs"/>
                        </a:rPr>
                        <a:t>Conventional contact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 and </a:t>
                      </a:r>
                      <a:r>
                        <a:rPr lang="en-US" sz="2000" b="1" dirty="0">
                          <a:solidFill>
                            <a:schemeClr val="tx2"/>
                          </a:solidFill>
                          <a:effectLst/>
                          <a:latin typeface="+mn-lt"/>
                          <a:ea typeface="Calibri" panose="020F0502020204030204" pitchFamily="34" charset="0"/>
                          <a:cs typeface="Times New Roman" panose="02020603050405020304" pitchFamily="18" charset="0"/>
                        </a:rPr>
                        <a:t>85% </a:t>
                      </a:r>
                      <a:r>
                        <a:rPr lang="en-US" sz="2000" dirty="0">
                          <a:solidFill>
                            <a:schemeClr val="tx2"/>
                          </a:solidFill>
                          <a:effectLst/>
                          <a:latin typeface="+mn-lt"/>
                          <a:ea typeface="Calibri" panose="020F0502020204030204" pitchFamily="34" charset="0"/>
                          <a:cs typeface="Times New Roman" panose="02020603050405020304" pitchFamily="18" charset="0"/>
                        </a:rPr>
                        <a:t>of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$130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$104.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014628650"/>
                  </a:ext>
                </a:extLst>
              </a:tr>
              <a:tr h="370840">
                <a:tc>
                  <a:txBody>
                    <a:bodyPr/>
                    <a:lstStyle/>
                    <a:p>
                      <a:pPr lvl="0" algn="l"/>
                      <a:r>
                        <a:rPr lang="en-US" sz="2000" b="1" kern="1200" dirty="0">
                          <a:solidFill>
                            <a:schemeClr val="tx2"/>
                          </a:solidFill>
                          <a:effectLst/>
                          <a:latin typeface="+mn-lt"/>
                          <a:ea typeface="+mn-ea"/>
                          <a:cs typeface="+mn-cs"/>
                        </a:rPr>
                        <a:t>Disposable contact lenses</a:t>
                      </a:r>
                      <a:endParaRPr lang="en-US" sz="2000" b="1" dirty="0">
                        <a:solidFill>
                          <a:schemeClr val="tx2"/>
                        </a:solidFill>
                        <a:latin typeface="+mn-lt"/>
                      </a:endParaRP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A </a:t>
                      </a:r>
                      <a:r>
                        <a:rPr lang="en-US" sz="2000" b="1" dirty="0">
                          <a:solidFill>
                            <a:schemeClr val="tx2"/>
                          </a:solidFill>
                          <a:effectLst/>
                          <a:latin typeface="+mn-lt"/>
                          <a:ea typeface="Calibri" panose="020F0502020204030204" pitchFamily="34" charset="0"/>
                          <a:cs typeface="Times New Roman" panose="02020603050405020304" pitchFamily="18" charset="0"/>
                        </a:rPr>
                        <a:t>$0</a:t>
                      </a:r>
                      <a:r>
                        <a:rPr lang="en-US" sz="2000" dirty="0">
                          <a:solidFill>
                            <a:schemeClr val="tx2"/>
                          </a:solidFill>
                          <a:effectLst/>
                          <a:latin typeface="+mn-lt"/>
                          <a:ea typeface="Calibri" panose="020F0502020204030204" pitchFamily="34" charset="0"/>
                          <a:cs typeface="Times New Roman" panose="02020603050405020304" pitchFamily="18" charset="0"/>
                        </a:rPr>
                        <a:t> copay and balance over </a:t>
                      </a:r>
                      <a:r>
                        <a:rPr lang="en-US" sz="2000" b="1" dirty="0">
                          <a:solidFill>
                            <a:schemeClr val="tx2"/>
                          </a:solidFill>
                          <a:effectLst/>
                          <a:latin typeface="+mn-lt"/>
                          <a:ea typeface="Calibri" panose="020F0502020204030204" pitchFamily="34" charset="0"/>
                          <a:cs typeface="Times New Roman" panose="02020603050405020304" pitchFamily="18" charset="0"/>
                        </a:rPr>
                        <a:t>$130 </a:t>
                      </a:r>
                      <a:r>
                        <a:rPr lang="en-US" sz="2000" dirty="0">
                          <a:solidFill>
                            <a:schemeClr val="tx2"/>
                          </a:solidFill>
                          <a:effectLst/>
                          <a:latin typeface="+mn-lt"/>
                          <a:ea typeface="Calibri" panose="020F0502020204030204" pitchFamily="34" charset="0"/>
                          <a:cs typeface="Times New Roman" panose="02020603050405020304" pitchFamily="18" charset="0"/>
                        </a:rPr>
                        <a:t>allowance.</a:t>
                      </a:r>
                    </a:p>
                  </a:txBody>
                  <a:tcPr anchor="ctr">
                    <a:lnT w="6350" cap="flat" cmpd="sng" algn="ctr">
                      <a:solidFill>
                        <a:schemeClr val="bg2"/>
                      </a:solidFill>
                      <a:prstDash val="solid"/>
                      <a:round/>
                      <a:headEnd type="none" w="med" len="med"/>
                      <a:tailEnd type="none" w="med" len="med"/>
                    </a:lnT>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Up to $104.</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1355865447"/>
                  </a:ext>
                </a:extLst>
              </a:tr>
            </a:tbl>
          </a:graphicData>
        </a:graphic>
      </p:graphicFrame>
    </p:spTree>
    <p:extLst>
      <p:ext uri="{BB962C8B-B14F-4D97-AF65-F5344CB8AC3E}">
        <p14:creationId xmlns:p14="http://schemas.microsoft.com/office/powerpoint/2010/main" val="1739625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custDataLst>
              <p:tags r:id="rId1"/>
            </p:custDataLst>
          </p:nvPr>
        </p:nvSpPr>
        <p:spPr/>
        <p:txBody>
          <a:bodyPr/>
          <a:lstStyle/>
          <a:p>
            <a:fld id="{28024367-D536-4F59-B2ED-0E7825EDA9AF}" type="slidenum">
              <a:rPr lang="en-US" smtClean="0"/>
              <a:pPr/>
              <a:t>6</a:t>
            </a:fld>
            <a:endParaRPr lang="en-US" dirty="0"/>
          </a:p>
        </p:txBody>
      </p:sp>
      <p:sp>
        <p:nvSpPr>
          <p:cNvPr id="2" name="Title 1"/>
          <p:cNvSpPr>
            <a:spLocks noGrp="1"/>
          </p:cNvSpPr>
          <p:nvPr>
            <p:ph type="title"/>
            <p:custDataLst>
              <p:tags r:id="rId2"/>
            </p:custDataLst>
          </p:nvPr>
        </p:nvSpPr>
        <p:spPr/>
        <p:txBody>
          <a:bodyPr/>
          <a:lstStyle/>
          <a:p>
            <a:r>
              <a:rPr lang="en-US" dirty="0"/>
              <a:t>2025 Monthly premiums</a:t>
            </a:r>
          </a:p>
        </p:txBody>
      </p:sp>
      <p:sp>
        <p:nvSpPr>
          <p:cNvPr id="36" name="TextBox 35">
            <a:extLst>
              <a:ext uri="{FF2B5EF4-FFF2-40B4-BE49-F238E27FC236}">
                <a16:creationId xmlns:a16="http://schemas.microsoft.com/office/drawing/2014/main" id="{61232F6A-8403-4303-8B13-0FDE4A4E9F9A}"/>
              </a:ext>
            </a:extLst>
          </p:cNvPr>
          <p:cNvSpPr txBox="1"/>
          <p:nvPr/>
        </p:nvSpPr>
        <p:spPr>
          <a:xfrm>
            <a:off x="609599" y="1611313"/>
            <a:ext cx="10972797" cy="400110"/>
          </a:xfrm>
          <a:prstGeom prst="rect">
            <a:avLst/>
          </a:prstGeom>
          <a:noFill/>
        </p:spPr>
        <p:txBody>
          <a:bodyPr wrap="square">
            <a:spAutoFit/>
          </a:bodyPr>
          <a:lstStyle/>
          <a:p>
            <a:r>
              <a:rPr lang="en-US" sz="2000" dirty="0">
                <a:solidFill>
                  <a:schemeClr val="tx2"/>
                </a:solidFill>
                <a:latin typeface="Calibri" panose="020F0502020204030204" pitchFamily="34" charset="0"/>
                <a:ea typeface="Calibri" panose="020F0502020204030204" pitchFamily="34" charset="0"/>
                <a:cs typeface="Times New Roman" panose="02020603050405020304" pitchFamily="18" charset="0"/>
              </a:rPr>
              <a:t>If you work for an optional employer, verify your rates with your benefits office.</a:t>
            </a:r>
            <a:endParaRPr lang="en-US" sz="2000" dirty="0">
              <a:solidFill>
                <a:schemeClr val="tx2"/>
              </a:solidFill>
            </a:endParaRPr>
          </a:p>
        </p:txBody>
      </p:sp>
      <p:graphicFrame>
        <p:nvGraphicFramePr>
          <p:cNvPr id="6" name="Table 8">
            <a:extLst>
              <a:ext uri="{FF2B5EF4-FFF2-40B4-BE49-F238E27FC236}">
                <a16:creationId xmlns:a16="http://schemas.microsoft.com/office/drawing/2014/main" id="{9B532348-833C-4217-9026-3EEB4FC07F81}"/>
              </a:ext>
            </a:extLst>
          </p:cNvPr>
          <p:cNvGraphicFramePr>
            <a:graphicFrameLocks noGrp="1"/>
          </p:cNvGraphicFramePr>
          <p:nvPr>
            <p:ph sz="half" idx="1"/>
            <p:extLst>
              <p:ext uri="{D42A27DB-BD31-4B8C-83A1-F6EECF244321}">
                <p14:modId xmlns:p14="http://schemas.microsoft.com/office/powerpoint/2010/main" val="2255695798"/>
              </p:ext>
            </p:extLst>
          </p:nvPr>
        </p:nvGraphicFramePr>
        <p:xfrm>
          <a:off x="609599" y="2011423"/>
          <a:ext cx="4754880" cy="2286000"/>
        </p:xfrm>
        <a:graphic>
          <a:graphicData uri="http://schemas.openxmlformats.org/drawingml/2006/table">
            <a:tbl>
              <a:tblPr firstRow="1" bandRow="1">
                <a:tableStyleId>{2D5ABB26-0587-4C30-8999-92F81FD0307C}</a:tableStyleId>
              </a:tblPr>
              <a:tblGrid>
                <a:gridCol w="2286000">
                  <a:extLst>
                    <a:ext uri="{9D8B030D-6E8A-4147-A177-3AD203B41FA5}">
                      <a16:colId xmlns:a16="http://schemas.microsoft.com/office/drawing/2014/main" val="1008908948"/>
                    </a:ext>
                  </a:extLst>
                </a:gridCol>
                <a:gridCol w="2468880">
                  <a:extLst>
                    <a:ext uri="{9D8B030D-6E8A-4147-A177-3AD203B41FA5}">
                      <a16:colId xmlns:a16="http://schemas.microsoft.com/office/drawing/2014/main" val="4150371806"/>
                    </a:ext>
                  </a:extLst>
                </a:gridCol>
              </a:tblGrid>
              <a:tr h="457200">
                <a:tc>
                  <a:txBody>
                    <a:bodyPr/>
                    <a:lstStyle/>
                    <a:p>
                      <a:pPr algn="l"/>
                      <a:endParaRPr lang="en-US" sz="2000" dirty="0"/>
                    </a:p>
                  </a:txBody>
                  <a:tcPr anchor="ctr"/>
                </a:tc>
                <a:tc>
                  <a:txBody>
                    <a:bodyPr/>
                    <a:lstStyle/>
                    <a:p>
                      <a:pPr algn="ctr"/>
                      <a:r>
                        <a:rPr lang="en-US" sz="2000" b="1" dirty="0">
                          <a:solidFill>
                            <a:schemeClr val="tx1"/>
                          </a:solidFill>
                        </a:rPr>
                        <a:t>State Vision Plan</a:t>
                      </a:r>
                    </a:p>
                  </a:txBody>
                  <a:tcPr anchor="ctr">
                    <a:lnB w="28575" cap="flat" cmpd="sng" algn="ctr">
                      <a:solidFill>
                        <a:srgbClr val="A0B810"/>
                      </a:solidFill>
                      <a:prstDash val="solid"/>
                      <a:round/>
                      <a:headEnd type="none" w="med" len="med"/>
                      <a:tailEnd type="none" w="med" len="med"/>
                    </a:lnB>
                  </a:tcPr>
                </a:tc>
                <a:extLst>
                  <a:ext uri="{0D108BD9-81ED-4DB2-BD59-A6C34878D82A}">
                    <a16:rowId xmlns:a16="http://schemas.microsoft.com/office/drawing/2014/main" val="1777873450"/>
                  </a:ext>
                </a:extLst>
              </a:tr>
              <a:tr h="457200">
                <a:tc>
                  <a:txBody>
                    <a:bodyPr/>
                    <a:lstStyle/>
                    <a:p>
                      <a:pPr lvl="0" algn="l"/>
                      <a:r>
                        <a:rPr lang="en-US" sz="2000" b="1" i="0" kern="1200" dirty="0">
                          <a:solidFill>
                            <a:schemeClr val="tx2"/>
                          </a:solidFill>
                          <a:effectLst/>
                          <a:latin typeface="+mn-lt"/>
                          <a:ea typeface="+mn-ea"/>
                          <a:cs typeface="+mn-cs"/>
                        </a:rPr>
                        <a:t>Employee</a:t>
                      </a:r>
                    </a:p>
                  </a:txBody>
                  <a:tcPr anchor="ctr">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$6.30</a:t>
                      </a:r>
                    </a:p>
                  </a:txBody>
                  <a:tcPr anchor="ctr">
                    <a:lnT w="28575" cap="flat" cmpd="sng" algn="ctr">
                      <a:solidFill>
                        <a:srgbClr val="A0B810"/>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3680017977"/>
                  </a:ext>
                </a:extLst>
              </a:tr>
              <a:tr h="457200">
                <a:tc>
                  <a:txBody>
                    <a:bodyPr/>
                    <a:lstStyle/>
                    <a:p>
                      <a:pPr lvl="0" algn="l"/>
                      <a:r>
                        <a:rPr lang="en-US" sz="2000" b="1" i="0" kern="1200" dirty="0">
                          <a:solidFill>
                            <a:schemeClr val="tx2"/>
                          </a:solidFill>
                          <a:effectLst/>
                          <a:latin typeface="+mn-lt"/>
                          <a:ea typeface="+mn-ea"/>
                          <a:cs typeface="+mn-cs"/>
                        </a:rPr>
                        <a:t>Employee/spouse</a:t>
                      </a:r>
                      <a:endParaRPr lang="en-US" sz="2000" b="1" i="0" kern="1200" baseline="30000" dirty="0">
                        <a:solidFill>
                          <a:schemeClr val="tx2"/>
                        </a:solidFill>
                        <a:effectLst/>
                        <a:latin typeface="+mn-lt"/>
                        <a:ea typeface="+mn-ea"/>
                        <a:cs typeface="+mn-cs"/>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2000" dirty="0">
                          <a:solidFill>
                            <a:schemeClr val="tx2"/>
                          </a:solidFill>
                          <a:effectLst/>
                          <a:latin typeface="+mn-lt"/>
                          <a:ea typeface="Calibri" panose="020F0502020204030204" pitchFamily="34" charset="0"/>
                          <a:cs typeface="Times New Roman" panose="02020603050405020304" pitchFamily="18" charset="0"/>
                        </a:rPr>
                        <a:t>$12.60</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165194788"/>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kern="1200" dirty="0">
                          <a:solidFill>
                            <a:schemeClr val="tx2"/>
                          </a:solidFill>
                          <a:effectLst/>
                          <a:latin typeface="+mn-lt"/>
                          <a:ea typeface="+mn-ea"/>
                          <a:cs typeface="+mn-cs"/>
                        </a:rPr>
                        <a:t>Employee/children</a:t>
                      </a:r>
                      <a:endParaRPr lang="en-US" sz="2000" b="1" i="0" dirty="0">
                        <a:solidFill>
                          <a:schemeClr val="tx2"/>
                        </a:solidFill>
                        <a:latin typeface="+mn-lt"/>
                      </a:endParaRP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$13.54</a:t>
                      </a:r>
                    </a:p>
                  </a:txBody>
                  <a:tcPr anchor="ctr">
                    <a:lnT w="6350" cap="flat" cmpd="sng" algn="ctr">
                      <a:solidFill>
                        <a:schemeClr val="bg2"/>
                      </a:solidFill>
                      <a:prstDash val="solid"/>
                      <a:round/>
                      <a:headEnd type="none" w="med" len="med"/>
                      <a:tailEnd type="none" w="med" len="med"/>
                    </a:lnT>
                    <a:lnB w="6350" cap="flat" cmpd="sng" algn="ctr">
                      <a:solidFill>
                        <a:schemeClr val="bg2"/>
                      </a:solidFill>
                      <a:prstDash val="solid"/>
                      <a:round/>
                      <a:headEnd type="none" w="med" len="med"/>
                      <a:tailEnd type="none" w="med" len="med"/>
                    </a:lnB>
                  </a:tcPr>
                </a:tc>
                <a:extLst>
                  <a:ext uri="{0D108BD9-81ED-4DB2-BD59-A6C34878D82A}">
                    <a16:rowId xmlns:a16="http://schemas.microsoft.com/office/drawing/2014/main" val="1755017730"/>
                  </a:ext>
                </a:extLst>
              </a:tr>
              <a:tr h="4572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1" i="0" dirty="0">
                          <a:solidFill>
                            <a:schemeClr val="tx2"/>
                          </a:solidFill>
                          <a:latin typeface="+mn-lt"/>
                        </a:rPr>
                        <a:t>Full family</a:t>
                      </a:r>
                    </a:p>
                  </a:txBody>
                  <a:tcPr anchor="ctr">
                    <a:lnT w="6350" cap="flat" cmpd="sng" algn="ctr">
                      <a:solidFill>
                        <a:schemeClr val="bg2"/>
                      </a:solidFill>
                      <a:prstDash val="solid"/>
                      <a:round/>
                      <a:headEnd type="none" w="med" len="med"/>
                      <a:tailEnd type="none" w="med" len="med"/>
                    </a:lnT>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2000" dirty="0">
                          <a:solidFill>
                            <a:schemeClr val="tx2"/>
                          </a:solidFill>
                          <a:effectLst/>
                          <a:latin typeface="+mn-lt"/>
                          <a:ea typeface="Calibri" panose="020F0502020204030204" pitchFamily="34" charset="0"/>
                          <a:cs typeface="Times New Roman" panose="02020603050405020304" pitchFamily="18" charset="0"/>
                        </a:rPr>
                        <a:t>$19.84</a:t>
                      </a:r>
                    </a:p>
                  </a:txBody>
                  <a:tcPr anchor="ctr">
                    <a:lnT w="6350" cap="flat" cmpd="sng" algn="ctr">
                      <a:solidFill>
                        <a:schemeClr val="bg2"/>
                      </a:solidFill>
                      <a:prstDash val="solid"/>
                      <a:round/>
                      <a:headEnd type="none" w="med" len="med"/>
                      <a:tailEnd type="none" w="med" len="med"/>
                    </a:lnT>
                  </a:tcPr>
                </a:tc>
                <a:extLst>
                  <a:ext uri="{0D108BD9-81ED-4DB2-BD59-A6C34878D82A}">
                    <a16:rowId xmlns:a16="http://schemas.microsoft.com/office/drawing/2014/main" val="2204309"/>
                  </a:ext>
                </a:extLst>
              </a:tr>
            </a:tbl>
          </a:graphicData>
        </a:graphic>
      </p:graphicFrame>
    </p:spTree>
    <p:extLst>
      <p:ext uri="{BB962C8B-B14F-4D97-AF65-F5344CB8AC3E}">
        <p14:creationId xmlns:p14="http://schemas.microsoft.com/office/powerpoint/2010/main" val="1778003445"/>
      </p:ext>
    </p:extLst>
  </p:cSld>
  <p:clrMapOvr>
    <a:masterClrMapping/>
  </p:clrMapOvr>
  <mc:AlternateContent xmlns:mc="http://schemas.openxmlformats.org/markup-compatibility/2006" xmlns:p14="http://schemas.microsoft.com/office/powerpoint/2010/main">
    <mc:Choice Requires="p14">
      <p:transition spd="slow" p14:dur="2000" advTm="26788"/>
    </mc:Choice>
    <mc:Fallback xmlns="">
      <p:transition spd="slow" advTm="2678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7</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42&quot;/&gt;&lt;/TableIndex&gt;&lt;/ShapeTextInfo&gt;"/>
  <p:tag name="HTML_SHAPEINFO" val="&lt;ThreeDShapeInfo&gt;&lt;uuid val=&quot;{482081BE-EB31-42AC-9CFF-8F0F1CD57C79}&quot;/&gt;&lt;isInvalidForFieldText val=&quot;0&quot;/&gt;&lt;Image&gt;&lt;filename val=&quot;C:\Users\rscald\AppData\Local\Temp\CP16132381501937Session\CPTrustFolder16132381501953\PPTImport16132381587437\data\asimages\{482081BE-EB31-42AC-9CFF-8F0F1CD57C79}_24.png&quot;/&gt;&lt;left val=&quot;36&quot;/&gt;&lt;top val=&quot;432&quot;/&gt;&lt;width val=&quot;876&quot;/&gt;&lt;height val=&quot;80&quot;/&gt;&lt;hasText val=&quot;1&quot;/&gt;&lt;/Image&gt;&lt;/ThreeDShapeInfo&gt;"/>
</p:tagLst>
</file>

<file path=ppt/tags/tag5.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2&quot;/&gt;&lt;/TableIndex&gt;&lt;/ShapeTextInfo&gt;"/>
  <p:tag name="HTML_SHAPEINFO" val="&lt;ThreeDShapeInfo&gt;&lt;uuid val=&quot;{204CD5AA-1656-4D00-B612-47186CB033B9}&quot;/&gt;&lt;isInvalidForFieldText val=&quot;0&quot;/&gt;&lt;Image&gt;&lt;filename val=&quot;C:\Users\rscald\AppData\Local\Temp\CP16132381501937Session\CPTrustFolder16132381501953\PPTImport16132381587437\data\asimages\{204CD5AA-1656-4D00-B612-47186CB033B9}_10.png&quot;/&gt;&lt;left val=&quot;864&quot;/&gt;&lt;top val=&quot;670&quot;/&gt;&lt;width val=&quot;47&quot;/&gt;&lt;height val=&quot;39&quot;/&gt;&lt;hasText val=&quot;1&quot;/&gt;&lt;/Image&gt;&lt;/ThreeDShapeInfo&gt;"/>
</p:tagLst>
</file>

<file path=ppt/tags/tag6.xml><?xml version="1.0" encoding="utf-8"?>
<p:tagLst xmlns:a="http://schemas.openxmlformats.org/drawingml/2006/main" xmlns:r="http://schemas.openxmlformats.org/officeDocument/2006/relationships" xmlns:p="http://schemas.openxmlformats.org/presentationml/2006/main">
  <p:tag name="PRESENTER_SHAPETEXTINFO" val="&lt;ShapeTextInfo&gt;&lt;TableIndex row=&quot;-1&quot; col=&quot;-1&quot;&gt;&lt;linesCount val=&quot;1&quot;/&gt;&lt;lineCharCount val=&quot;17&quot;/&gt;&lt;/TableIndex&gt;&lt;/ShapeTextInfo&gt;"/>
  <p:tag name="HTML_SHAPEINFO" val="&lt;ThreeDShapeInfo&gt;&lt;uuid val=&quot;{7B11A954-7597-4462-B09E-600D7B80C18A}&quot;/&gt;&lt;isInvalidForFieldText val=&quot;0&quot;/&gt;&lt;Image&gt;&lt;filename val=&quot;C:\Users\rscald\AppData\Local\Temp\CP16132381501937Session\CPTrustFolder16132381501953\PPTImport16132381587437\data\asimages\{7B11A954-7597-4462-B09E-600D7B80C18A}_10.png&quot;/&gt;&lt;left val=&quot;24&quot;/&gt;&lt;top val=&quot;35&quot;/&gt;&lt;width val=&quot;743&quot;/&gt;&lt;height val=&quot;160&quot;/&gt;&lt;hasText val=&quot;1&quot;/&gt;&lt;/Image&gt;&lt;/ThreeDShapeInfo&gt;"/>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26226</TotalTime>
  <Words>370</Words>
  <Application>Microsoft Office PowerPoint</Application>
  <PresentationFormat>Widescreen</PresentationFormat>
  <Paragraphs>71</Paragraphs>
  <Slides>7</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Times New Roman</vt:lpstr>
      <vt:lpstr>Tw Cen MT Condensed</vt:lpstr>
      <vt:lpstr>2_Office Theme</vt:lpstr>
      <vt:lpstr>Your vision coverage</vt:lpstr>
      <vt:lpstr>State Vision Plan</vt:lpstr>
      <vt:lpstr>Exams</vt:lpstr>
      <vt:lpstr>Frames and lenses</vt:lpstr>
      <vt:lpstr>Contact lenses</vt:lpstr>
      <vt:lpstr>2025 Monthly premiums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716</cp:revision>
  <cp:lastPrinted>2024-06-06T13:47:10Z</cp:lastPrinted>
  <dcterms:created xsi:type="dcterms:W3CDTF">2019-11-01T12:34:11Z</dcterms:created>
  <dcterms:modified xsi:type="dcterms:W3CDTF">2024-09-12T13:43:32Z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