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6"/>
  </p:notesMasterIdLst>
  <p:handoutMasterIdLst>
    <p:handoutMasterId r:id="rId7"/>
  </p:handoutMasterIdLst>
  <p:sldIdLst>
    <p:sldId id="455" r:id="rId2"/>
    <p:sldId id="463" r:id="rId3"/>
    <p:sldId id="385" r:id="rId4"/>
    <p:sldId id="263" r:id="rId5"/>
  </p:sldIdLst>
  <p:sldSz cx="12192000" cy="6858000"/>
  <p:notesSz cx="7315200" cy="9601200"/>
  <p:custDataLst>
    <p:tags r:id="rId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1A3E1132-AB26-4CC2-19AB-AA6F4B4997E2}" name="Christine Wylie" initials="CW" userId="S::rwylic@peba.sc.gov::0c70cf3e-f631-4193-aa35-0cfb5a57fa12" providerId="AD"/>
  <p188:author id="{211EDD33-86DB-4CFD-A41B-7B88B073EF7A}" name="Jessica Moak" initials="JM" userId="S::rmoakj@peba.sc.gov::00fb72e6-3ecd-44d5-a8cb-95d2c3bab7d4" providerId="AD"/>
  <p188:author id="{45A4816B-7288-0AD8-4417-06982C6FC7BB}" name="Timothy Diamond" initials="TD" userId="S::rdiamt@peba.sc.gov::baf4c6ec-7996-4d54-b3a5-3175a43b8b0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357" autoAdjust="0"/>
  </p:normalViewPr>
  <p:slideViewPr>
    <p:cSldViewPr snapToGrid="0">
      <p:cViewPr varScale="1">
        <p:scale>
          <a:sx n="110" d="100"/>
          <a:sy n="110" d="100"/>
        </p:scale>
        <p:origin x="138" y="10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 Id="rId14"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sz="quarter" idx="1"/>
          </p:nvPr>
        </p:nvSpPr>
        <p:spPr>
          <a:xfrm>
            <a:off x="4143588" y="0"/>
            <a:ext cx="3169920" cy="481728"/>
          </a:xfrm>
          <a:prstGeom prst="rect">
            <a:avLst/>
          </a:prstGeom>
        </p:spPr>
        <p:txBody>
          <a:bodyPr vert="horz" lIns="96656" tIns="48328" rIns="96656" bIns="48328" rtlCol="0"/>
          <a:lstStyle>
            <a:lvl1pPr algn="r">
              <a:defRPr sz="1200"/>
            </a:lvl1pPr>
          </a:lstStyle>
          <a:p>
            <a:fld id="{CC20F16F-8811-4B51-BB31-320552CC85AF}" type="datetimeFigureOut">
              <a:rPr lang="en-US" smtClean="0"/>
              <a:t>11/25/2024</a:t>
            </a:fld>
            <a:endParaRPr lang="en-US"/>
          </a:p>
        </p:txBody>
      </p:sp>
      <p:sp>
        <p:nvSpPr>
          <p:cNvPr id="4" name="Footer Placeholder 3"/>
          <p:cNvSpPr>
            <a:spLocks noGrp="1"/>
          </p:cNvSpPr>
          <p:nvPr>
            <p:ph type="ftr" sz="quarter" idx="2"/>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5" name="Slide Number Placeholder 4"/>
          <p:cNvSpPr>
            <a:spLocks noGrp="1"/>
          </p:cNvSpPr>
          <p:nvPr>
            <p:ph type="sldNum" sz="quarter" idx="3"/>
          </p:nvPr>
        </p:nvSpPr>
        <p:spPr>
          <a:xfrm>
            <a:off x="4143588" y="9119475"/>
            <a:ext cx="3169920" cy="481727"/>
          </a:xfrm>
          <a:prstGeom prst="rect">
            <a:avLst/>
          </a:prstGeom>
        </p:spPr>
        <p:txBody>
          <a:bodyPr vert="horz" lIns="96656" tIns="48328" rIns="96656" bIns="48328"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idx="1"/>
          </p:nvPr>
        </p:nvSpPr>
        <p:spPr>
          <a:xfrm>
            <a:off x="4143588" y="0"/>
            <a:ext cx="3169920" cy="481728"/>
          </a:xfrm>
          <a:prstGeom prst="rect">
            <a:avLst/>
          </a:prstGeom>
        </p:spPr>
        <p:txBody>
          <a:bodyPr vert="horz" lIns="96656" tIns="48328" rIns="96656" bIns="48328" rtlCol="0"/>
          <a:lstStyle>
            <a:lvl1pPr algn="r">
              <a:defRPr sz="1200"/>
            </a:lvl1pPr>
          </a:lstStyle>
          <a:p>
            <a:fld id="{6B005CDC-F66A-4EA3-93A4-41602AB21081}" type="datetimeFigureOut">
              <a:rPr lang="en-US" smtClean="0"/>
              <a:t>11/25/2024</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6" tIns="48328" rIns="96656" bIns="48328" rtlCol="0" anchor="ctr"/>
          <a:lstStyle/>
          <a:p>
            <a:endParaRPr lang="en-US"/>
          </a:p>
        </p:txBody>
      </p:sp>
      <p:sp>
        <p:nvSpPr>
          <p:cNvPr id="5" name="Notes Placeholder 4"/>
          <p:cNvSpPr>
            <a:spLocks noGrp="1"/>
          </p:cNvSpPr>
          <p:nvPr>
            <p:ph type="body" sz="quarter" idx="3"/>
          </p:nvPr>
        </p:nvSpPr>
        <p:spPr>
          <a:xfrm>
            <a:off x="731520" y="4620577"/>
            <a:ext cx="5852160" cy="3780472"/>
          </a:xfrm>
          <a:prstGeom prst="rect">
            <a:avLst/>
          </a:prstGeom>
        </p:spPr>
        <p:txBody>
          <a:bodyPr vert="horz" lIns="96656" tIns="48328" rIns="96656" bIns="483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5"/>
            <a:ext cx="3169920" cy="481727"/>
          </a:xfrm>
          <a:prstGeom prst="rect">
            <a:avLst/>
          </a:prstGeom>
        </p:spPr>
        <p:txBody>
          <a:bodyPr vert="horz" lIns="96656" tIns="48328" rIns="96656" bIns="48328"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4</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5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EBS reports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MoneyPlus and Health Savings Accounts</a:t>
            </a:r>
          </a:p>
          <a:p>
            <a:r>
              <a:rPr lang="en-US" dirty="0"/>
              <a:t>2025</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F0ACB7-E809-41B3-AADD-BED9FFA2C422}"/>
              </a:ext>
            </a:extLst>
          </p:cNvPr>
          <p:cNvSpPr>
            <a:spLocks noGrp="1"/>
          </p:cNvSpPr>
          <p:nvPr>
            <p:ph sz="half" idx="1"/>
          </p:nvPr>
        </p:nvSpPr>
        <p:spPr/>
        <p:txBody>
          <a:bodyPr>
            <a:normAutofit/>
          </a:bodyPr>
          <a:lstStyle/>
          <a:p>
            <a:r>
              <a:rPr lang="en-US" i="1"/>
              <a:t>ASIFlex MoneyPlus Year-to-Date Contribution Report </a:t>
            </a:r>
            <a:r>
              <a:rPr lang="en-US"/>
              <a:t>(HIS763).</a:t>
            </a:r>
          </a:p>
          <a:p>
            <a:pPr lvl="1"/>
            <a:r>
              <a:rPr lang="en-US"/>
              <a:t>Produced daily (PDF format).</a:t>
            </a:r>
          </a:p>
          <a:p>
            <a:pPr lvl="1"/>
            <a:r>
              <a:rPr lang="en-US"/>
              <a:t>Shows </a:t>
            </a:r>
            <a:r>
              <a:rPr lang="en-US">
                <a:latin typeface="Calibri" panose="020F0502020204030204"/>
              </a:rPr>
              <a:t>annual election amounts and </a:t>
            </a:r>
            <a:r>
              <a:rPr lang="en-US"/>
              <a:t>year-to-date contributions for MSA and DCSA participants.</a:t>
            </a:r>
            <a:r>
              <a:rPr lang="en-US" baseline="30000"/>
              <a:t>1</a:t>
            </a:r>
            <a:r>
              <a:rPr lang="en-US"/>
              <a:t> </a:t>
            </a:r>
          </a:p>
          <a:p>
            <a:pPr lvl="1"/>
            <a:r>
              <a:rPr lang="en-US"/>
              <a:t>Use to verify the contribution amounts ASIFlex has received.</a:t>
            </a:r>
          </a:p>
          <a:p>
            <a:pPr lvl="1"/>
            <a:r>
              <a:rPr lang="en-US"/>
              <a:t>Employees who transfer employers will also appear on this report once PEBA processes their enrollment.</a:t>
            </a:r>
            <a:endParaRPr lang="en-US" dirty="0"/>
          </a:p>
        </p:txBody>
      </p:sp>
      <p:sp>
        <p:nvSpPr>
          <p:cNvPr id="5" name="Content Placeholder 4">
            <a:extLst>
              <a:ext uri="{FF2B5EF4-FFF2-40B4-BE49-F238E27FC236}">
                <a16:creationId xmlns:a16="http://schemas.microsoft.com/office/drawing/2014/main" id="{1CBA369D-6248-E979-C44F-F16F86C408F2}"/>
              </a:ext>
            </a:extLst>
          </p:cNvPr>
          <p:cNvSpPr>
            <a:spLocks noGrp="1"/>
          </p:cNvSpPr>
          <p:nvPr>
            <p:ph sz="half" idx="2"/>
          </p:nvPr>
        </p:nvSpPr>
        <p:spPr/>
        <p:txBody>
          <a:bodyPr>
            <a:normAutofit fontScale="92500" lnSpcReduction="10000"/>
          </a:bodyPr>
          <a:lstStyle/>
          <a:p>
            <a:r>
              <a:rPr lang="en-US" i="1" dirty="0"/>
              <a:t>MoneyPlus Enrollment Data </a:t>
            </a:r>
            <a:r>
              <a:rPr lang="en-US" dirty="0"/>
              <a:t>(HIS761).</a:t>
            </a:r>
          </a:p>
          <a:p>
            <a:pPr lvl="1"/>
            <a:r>
              <a:rPr lang="en-US" dirty="0"/>
              <a:t>Produced monthly (.csv format).</a:t>
            </a:r>
          </a:p>
          <a:p>
            <a:pPr lvl="1"/>
            <a:r>
              <a:rPr lang="en-US" dirty="0"/>
              <a:t>Shows employees’ annual MoneyPlus elections.</a:t>
            </a:r>
          </a:p>
          <a:p>
            <a:pPr lvl="1"/>
            <a:r>
              <a:rPr lang="en-US" dirty="0"/>
              <a:t>Use to verify the enrollment information PEBA has on file.</a:t>
            </a:r>
          </a:p>
          <a:p>
            <a:pPr lvl="1"/>
            <a:r>
              <a:rPr lang="en-US" dirty="0"/>
              <a:t>Employees who are enrolled in multiple accounts will appear multiple times.</a:t>
            </a:r>
          </a:p>
          <a:p>
            <a:r>
              <a:rPr lang="en-US" i="1" dirty="0"/>
              <a:t>MoneyPlus Pretax Feature </a:t>
            </a:r>
            <a:r>
              <a:rPr lang="en-US" dirty="0"/>
              <a:t>(HIS912).</a:t>
            </a:r>
          </a:p>
          <a:p>
            <a:pPr lvl="1"/>
            <a:r>
              <a:rPr lang="en-US" dirty="0"/>
              <a:t>Produced monthly (PDF and .csv formats).</a:t>
            </a:r>
          </a:p>
          <a:p>
            <a:pPr lvl="1"/>
            <a:r>
              <a:rPr lang="en-US" dirty="0"/>
              <a:t>Shows employees who participate in, and opted out, of the Pretax feature.</a:t>
            </a:r>
          </a:p>
          <a:p>
            <a:pPr lvl="1"/>
            <a:r>
              <a:rPr lang="en-US" dirty="0"/>
              <a:t>Use to determine which employees elected to have their premiums deducted before/after taxes.</a:t>
            </a:r>
          </a:p>
          <a:p>
            <a:pPr lvl="1"/>
            <a:r>
              <a:rPr lang="en-US" dirty="0"/>
              <a:t>Premiums for health, dental, vision and up to $50,000 of Optional Life coverage, as well as the tobacco-use premium, should be deducted pretax for employees who elected to participate.</a:t>
            </a:r>
          </a:p>
        </p:txBody>
      </p:sp>
      <p:sp>
        <p:nvSpPr>
          <p:cNvPr id="4" name="Slide Number Placeholder 3">
            <a:extLst>
              <a:ext uri="{FF2B5EF4-FFF2-40B4-BE49-F238E27FC236}">
                <a16:creationId xmlns:a16="http://schemas.microsoft.com/office/drawing/2014/main" id="{3E509137-C714-4E84-B3AC-67523D6EC6BA}"/>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
        <p:nvSpPr>
          <p:cNvPr id="2" name="Title 1">
            <a:extLst>
              <a:ext uri="{FF2B5EF4-FFF2-40B4-BE49-F238E27FC236}">
                <a16:creationId xmlns:a16="http://schemas.microsoft.com/office/drawing/2014/main" id="{8BF30E40-A0F5-40E8-8C24-58DE05C6F8D4}"/>
              </a:ext>
            </a:extLst>
          </p:cNvPr>
          <p:cNvSpPr>
            <a:spLocks noGrp="1"/>
          </p:cNvSpPr>
          <p:nvPr>
            <p:ph type="title"/>
          </p:nvPr>
        </p:nvSpPr>
        <p:spPr/>
        <p:txBody>
          <a:bodyPr/>
          <a:lstStyle/>
          <a:p>
            <a:r>
              <a:rPr lang="en-US"/>
              <a:t>EBS reports</a:t>
            </a:r>
            <a:endParaRPr lang="en-US" dirty="0"/>
          </a:p>
        </p:txBody>
      </p:sp>
      <p:sp>
        <p:nvSpPr>
          <p:cNvPr id="6" name="TextBox 5">
            <a:extLst>
              <a:ext uri="{FF2B5EF4-FFF2-40B4-BE49-F238E27FC236}">
                <a16:creationId xmlns:a16="http://schemas.microsoft.com/office/drawing/2014/main" id="{DDF7AB3C-5E0D-8E45-CD76-53E0A4C02D46}"/>
              </a:ext>
            </a:extLst>
          </p:cNvPr>
          <p:cNvSpPr txBox="1"/>
          <p:nvPr/>
        </p:nvSpPr>
        <p:spPr>
          <a:xfrm>
            <a:off x="609600" y="6054824"/>
            <a:ext cx="5181600" cy="246221"/>
          </a:xfrm>
          <a:prstGeom prst="rect">
            <a:avLst/>
          </a:prstGeom>
          <a:noFill/>
        </p:spPr>
        <p:txBody>
          <a:bodyPr wrap="square" rtlCol="0">
            <a:spAutoFit/>
          </a:bodyPr>
          <a:lstStyle/>
          <a:p>
            <a:r>
              <a:rPr lang="en-US" sz="1000" baseline="30000" dirty="0">
                <a:solidFill>
                  <a:schemeClr val="tx2"/>
                </a:solidFill>
              </a:rPr>
              <a:t>1</a:t>
            </a:r>
            <a:r>
              <a:rPr lang="en-US" sz="1000" dirty="0">
                <a:solidFill>
                  <a:schemeClr val="tx2"/>
                </a:solidFill>
              </a:rPr>
              <a:t>The HIS763 report does not indicate a distinction between MSAs and Limited-use MSAs.</a:t>
            </a:r>
          </a:p>
        </p:txBody>
      </p:sp>
    </p:spTree>
    <p:extLst>
      <p:ext uri="{BB962C8B-B14F-4D97-AF65-F5344CB8AC3E}">
        <p14:creationId xmlns:p14="http://schemas.microsoft.com/office/powerpoint/2010/main" val="4029708297"/>
      </p:ext>
    </p:extLst>
  </p:cSld>
  <p:clrMapOvr>
    <a:masterClrMapping/>
  </p:clrMapOvr>
  <mc:AlternateContent xmlns:mc="http://schemas.openxmlformats.org/markup-compatibility/2006" xmlns:p14="http://schemas.microsoft.com/office/powerpoint/2010/main">
    <mc:Choice Requires="p14">
      <p:transition spd="slow" p14:dur="2000" advTm="28510"/>
    </mc:Choice>
    <mc:Fallback xmlns="">
      <p:transition spd="slow" advTm="2851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4</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23421</TotalTime>
  <Words>280</Words>
  <Application>Microsoft Office PowerPoint</Application>
  <PresentationFormat>Widescreen</PresentationFormat>
  <Paragraphs>32</Paragraphs>
  <Slides>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Times New Roman</vt:lpstr>
      <vt:lpstr>Tw Cen MT Condensed</vt:lpstr>
      <vt:lpstr>2_Office Theme</vt:lpstr>
      <vt:lpstr>EBS reports</vt:lpstr>
      <vt:lpstr>Important information</vt:lpstr>
      <vt:lpstr>EBS reports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525</cp:revision>
  <cp:lastPrinted>2024-11-25T14:43:10Z</cp:lastPrinted>
  <dcterms:created xsi:type="dcterms:W3CDTF">2019-11-01T12:34:11Z</dcterms:created>
  <dcterms:modified xsi:type="dcterms:W3CDTF">2024-11-25T14:45:50Z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