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0"/>
  </p:notesMasterIdLst>
  <p:handoutMasterIdLst>
    <p:handoutMasterId r:id="rId11"/>
  </p:handoutMasterIdLst>
  <p:sldIdLst>
    <p:sldId id="455" r:id="rId2"/>
    <p:sldId id="463" r:id="rId3"/>
    <p:sldId id="372" r:id="rId4"/>
    <p:sldId id="351" r:id="rId5"/>
    <p:sldId id="371" r:id="rId6"/>
    <p:sldId id="354" r:id="rId7"/>
    <p:sldId id="355" r:id="rId8"/>
    <p:sldId id="263" r:id="rId9"/>
  </p:sldIdLst>
  <p:sldSz cx="12192000" cy="6858000"/>
  <p:notesSz cx="7315200" cy="96012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10" d="100"/>
          <a:sy n="110" d="100"/>
        </p:scale>
        <p:origin x="13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sz="quarter" idx="1"/>
          </p:nvPr>
        </p:nvSpPr>
        <p:spPr>
          <a:xfrm>
            <a:off x="4143588" y="0"/>
            <a:ext cx="3169920" cy="481728"/>
          </a:xfrm>
          <a:prstGeom prst="rect">
            <a:avLst/>
          </a:prstGeom>
        </p:spPr>
        <p:txBody>
          <a:bodyPr vert="horz" lIns="96656" tIns="48328" rIns="96656" bIns="48328" rtlCol="0"/>
          <a:lstStyle>
            <a:lvl1pPr algn="r">
              <a:defRPr sz="1200"/>
            </a:lvl1pPr>
          </a:lstStyle>
          <a:p>
            <a:fld id="{CC20F16F-8811-4B51-BB31-320552CC85AF}" type="datetimeFigureOut">
              <a:rPr lang="en-US" smtClean="0"/>
              <a:t>11/25/2024</a:t>
            </a:fld>
            <a:endParaRPr lang="en-US"/>
          </a:p>
        </p:txBody>
      </p:sp>
      <p:sp>
        <p:nvSpPr>
          <p:cNvPr id="4" name="Footer Placeholder 3"/>
          <p:cNvSpPr>
            <a:spLocks noGrp="1"/>
          </p:cNvSpPr>
          <p:nvPr>
            <p:ph type="ftr" sz="quarter" idx="2"/>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5" name="Slide Number Placeholder 4"/>
          <p:cNvSpPr>
            <a:spLocks noGrp="1"/>
          </p:cNvSpPr>
          <p:nvPr>
            <p:ph type="sldNum" sz="quarter" idx="3"/>
          </p:nvPr>
        </p:nvSpPr>
        <p:spPr>
          <a:xfrm>
            <a:off x="4143588" y="9119475"/>
            <a:ext cx="3169920" cy="481727"/>
          </a:xfrm>
          <a:prstGeom prst="rect">
            <a:avLst/>
          </a:prstGeom>
        </p:spPr>
        <p:txBody>
          <a:bodyPr vert="horz" lIns="96656" tIns="48328" rIns="96656" bIns="48328"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6B005CDC-F66A-4EA3-93A4-41602AB21081}" type="datetimeFigureOut">
              <a:rPr lang="en-US" smtClean="0"/>
              <a:t>11/25/2024</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marL="0" marR="0" lvl="0" indent="0" algn="l" defTabSz="914400" rtl="0" eaLnBrk="1" fontAlgn="auto" latinLnBrk="0" hangingPunct="1">
              <a:lnSpc>
                <a:spcPct val="105000"/>
              </a:lnSpc>
              <a:spcBef>
                <a:spcPts val="0"/>
              </a:spcBef>
              <a:spcAft>
                <a:spcPts val="0"/>
              </a:spcAft>
              <a:buClrTx/>
              <a:buSzTx/>
              <a:buFontTx/>
              <a:buNone/>
              <a:tabLst/>
              <a:defRPr/>
            </a:pPr>
            <a:r>
              <a:rPr 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At PEBA, we have seven core values. We believe that by living these core values, we will add value to the customer experience and build our PEBA team. The first four are solutions oriented, communication, credibility and collaboration.</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3</a:t>
            </a:fld>
            <a:endParaRPr lang="en-US" dirty="0"/>
          </a:p>
        </p:txBody>
      </p:sp>
    </p:spTree>
    <p:extLst>
      <p:ext uri="{BB962C8B-B14F-4D97-AF65-F5344CB8AC3E}">
        <p14:creationId xmlns:p14="http://schemas.microsoft.com/office/powerpoint/2010/main" val="169075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8</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hyperlink" Target="http://www.asiflex.com/SCMoneyPlus"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Flexible spending account claims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MoneyPlus and Health Savings Accounts</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Google Shape;418;p21">
            <a:extLst>
              <a:ext uri="{FF2B5EF4-FFF2-40B4-BE49-F238E27FC236}">
                <a16:creationId xmlns:a16="http://schemas.microsoft.com/office/drawing/2014/main" id="{C642E44C-158C-8525-1132-8E46F42577A2}"/>
              </a:ext>
            </a:extLst>
          </p:cNvPr>
          <p:cNvSpPr txBox="1"/>
          <p:nvPr/>
        </p:nvSpPr>
        <p:spPr>
          <a:xfrm>
            <a:off x="4495797" y="1611313"/>
            <a:ext cx="3200400" cy="1290359"/>
          </a:xfrm>
          <a:prstGeom prst="rect">
            <a:avLst/>
          </a:prstGeom>
          <a:noFill/>
          <a:ln>
            <a:noFill/>
          </a:ln>
        </p:spPr>
        <p:txBody>
          <a:bodyPr spcFirstLastPara="1" wrap="square" lIns="91425" tIns="91425" rIns="91425" bIns="91425" anchor="ctr" anchorCtr="0">
            <a:noAutofit/>
          </a:bodyPr>
          <a:lstStyle/>
          <a:p>
            <a:pPr algn="ctr"/>
            <a:r>
              <a:rPr lang="en-US" altLang="en-US" b="1" dirty="0">
                <a:solidFill>
                  <a:schemeClr val="tx2"/>
                </a:solidFill>
              </a:rPr>
              <a:t>ASIFlex Online</a:t>
            </a:r>
          </a:p>
        </p:txBody>
      </p:sp>
      <p:sp>
        <p:nvSpPr>
          <p:cNvPr id="26" name="Google Shape;418;p21">
            <a:extLst>
              <a:ext uri="{FF2B5EF4-FFF2-40B4-BE49-F238E27FC236}">
                <a16:creationId xmlns:a16="http://schemas.microsoft.com/office/drawing/2014/main" id="{587EC13B-4B00-CE0F-BD2B-132F473AEFE8}"/>
              </a:ext>
            </a:extLst>
          </p:cNvPr>
          <p:cNvSpPr txBox="1"/>
          <p:nvPr/>
        </p:nvSpPr>
        <p:spPr>
          <a:xfrm>
            <a:off x="8381998" y="1611313"/>
            <a:ext cx="3200400" cy="1290359"/>
          </a:xfrm>
          <a:prstGeom prst="rect">
            <a:avLst/>
          </a:prstGeom>
          <a:noFill/>
          <a:ln>
            <a:noFill/>
          </a:ln>
        </p:spPr>
        <p:txBody>
          <a:bodyPr spcFirstLastPara="1" wrap="square" lIns="91425" tIns="91425" rIns="91425" bIns="91425" anchor="ctr" anchorCtr="0">
            <a:noAutofit/>
          </a:bodyPr>
          <a:lstStyle/>
          <a:p>
            <a:pPr algn="ctr"/>
            <a:r>
              <a:rPr lang="en-US" altLang="en-US" b="1" dirty="0">
                <a:solidFill>
                  <a:schemeClr val="tx2"/>
                </a:solidFill>
              </a:rPr>
              <a:t>Toll-free fax or mail.</a:t>
            </a:r>
          </a:p>
        </p:txBody>
      </p:sp>
      <p:sp>
        <p:nvSpPr>
          <p:cNvPr id="31" name="Google Shape;418;p21">
            <a:extLst>
              <a:ext uri="{FF2B5EF4-FFF2-40B4-BE49-F238E27FC236}">
                <a16:creationId xmlns:a16="http://schemas.microsoft.com/office/drawing/2014/main" id="{676DF9A6-EC98-6AB0-07ED-3FF07CA738EA}"/>
              </a:ext>
            </a:extLst>
          </p:cNvPr>
          <p:cNvSpPr txBox="1"/>
          <p:nvPr/>
        </p:nvSpPr>
        <p:spPr>
          <a:xfrm>
            <a:off x="609600" y="1611313"/>
            <a:ext cx="3200400" cy="1290359"/>
          </a:xfrm>
          <a:prstGeom prst="rect">
            <a:avLst/>
          </a:prstGeom>
          <a:noFill/>
          <a:ln>
            <a:noFill/>
          </a:ln>
        </p:spPr>
        <p:txBody>
          <a:bodyPr spcFirstLastPara="1" wrap="square" lIns="91425" tIns="91425" rIns="91425" bIns="91425" anchor="ctr" anchorCtr="0">
            <a:noAutofit/>
          </a:bodyPr>
          <a:lstStyle/>
          <a:p>
            <a:pPr algn="ctr"/>
            <a:r>
              <a:rPr lang="en-US" altLang="en-US" b="1" dirty="0">
                <a:solidFill>
                  <a:schemeClr val="tx2"/>
                </a:solidFill>
              </a:rPr>
              <a:t>ASIFlex mobile app</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3</a:t>
            </a:fld>
            <a:endParaRPr lang="en-US" dirty="0"/>
          </a:p>
        </p:txBody>
      </p:sp>
      <p:sp>
        <p:nvSpPr>
          <p:cNvPr id="8" name="Content Placeholder 7">
            <a:extLst>
              <a:ext uri="{FF2B5EF4-FFF2-40B4-BE49-F238E27FC236}">
                <a16:creationId xmlns:a16="http://schemas.microsoft.com/office/drawing/2014/main" id="{98A6CE27-522F-2DBA-137E-CF6C0B0AFB93}"/>
              </a:ext>
            </a:extLst>
          </p:cNvPr>
          <p:cNvSpPr>
            <a:spLocks noGrp="1"/>
          </p:cNvSpPr>
          <p:nvPr>
            <p:ph sz="half" idx="1"/>
          </p:nvPr>
        </p:nvSpPr>
        <p:spPr>
          <a:xfrm>
            <a:off x="609600" y="3143794"/>
            <a:ext cx="10972800" cy="3156994"/>
          </a:xfrm>
        </p:spPr>
        <p:txBody>
          <a:bodyPr/>
          <a:lstStyle/>
          <a:p>
            <a:r>
              <a:rPr lang="en-US" dirty="0"/>
              <a:t>Claims are processed within three business days.</a:t>
            </a:r>
          </a:p>
          <a:p>
            <a:r>
              <a:rPr lang="en-US" dirty="0"/>
              <a:t>Encourage participants to sign up for email and text alerts and direct deposit via their ASIFlex Online account.</a:t>
            </a:r>
          </a:p>
          <a:p>
            <a:endParaRPr lang="en-US" dirty="0"/>
          </a:p>
        </p:txBody>
      </p:sp>
      <p:sp>
        <p:nvSpPr>
          <p:cNvPr id="2" name="Title 1"/>
          <p:cNvSpPr>
            <a:spLocks noGrp="1"/>
          </p:cNvSpPr>
          <p:nvPr>
            <p:ph type="title"/>
          </p:nvPr>
        </p:nvSpPr>
        <p:spPr>
          <a:xfrm>
            <a:off x="609599" y="228600"/>
            <a:ext cx="10972799" cy="1049898"/>
          </a:xfrm>
        </p:spPr>
        <p:txBody>
          <a:bodyPr/>
          <a:lstStyle/>
          <a:p>
            <a:r>
              <a:rPr lang="en-US" dirty="0"/>
              <a:t>Ways to submit claims</a:t>
            </a:r>
          </a:p>
        </p:txBody>
      </p:sp>
      <p:sp>
        <p:nvSpPr>
          <p:cNvPr id="19" name="Google Shape;416;p21">
            <a:extLst>
              <a:ext uri="{FF2B5EF4-FFF2-40B4-BE49-F238E27FC236}">
                <a16:creationId xmlns:a16="http://schemas.microsoft.com/office/drawing/2014/main" id="{8A7B64B2-A34A-9DD2-C1F1-95C2C6B0C192}"/>
              </a:ext>
            </a:extLst>
          </p:cNvPr>
          <p:cNvSpPr/>
          <p:nvPr/>
        </p:nvSpPr>
        <p:spPr>
          <a:xfrm rot="10800000" flipH="1">
            <a:off x="4495798" y="1611313"/>
            <a:ext cx="3200400" cy="1290359"/>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24" name="Google Shape;416;p21">
            <a:extLst>
              <a:ext uri="{FF2B5EF4-FFF2-40B4-BE49-F238E27FC236}">
                <a16:creationId xmlns:a16="http://schemas.microsoft.com/office/drawing/2014/main" id="{32739843-D507-50AF-E9A0-165CCD6AEF43}"/>
              </a:ext>
            </a:extLst>
          </p:cNvPr>
          <p:cNvSpPr/>
          <p:nvPr/>
        </p:nvSpPr>
        <p:spPr>
          <a:xfrm rot="10800000" flipH="1">
            <a:off x="8381998" y="1611313"/>
            <a:ext cx="3200400" cy="1290359"/>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29" name="Google Shape;416;p21">
            <a:extLst>
              <a:ext uri="{FF2B5EF4-FFF2-40B4-BE49-F238E27FC236}">
                <a16:creationId xmlns:a16="http://schemas.microsoft.com/office/drawing/2014/main" id="{6405CD3B-FF28-2530-096F-F5682ADD4873}"/>
              </a:ext>
            </a:extLst>
          </p:cNvPr>
          <p:cNvSpPr/>
          <p:nvPr/>
        </p:nvSpPr>
        <p:spPr>
          <a:xfrm rot="10800000" flipH="1">
            <a:off x="609600" y="1611313"/>
            <a:ext cx="3200400" cy="1290359"/>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Tree>
    <p:custDataLst>
      <p:tags r:id="rId1"/>
    </p:custDataLst>
    <p:extLst>
      <p:ext uri="{BB962C8B-B14F-4D97-AF65-F5344CB8AC3E}">
        <p14:creationId xmlns:p14="http://schemas.microsoft.com/office/powerpoint/2010/main" val="3224557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ASIFlex mobile app and online access</a:t>
            </a:r>
          </a:p>
        </p:txBody>
      </p:sp>
      <p:sp>
        <p:nvSpPr>
          <p:cNvPr id="4" name="Slide Number Placeholder 3"/>
          <p:cNvSpPr>
            <a:spLocks noGrp="1"/>
          </p:cNvSpPr>
          <p:nvPr>
            <p:ph type="sldNum" sz="quarter" idx="12"/>
          </p:nvPr>
        </p:nvSpPr>
        <p:spPr/>
        <p:txBody>
          <a:bodyPr/>
          <a:lstStyle/>
          <a:p>
            <a:fld id="{83D9B1D2-31E5-4727-860E-1CCC1A3DB9CB}" type="slidenum">
              <a:rPr lang="en-US" smtClean="0"/>
              <a:pPr/>
              <a:t>4</a:t>
            </a:fld>
            <a:endParaRPr lang="en-US" dirty="0"/>
          </a:p>
        </p:txBody>
      </p:sp>
      <p:sp>
        <p:nvSpPr>
          <p:cNvPr id="8" name="Content Placeholder 7">
            <a:extLst>
              <a:ext uri="{FF2B5EF4-FFF2-40B4-BE49-F238E27FC236}">
                <a16:creationId xmlns:a16="http://schemas.microsoft.com/office/drawing/2014/main" id="{3D80BC39-4BCC-4AB8-1C18-5DE6B14B5C7D}"/>
              </a:ext>
            </a:extLst>
          </p:cNvPr>
          <p:cNvSpPr>
            <a:spLocks noGrp="1"/>
          </p:cNvSpPr>
          <p:nvPr>
            <p:ph sz="half" idx="13"/>
          </p:nvPr>
        </p:nvSpPr>
        <p:spPr/>
        <p:txBody>
          <a:bodyPr/>
          <a:lstStyle/>
          <a:p>
            <a:pPr marL="0" indent="0">
              <a:buNone/>
            </a:pPr>
            <a:r>
              <a:rPr lang="en-US" sz="2400" b="1" dirty="0">
                <a:latin typeface="Times New Roman" panose="02020603050405020304" pitchFamily="18" charset="0"/>
                <a:cs typeface="Times New Roman" panose="02020603050405020304" pitchFamily="18" charset="0"/>
              </a:rPr>
              <a:t>Mobile app</a:t>
            </a:r>
          </a:p>
          <a:p>
            <a:r>
              <a:rPr lang="en-US" dirty="0"/>
              <a:t>Download the ASIFlex Self Service mobile app from app store.</a:t>
            </a:r>
          </a:p>
          <a:p>
            <a:r>
              <a:rPr lang="en-US" dirty="0"/>
              <a:t>Snap a picture of documentation on device.</a:t>
            </a:r>
          </a:p>
          <a:p>
            <a:r>
              <a:rPr lang="en-US" dirty="0"/>
              <a:t>Log in to account on the app.</a:t>
            </a:r>
          </a:p>
          <a:p>
            <a:r>
              <a:rPr lang="en-US" dirty="0"/>
              <a:t>Select File Claims and follow the prompts.</a:t>
            </a:r>
          </a:p>
          <a:p>
            <a:r>
              <a:rPr lang="en-US" dirty="0"/>
              <a:t>Attach image from photo gallery.</a:t>
            </a:r>
          </a:p>
          <a:p>
            <a:r>
              <a:rPr lang="en-US" dirty="0"/>
              <a:t>Submit claim.</a:t>
            </a:r>
          </a:p>
          <a:p>
            <a:r>
              <a:rPr lang="en-US" dirty="0"/>
              <a:t>Use mobile app to submit claim right from the provider’s office.</a:t>
            </a:r>
          </a:p>
        </p:txBody>
      </p:sp>
      <p:sp>
        <p:nvSpPr>
          <p:cNvPr id="3" name="Content Placeholder 2"/>
          <p:cNvSpPr>
            <a:spLocks noGrp="1"/>
          </p:cNvSpPr>
          <p:nvPr>
            <p:ph sz="half" idx="2"/>
          </p:nvPr>
        </p:nvSpPr>
        <p:spPr/>
        <p:txBody>
          <a:bodyPr/>
          <a:lstStyle/>
          <a:p>
            <a:pPr marL="0" indent="0">
              <a:buNone/>
            </a:pPr>
            <a:r>
              <a:rPr lang="en-US" sz="2400" b="1" dirty="0">
                <a:latin typeface="Times New Roman" panose="02020603050405020304" pitchFamily="18" charset="0"/>
                <a:cs typeface="Times New Roman" panose="02020603050405020304" pitchFamily="18" charset="0"/>
              </a:rPr>
              <a:t>ASIFlex Online</a:t>
            </a:r>
            <a:endParaRPr lang="en-US" sz="2400" b="1" dirty="0">
              <a:latin typeface="Times New Roman" panose="02020603050405020304" pitchFamily="18" charset="0"/>
              <a:cs typeface="Times New Roman" panose="02020603050405020304" pitchFamily="18" charset="0"/>
              <a:hlinkClick r:id="rId2"/>
            </a:endParaRPr>
          </a:p>
          <a:p>
            <a:r>
              <a:rPr lang="en-US" dirty="0">
                <a:hlinkClick r:id="rId2"/>
              </a:rPr>
              <a:t>www.ASIFlex.com/SCMoneyPlus</a:t>
            </a:r>
            <a:r>
              <a:rPr lang="en-US" dirty="0"/>
              <a:t>:</a:t>
            </a:r>
          </a:p>
          <a:p>
            <a:pPr lvl="1"/>
            <a:r>
              <a:rPr lang="en-US" dirty="0"/>
              <a:t>Select </a:t>
            </a:r>
            <a:r>
              <a:rPr lang="en-US" i="1" dirty="0"/>
              <a:t>Account Login </a:t>
            </a:r>
            <a:r>
              <a:rPr lang="en-US" dirty="0"/>
              <a:t>then </a:t>
            </a:r>
            <a:r>
              <a:rPr lang="en-US" i="1" dirty="0"/>
              <a:t>Participant Login</a:t>
            </a:r>
            <a:r>
              <a:rPr lang="en-US" dirty="0"/>
              <a:t>.</a:t>
            </a:r>
          </a:p>
          <a:p>
            <a:pPr lvl="1"/>
            <a:r>
              <a:rPr lang="en-US" dirty="0"/>
              <a:t>Log in to account.</a:t>
            </a:r>
          </a:p>
          <a:p>
            <a:pPr lvl="1"/>
            <a:r>
              <a:rPr lang="en-US" dirty="0"/>
              <a:t>Under Participants Services, select File a Claim.</a:t>
            </a:r>
          </a:p>
          <a:p>
            <a:pPr lvl="2"/>
            <a:r>
              <a:rPr lang="en-US" dirty="0"/>
              <a:t>Follow the prompts.</a:t>
            </a:r>
          </a:p>
          <a:p>
            <a:pPr lvl="2"/>
            <a:r>
              <a:rPr lang="en-US" dirty="0"/>
              <a:t>Upload scanned documentation.</a:t>
            </a:r>
          </a:p>
          <a:p>
            <a:pPr lvl="2"/>
            <a:r>
              <a:rPr lang="en-US" dirty="0"/>
              <a:t>Submit electronic signature and save confirmation.</a:t>
            </a:r>
          </a:p>
        </p:txBody>
      </p:sp>
    </p:spTree>
    <p:extLst>
      <p:ext uri="{BB962C8B-B14F-4D97-AF65-F5344CB8AC3E}">
        <p14:creationId xmlns:p14="http://schemas.microsoft.com/office/powerpoint/2010/main" val="2774489679"/>
      </p:ext>
    </p:extLst>
  </p:cSld>
  <p:clrMapOvr>
    <a:masterClrMapping/>
  </p:clrMapOvr>
  <mc:AlternateContent xmlns:mc="http://schemas.openxmlformats.org/markup-compatibility/2006" xmlns:p14="http://schemas.microsoft.com/office/powerpoint/2010/main">
    <mc:Choice Requires="p14">
      <p:transition spd="slow" p14:dur="2000" advTm="30113"/>
    </mc:Choice>
    <mc:Fallback xmlns="">
      <p:transition spd="slow" advTm="30113"/>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3D9B1D2-31E5-4727-860E-1CCC1A3DB9CB}" type="slidenum">
              <a:rPr lang="en-US" smtClean="0"/>
              <a:pPr/>
              <a:t>5</a:t>
            </a:fld>
            <a:endParaRPr lang="en-US" dirty="0"/>
          </a:p>
        </p:txBody>
      </p:sp>
      <p:graphicFrame>
        <p:nvGraphicFramePr>
          <p:cNvPr id="14" name="Content Placeholder 3"/>
          <p:cNvGraphicFramePr>
            <a:graphicFrameLocks noGrp="1"/>
          </p:cNvGraphicFramePr>
          <p:nvPr>
            <p:ph sz="half" idx="1"/>
            <p:extLst>
              <p:ext uri="{D42A27DB-BD31-4B8C-83A1-F6EECF244321}">
                <p14:modId xmlns:p14="http://schemas.microsoft.com/office/powerpoint/2010/main" val="1906206156"/>
              </p:ext>
            </p:extLst>
          </p:nvPr>
        </p:nvGraphicFramePr>
        <p:xfrm>
          <a:off x="609600" y="1611313"/>
          <a:ext cx="10972799" cy="3840480"/>
        </p:xfrm>
        <a:graphic>
          <a:graphicData uri="http://schemas.openxmlformats.org/drawingml/2006/table">
            <a:tbl>
              <a:tblPr firstRow="1" bandRow="1">
                <a:tableStyleId>{5940675A-B579-460E-94D1-54222C63F5DA}</a:tableStyleId>
              </a:tblPr>
              <a:tblGrid>
                <a:gridCol w="4750538">
                  <a:extLst>
                    <a:ext uri="{9D8B030D-6E8A-4147-A177-3AD203B41FA5}">
                      <a16:colId xmlns:a16="http://schemas.microsoft.com/office/drawing/2014/main" val="20000"/>
                    </a:ext>
                  </a:extLst>
                </a:gridCol>
                <a:gridCol w="6222261">
                  <a:extLst>
                    <a:ext uri="{9D8B030D-6E8A-4147-A177-3AD203B41FA5}">
                      <a16:colId xmlns:a16="http://schemas.microsoft.com/office/drawing/2014/main" val="20001"/>
                    </a:ext>
                  </a:extLst>
                </a:gridCol>
              </a:tblGrid>
              <a:tr h="457200">
                <a:tc>
                  <a:txBody>
                    <a:bodyPr/>
                    <a:lstStyle/>
                    <a:p>
                      <a:r>
                        <a:rPr lang="en-US" sz="1600" b="1" dirty="0">
                          <a:solidFill>
                            <a:schemeClr val="tx2"/>
                          </a:solidFill>
                        </a:rPr>
                        <a:t>Type of expense</a:t>
                      </a:r>
                    </a:p>
                  </a:txBody>
                  <a:tcPr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rgbClr val="A0B810"/>
                      </a:solidFill>
                      <a:prstDash val="solid"/>
                      <a:round/>
                      <a:headEnd type="none" w="med" len="med"/>
                      <a:tailEnd type="none" w="med" len="med"/>
                    </a:lnB>
                    <a:noFill/>
                  </a:tcPr>
                </a:tc>
                <a:tc>
                  <a:txBody>
                    <a:bodyPr/>
                    <a:lstStyle/>
                    <a:p>
                      <a:r>
                        <a:rPr lang="en-US" sz="1600" b="1" dirty="0">
                          <a:solidFill>
                            <a:schemeClr val="tx2"/>
                          </a:solidFill>
                        </a:rPr>
                        <a:t>Documentation</a:t>
                      </a:r>
                      <a:r>
                        <a:rPr lang="en-US" sz="1600" b="1" baseline="0" dirty="0">
                          <a:solidFill>
                            <a:schemeClr val="tx2"/>
                          </a:solidFill>
                        </a:rPr>
                        <a:t> needed</a:t>
                      </a:r>
                      <a:endParaRPr lang="en-US" sz="1600" b="1" dirty="0">
                        <a:solidFill>
                          <a:schemeClr val="tx2"/>
                        </a:solidFill>
                      </a:endParaRPr>
                    </a:p>
                  </a:txBody>
                  <a:tcPr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rgbClr val="A0B810"/>
                      </a:solidFill>
                      <a:prstDash val="solid"/>
                      <a:round/>
                      <a:headEnd type="none" w="med" len="med"/>
                      <a:tailEnd type="none" w="med" len="med"/>
                    </a:lnB>
                    <a:noFill/>
                  </a:tcPr>
                </a:tc>
                <a:extLst>
                  <a:ext uri="{0D108BD9-81ED-4DB2-BD59-A6C34878D82A}">
                    <a16:rowId xmlns:a16="http://schemas.microsoft.com/office/drawing/2014/main" val="10000"/>
                  </a:ext>
                </a:extLst>
              </a:tr>
              <a:tr h="457200">
                <a:tc>
                  <a:txBody>
                    <a:bodyPr/>
                    <a:lstStyle/>
                    <a:p>
                      <a:r>
                        <a:rPr lang="en-US" sz="1600" dirty="0">
                          <a:solidFill>
                            <a:schemeClr val="tx2"/>
                          </a:solidFill>
                        </a:rPr>
                        <a:t>If covered by insurance</a:t>
                      </a:r>
                      <a:endParaRPr lang="en-US" sz="1600" b="1" dirty="0">
                        <a:solidFill>
                          <a:schemeClr val="tx2"/>
                        </a:solidFill>
                      </a:endParaRPr>
                    </a:p>
                  </a:txBody>
                  <a:tcPr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r>
                        <a:rPr lang="en-US" sz="1600" dirty="0">
                          <a:solidFill>
                            <a:schemeClr val="tx2"/>
                          </a:solidFill>
                        </a:rPr>
                        <a:t>Insurance</a:t>
                      </a:r>
                      <a:r>
                        <a:rPr lang="en-US" sz="1600" baseline="0" dirty="0">
                          <a:solidFill>
                            <a:schemeClr val="tx2"/>
                          </a:solidFill>
                        </a:rPr>
                        <a:t> payer Explanation of Benefits or itemized statement</a:t>
                      </a:r>
                      <a:endParaRPr lang="en-US" sz="1600" dirty="0">
                        <a:solidFill>
                          <a:schemeClr val="tx2"/>
                        </a:solidFill>
                      </a:endParaRPr>
                    </a:p>
                  </a:txBody>
                  <a:tcPr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0001"/>
                  </a:ext>
                </a:extLst>
              </a:tr>
              <a:tr h="457200">
                <a:tc>
                  <a:txBody>
                    <a:bodyPr/>
                    <a:lstStyle/>
                    <a:p>
                      <a:r>
                        <a:rPr lang="en-US" sz="1600" dirty="0">
                          <a:solidFill>
                            <a:schemeClr val="tx2"/>
                          </a:solidFill>
                        </a:rPr>
                        <a:t>If not covered</a:t>
                      </a:r>
                      <a:r>
                        <a:rPr lang="en-US" sz="1600" baseline="0" dirty="0">
                          <a:solidFill>
                            <a:schemeClr val="tx2"/>
                          </a:solidFill>
                        </a:rPr>
                        <a:t> by insurance</a:t>
                      </a:r>
                      <a:endParaRPr lang="en-US" sz="1600" b="1" dirty="0">
                        <a:solidFill>
                          <a:schemeClr val="tx2"/>
                        </a:solidFill>
                      </a:endParaRPr>
                    </a:p>
                  </a:txBody>
                  <a:tcPr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r>
                        <a:rPr lang="en-US" sz="1600" dirty="0">
                          <a:solidFill>
                            <a:schemeClr val="tx2"/>
                          </a:solidFill>
                        </a:rPr>
                        <a:t>Itemized statement must include:</a:t>
                      </a:r>
                    </a:p>
                    <a:p>
                      <a:pPr marL="800100" lvl="1" indent="-342900">
                        <a:buFont typeface="Arial" panose="020B0604020202020204" pitchFamily="34" charset="0"/>
                        <a:buChar char="•"/>
                      </a:pPr>
                      <a:r>
                        <a:rPr lang="en-US" sz="1600" dirty="0">
                          <a:solidFill>
                            <a:schemeClr val="tx2"/>
                          </a:solidFill>
                        </a:rPr>
                        <a:t>Provider name</a:t>
                      </a:r>
                      <a:r>
                        <a:rPr lang="en-US" sz="1600" baseline="0" dirty="0">
                          <a:solidFill>
                            <a:schemeClr val="tx2"/>
                          </a:solidFill>
                        </a:rPr>
                        <a:t> and </a:t>
                      </a:r>
                      <a:r>
                        <a:rPr lang="en-US" sz="1600" dirty="0">
                          <a:solidFill>
                            <a:schemeClr val="tx2"/>
                          </a:solidFill>
                        </a:rPr>
                        <a:t>address;</a:t>
                      </a:r>
                    </a:p>
                    <a:p>
                      <a:pPr marL="800100" lvl="1" indent="-342900">
                        <a:buFont typeface="Arial" panose="020B0604020202020204" pitchFamily="34" charset="0"/>
                        <a:buChar char="•"/>
                      </a:pPr>
                      <a:r>
                        <a:rPr lang="en-US" sz="1600" dirty="0">
                          <a:solidFill>
                            <a:schemeClr val="tx2"/>
                          </a:solidFill>
                        </a:rPr>
                        <a:t>Patient name;</a:t>
                      </a:r>
                    </a:p>
                    <a:p>
                      <a:pPr marL="800100" lvl="1" indent="-342900">
                        <a:buFont typeface="Arial" panose="020B0604020202020204" pitchFamily="34" charset="0"/>
                        <a:buChar char="•"/>
                      </a:pPr>
                      <a:r>
                        <a:rPr lang="en-US" sz="1600" dirty="0">
                          <a:solidFill>
                            <a:schemeClr val="tx2"/>
                          </a:solidFill>
                        </a:rPr>
                        <a:t>Date of service;</a:t>
                      </a:r>
                    </a:p>
                    <a:p>
                      <a:pPr marL="800100" lvl="1" indent="-342900">
                        <a:buFont typeface="Arial" panose="020B0604020202020204" pitchFamily="34" charset="0"/>
                        <a:buChar char="•"/>
                      </a:pPr>
                      <a:r>
                        <a:rPr lang="en-US" sz="1600" dirty="0">
                          <a:solidFill>
                            <a:schemeClr val="tx2"/>
                          </a:solidFill>
                        </a:rPr>
                        <a:t>Description</a:t>
                      </a:r>
                      <a:r>
                        <a:rPr lang="en-US" sz="1600" baseline="0" dirty="0">
                          <a:solidFill>
                            <a:schemeClr val="tx2"/>
                          </a:solidFill>
                        </a:rPr>
                        <a:t> of service; and</a:t>
                      </a:r>
                    </a:p>
                    <a:p>
                      <a:pPr marL="800100" lvl="1" indent="-342900">
                        <a:buFont typeface="Arial" panose="020B0604020202020204" pitchFamily="34" charset="0"/>
                        <a:buChar char="•"/>
                      </a:pPr>
                      <a:r>
                        <a:rPr lang="en-US" sz="1600" baseline="0" dirty="0">
                          <a:solidFill>
                            <a:schemeClr val="tx2"/>
                          </a:solidFill>
                        </a:rPr>
                        <a:t>Dollar amount.</a:t>
                      </a:r>
                      <a:endParaRPr lang="en-US" sz="1600" dirty="0">
                        <a:solidFill>
                          <a:schemeClr val="tx2"/>
                        </a:solidFill>
                      </a:endParaRPr>
                    </a:p>
                  </a:txBody>
                  <a:tcPr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0002"/>
                  </a:ext>
                </a:extLst>
              </a:tr>
              <a:tr h="457200">
                <a:tc>
                  <a:txBody>
                    <a:bodyPr/>
                    <a:lstStyle/>
                    <a:p>
                      <a:r>
                        <a:rPr lang="en-US" sz="1600" dirty="0">
                          <a:solidFill>
                            <a:schemeClr val="tx2"/>
                          </a:solidFill>
                        </a:rPr>
                        <a:t>Over-the</a:t>
                      </a:r>
                      <a:r>
                        <a:rPr lang="en-US" sz="1600" baseline="0" dirty="0">
                          <a:solidFill>
                            <a:schemeClr val="tx2"/>
                          </a:solidFill>
                        </a:rPr>
                        <a:t>-</a:t>
                      </a:r>
                      <a:r>
                        <a:rPr lang="en-US" sz="1600" dirty="0">
                          <a:solidFill>
                            <a:schemeClr val="tx2"/>
                          </a:solidFill>
                        </a:rPr>
                        <a:t>counter drugs</a:t>
                      </a:r>
                      <a:r>
                        <a:rPr lang="en-US" sz="1600" baseline="0" dirty="0">
                          <a:solidFill>
                            <a:schemeClr val="tx2"/>
                          </a:solidFill>
                        </a:rPr>
                        <a:t> and medicines</a:t>
                      </a:r>
                      <a:endParaRPr lang="en-US" sz="1600" b="1" dirty="0">
                        <a:solidFill>
                          <a:schemeClr val="tx2"/>
                        </a:solidFill>
                      </a:endParaRPr>
                    </a:p>
                  </a:txBody>
                  <a:tcPr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r>
                        <a:rPr lang="en-US" sz="1600" baseline="0" dirty="0">
                          <a:solidFill>
                            <a:schemeClr val="tx2"/>
                          </a:solidFill>
                        </a:rPr>
                        <a:t>Itemized merchant receipt</a:t>
                      </a:r>
                      <a:endParaRPr lang="en-US" sz="1600" dirty="0">
                        <a:solidFill>
                          <a:schemeClr val="tx2"/>
                        </a:solidFill>
                      </a:endParaRPr>
                    </a:p>
                  </a:txBody>
                  <a:tcPr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0003"/>
                  </a:ext>
                </a:extLst>
              </a:tr>
              <a:tr h="457200">
                <a:tc>
                  <a:txBody>
                    <a:bodyPr/>
                    <a:lstStyle/>
                    <a:p>
                      <a:r>
                        <a:rPr lang="en-US" sz="1600" dirty="0">
                          <a:solidFill>
                            <a:schemeClr val="tx2"/>
                          </a:solidFill>
                        </a:rPr>
                        <a:t>Over-the-counter medical supplies/items</a:t>
                      </a:r>
                      <a:endParaRPr lang="en-US" sz="1600" b="1" dirty="0">
                        <a:solidFill>
                          <a:schemeClr val="tx2"/>
                        </a:solidFill>
                      </a:endParaRPr>
                    </a:p>
                  </a:txBody>
                  <a:tcPr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r>
                        <a:rPr lang="en-US" sz="1600" dirty="0">
                          <a:solidFill>
                            <a:schemeClr val="tx2"/>
                          </a:solidFill>
                        </a:rPr>
                        <a:t>Itemized merchant receipt</a:t>
                      </a:r>
                    </a:p>
                  </a:txBody>
                  <a:tcPr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0004"/>
                  </a:ext>
                </a:extLst>
              </a:tr>
              <a:tr h="457200">
                <a:tc>
                  <a:txBody>
                    <a:bodyPr/>
                    <a:lstStyle/>
                    <a:p>
                      <a:r>
                        <a:rPr lang="en-US" sz="1600" dirty="0">
                          <a:solidFill>
                            <a:schemeClr val="tx2"/>
                          </a:solidFill>
                        </a:rPr>
                        <a:t>Prescriptions</a:t>
                      </a:r>
                      <a:endParaRPr lang="en-US" sz="1600" b="1" dirty="0">
                        <a:solidFill>
                          <a:schemeClr val="tx2"/>
                        </a:solidFill>
                      </a:endParaRPr>
                    </a:p>
                  </a:txBody>
                  <a:tcPr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r>
                        <a:rPr lang="en-US" sz="1600" dirty="0">
                          <a:solidFill>
                            <a:schemeClr val="tx2"/>
                          </a:solidFill>
                        </a:rPr>
                        <a:t>Pharmacy receipt or printout</a:t>
                      </a:r>
                    </a:p>
                  </a:txBody>
                  <a:tcPr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2" name="Title 1"/>
          <p:cNvSpPr>
            <a:spLocks noGrp="1"/>
          </p:cNvSpPr>
          <p:nvPr>
            <p:ph type="title"/>
          </p:nvPr>
        </p:nvSpPr>
        <p:spPr/>
        <p:txBody>
          <a:bodyPr/>
          <a:lstStyle/>
          <a:p>
            <a:r>
              <a:rPr lang="en-US"/>
              <a:t>Documentation</a:t>
            </a:r>
            <a:endParaRPr lang="en-US" dirty="0"/>
          </a:p>
        </p:txBody>
      </p:sp>
      <p:sp>
        <p:nvSpPr>
          <p:cNvPr id="13" name="TextBox 12"/>
          <p:cNvSpPr txBox="1"/>
          <p:nvPr/>
        </p:nvSpPr>
        <p:spPr>
          <a:xfrm>
            <a:off x="609600" y="5962490"/>
            <a:ext cx="10972798" cy="338554"/>
          </a:xfrm>
          <a:prstGeom prst="rect">
            <a:avLst/>
          </a:prstGeom>
          <a:noFill/>
        </p:spPr>
        <p:txBody>
          <a:bodyPr wrap="square" rtlCol="0">
            <a:spAutoFit/>
          </a:bodyPr>
          <a:lstStyle/>
          <a:p>
            <a:r>
              <a:rPr lang="en-US" sz="1600" i="1" dirty="0">
                <a:solidFill>
                  <a:schemeClr val="tx2"/>
                </a:solidFill>
              </a:rPr>
              <a:t>Credit card receipts, canceled checks, balance forward statements or paid-on-account statements should not be submitted.</a:t>
            </a:r>
          </a:p>
        </p:txBody>
      </p:sp>
    </p:spTree>
    <p:extLst>
      <p:ext uri="{BB962C8B-B14F-4D97-AF65-F5344CB8AC3E}">
        <p14:creationId xmlns:p14="http://schemas.microsoft.com/office/powerpoint/2010/main" val="2275319602"/>
      </p:ext>
    </p:extLst>
  </p:cSld>
  <p:clrMapOvr>
    <a:masterClrMapping/>
  </p:clrMapOvr>
  <mc:AlternateContent xmlns:mc="http://schemas.openxmlformats.org/markup-compatibility/2006" xmlns:p14="http://schemas.microsoft.com/office/powerpoint/2010/main">
    <mc:Choice Requires="p14">
      <p:transition spd="slow" p14:dur="2000" advTm="57958"/>
    </mc:Choice>
    <mc:Fallback xmlns="">
      <p:transition spd="slow" advTm="57958"/>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a:bodyPr>
          <a:lstStyle/>
          <a:p>
            <a:r>
              <a:rPr lang="en-US" dirty="0"/>
              <a:t>IRS rules do not require documentation for:</a:t>
            </a:r>
          </a:p>
          <a:p>
            <a:pPr lvl="1"/>
            <a:r>
              <a:rPr lang="en-US" dirty="0"/>
              <a:t>Prescription copayments that match State Health Plan copayments.</a:t>
            </a:r>
          </a:p>
          <a:p>
            <a:pPr lvl="1"/>
            <a:r>
              <a:rPr lang="en-US" dirty="0"/>
              <a:t>Recurring transactions at the same provider for the exact same dollar amount.</a:t>
            </a:r>
          </a:p>
          <a:p>
            <a:pPr lvl="1"/>
            <a:r>
              <a:rPr lang="en-US" dirty="0"/>
              <a:t>Over-the-counter health care products purchased at merchants with Inventory Information Approval System, which identifies FSA-eligible products.</a:t>
            </a:r>
          </a:p>
          <a:p>
            <a:pPr lvl="1"/>
            <a:r>
              <a:rPr lang="en-US" dirty="0"/>
              <a:t>BlueCross BlueShield of South Carolina and EyeMed claims that match card transaction amounts exactly.</a:t>
            </a:r>
          </a:p>
        </p:txBody>
      </p:sp>
      <p:sp>
        <p:nvSpPr>
          <p:cNvPr id="2" name="Title 1"/>
          <p:cNvSpPr>
            <a:spLocks noGrp="1"/>
          </p:cNvSpPr>
          <p:nvPr>
            <p:ph type="title"/>
          </p:nvPr>
        </p:nvSpPr>
        <p:spPr/>
        <p:txBody>
          <a:bodyPr/>
          <a:lstStyle/>
          <a:p>
            <a:r>
              <a:rPr lang="en-US"/>
              <a:t>ASIFlex Card documentation</a:t>
            </a:r>
            <a:endParaRPr lang="en-US" dirty="0"/>
          </a:p>
        </p:txBody>
      </p:sp>
      <p:sp>
        <p:nvSpPr>
          <p:cNvPr id="4" name="Slide Number Placeholder 3"/>
          <p:cNvSpPr>
            <a:spLocks noGrp="1"/>
          </p:cNvSpPr>
          <p:nvPr>
            <p:ph type="sldNum" sz="quarter" idx="12"/>
          </p:nvPr>
        </p:nvSpPr>
        <p:spPr/>
        <p:txBody>
          <a:bodyPr/>
          <a:lstStyle/>
          <a:p>
            <a:fld id="{83D9B1D2-31E5-4727-860E-1CCC1A3DB9CB}" type="slidenum">
              <a:rPr lang="en-US" smtClean="0"/>
              <a:pPr/>
              <a:t>6</a:t>
            </a:fld>
            <a:endParaRPr lang="en-US" dirty="0"/>
          </a:p>
        </p:txBody>
      </p:sp>
    </p:spTree>
    <p:extLst>
      <p:ext uri="{BB962C8B-B14F-4D97-AF65-F5344CB8AC3E}">
        <p14:creationId xmlns:p14="http://schemas.microsoft.com/office/powerpoint/2010/main" val="1739977013"/>
      </p:ext>
    </p:extLst>
  </p:cSld>
  <p:clrMapOvr>
    <a:masterClrMapping/>
  </p:clrMapOvr>
  <mc:AlternateContent xmlns:mc="http://schemas.openxmlformats.org/markup-compatibility/2006" xmlns:p14="http://schemas.microsoft.com/office/powerpoint/2010/main">
    <mc:Choice Requires="p14">
      <p:transition spd="slow" p14:dur="2000" advTm="50548"/>
    </mc:Choice>
    <mc:Fallback xmlns="">
      <p:transition spd="slow" advTm="50548"/>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1044"/>
            <a:ext cx="5181600" cy="4690027"/>
          </a:xfrm>
        </p:spPr>
        <p:txBody>
          <a:bodyPr>
            <a:normAutofit/>
          </a:bodyPr>
          <a:lstStyle/>
          <a:p>
            <a:r>
              <a:rPr lang="en-US" dirty="0"/>
              <a:t>Submit documentation only when requested by ASIFlex.</a:t>
            </a:r>
          </a:p>
          <a:p>
            <a:r>
              <a:rPr lang="en-US" dirty="0"/>
              <a:t>Two options if documentation is requested:</a:t>
            </a:r>
          </a:p>
          <a:p>
            <a:pPr lvl="1"/>
            <a:r>
              <a:rPr lang="en-US" dirty="0"/>
              <a:t>Apply insurance claims data that ASIFlex has on file to outstanding debit card transactions; or</a:t>
            </a:r>
          </a:p>
          <a:p>
            <a:pPr lvl="1"/>
            <a:r>
              <a:rPr lang="en-US" dirty="0"/>
              <a:t>Provide insurance plan’s EOB or an itemized statement.</a:t>
            </a:r>
          </a:p>
          <a:p>
            <a:r>
              <a:rPr lang="en-US" dirty="0"/>
              <a:t>Log in to account to apply claims data or upload documentation.</a:t>
            </a:r>
          </a:p>
        </p:txBody>
      </p:sp>
      <p:sp>
        <p:nvSpPr>
          <p:cNvPr id="8" name="Content Placeholder 7">
            <a:extLst>
              <a:ext uri="{FF2B5EF4-FFF2-40B4-BE49-F238E27FC236}">
                <a16:creationId xmlns:a16="http://schemas.microsoft.com/office/drawing/2014/main" id="{66717A5D-6288-2610-2986-1B734EC2E418}"/>
              </a:ext>
            </a:extLst>
          </p:cNvPr>
          <p:cNvSpPr>
            <a:spLocks noGrp="1"/>
          </p:cNvSpPr>
          <p:nvPr>
            <p:ph sz="half" idx="2"/>
          </p:nvPr>
        </p:nvSpPr>
        <p:spPr>
          <a:xfrm>
            <a:off x="6400800" y="1611018"/>
            <a:ext cx="5181600" cy="4680054"/>
          </a:xfrm>
        </p:spPr>
        <p:txBody>
          <a:bodyPr/>
          <a:lstStyle/>
          <a:p>
            <a:r>
              <a:rPr lang="en-US" dirty="0"/>
              <a:t>Requests are emailed and posted to online secure message center; participant has 52 days to respond.</a:t>
            </a:r>
          </a:p>
          <a:p>
            <a:pPr lvl="1"/>
            <a:r>
              <a:rPr lang="en-US" dirty="0"/>
              <a:t>Initial notice sent approximately 10 days after ASIFlex receives notice of transaction.</a:t>
            </a:r>
          </a:p>
          <a:p>
            <a:pPr lvl="1"/>
            <a:r>
              <a:rPr lang="en-US" dirty="0"/>
              <a:t>Reminder notice sent 21 days after initial notice.</a:t>
            </a:r>
          </a:p>
          <a:p>
            <a:pPr lvl="1"/>
            <a:r>
              <a:rPr lang="en-US" dirty="0"/>
              <a:t>Deactivation notice sent 21 days after reminder notice.</a:t>
            </a:r>
          </a:p>
          <a:p>
            <a:r>
              <a:rPr lang="en-US" dirty="0"/>
              <a:t>Card will be deactivated, and future claim submissions offset by outstanding amount.</a:t>
            </a:r>
          </a:p>
        </p:txBody>
      </p:sp>
      <p:sp>
        <p:nvSpPr>
          <p:cNvPr id="4" name="Slide Number Placeholder 3"/>
          <p:cNvSpPr>
            <a:spLocks noGrp="1"/>
          </p:cNvSpPr>
          <p:nvPr>
            <p:ph type="sldNum" sz="quarter" idx="12"/>
          </p:nvPr>
        </p:nvSpPr>
        <p:spPr>
          <a:xfrm>
            <a:off x="11019348" y="6301044"/>
            <a:ext cx="1072896" cy="457200"/>
          </a:xfrm>
        </p:spPr>
        <p:txBody>
          <a:bodyPr/>
          <a:lstStyle/>
          <a:p>
            <a:fld id="{83D9B1D2-31E5-4727-860E-1CCC1A3DB9CB}" type="slidenum">
              <a:rPr lang="en-US" smtClean="0"/>
              <a:pPr/>
              <a:t>7</a:t>
            </a:fld>
            <a:endParaRPr lang="en-US" dirty="0"/>
          </a:p>
        </p:txBody>
      </p:sp>
      <p:sp>
        <p:nvSpPr>
          <p:cNvPr id="2" name="Title 1"/>
          <p:cNvSpPr>
            <a:spLocks noGrp="1"/>
          </p:cNvSpPr>
          <p:nvPr>
            <p:ph type="title"/>
          </p:nvPr>
        </p:nvSpPr>
        <p:spPr>
          <a:xfrm>
            <a:off x="609599" y="228600"/>
            <a:ext cx="10972799" cy="1049898"/>
          </a:xfrm>
        </p:spPr>
        <p:txBody>
          <a:bodyPr/>
          <a:lstStyle/>
          <a:p>
            <a:r>
              <a:rPr lang="en-US" dirty="0"/>
              <a:t>Submitting card documentation</a:t>
            </a:r>
          </a:p>
        </p:txBody>
      </p:sp>
    </p:spTree>
    <p:extLst>
      <p:ext uri="{BB962C8B-B14F-4D97-AF65-F5344CB8AC3E}">
        <p14:creationId xmlns:p14="http://schemas.microsoft.com/office/powerpoint/2010/main" val="2683181519"/>
      </p:ext>
    </p:extLst>
  </p:cSld>
  <p:clrMapOvr>
    <a:masterClrMapping/>
  </p:clrMapOvr>
  <mc:AlternateContent xmlns:mc="http://schemas.openxmlformats.org/markup-compatibility/2006" xmlns:p14="http://schemas.microsoft.com/office/powerpoint/2010/main">
    <mc:Choice Requires="p14">
      <p:transition spd="slow" p14:dur="2000" advTm="32479"/>
    </mc:Choice>
    <mc:Fallback xmlns="">
      <p:transition spd="slow" advTm="32479"/>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8</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372"/>
  <p:tag name="ARTICULATE_AUDIO_RECORDED" val="1"/>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ELAPSEDTIME" val="20.662"/>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23403</TotalTime>
  <Words>560</Words>
  <Application>Microsoft Office PowerPoint</Application>
  <PresentationFormat>Widescreen</PresentationFormat>
  <Paragraphs>80</Paragraphs>
  <Slides>8</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 New Roman</vt:lpstr>
      <vt:lpstr>Tw Cen MT Condensed</vt:lpstr>
      <vt:lpstr>2_Office Theme</vt:lpstr>
      <vt:lpstr>Flexible spending account claims</vt:lpstr>
      <vt:lpstr>Important information</vt:lpstr>
      <vt:lpstr>Ways to submit claims</vt:lpstr>
      <vt:lpstr>ASIFlex mobile app and online access</vt:lpstr>
      <vt:lpstr>Documentation</vt:lpstr>
      <vt:lpstr>ASIFlex Card documentation</vt:lpstr>
      <vt:lpstr>Submitting card documentation</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522</cp:revision>
  <cp:lastPrinted>2024-11-25T14:20:19Z</cp:lastPrinted>
  <dcterms:created xsi:type="dcterms:W3CDTF">2019-11-01T12:34:11Z</dcterms:created>
  <dcterms:modified xsi:type="dcterms:W3CDTF">2024-11-25T14:27:40Z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