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3" r:id="rId3"/>
    <p:sldId id="366" r:id="rId4"/>
    <p:sldId id="377" r:id="rId5"/>
    <p:sldId id="346" r:id="rId6"/>
    <p:sldId id="357" r:id="rId7"/>
    <p:sldId id="372" r:id="rId8"/>
    <p:sldId id="359" r:id="rId9"/>
    <p:sldId id="263" r:id="rId10"/>
  </p:sldIdLst>
  <p:sldSz cx="12192000" cy="6858000"/>
  <p:notesSz cx="7315200" cy="96012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7</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hyperlink" Target="file:///\\fileserver\common\Head-admin\COMMUNICATIONS\Presentations\2025\Employer%20presentations\MoneyPlus%20and%20HSAs\schsa.centralbank.net"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schsa.centralbank.net"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Health Savings Accounts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ltLang="en-US" dirty="0"/>
              <a:t>Health Savings Account (HSA)</a:t>
            </a:r>
            <a:endParaRPr lang="en-US" dirty="0"/>
          </a:p>
        </p:txBody>
      </p:sp>
      <p:sp>
        <p:nvSpPr>
          <p:cNvPr id="3" name="Content Placeholder 2"/>
          <p:cNvSpPr>
            <a:spLocks noGrp="1"/>
          </p:cNvSpPr>
          <p:nvPr>
            <p:ph idx="1"/>
          </p:nvPr>
        </p:nvSpPr>
        <p:spPr>
          <a:xfrm>
            <a:off x="609600" y="2510455"/>
            <a:ext cx="10972800" cy="3790590"/>
          </a:xfrm>
        </p:spPr>
        <p:txBody>
          <a:bodyPr/>
          <a:lstStyle/>
          <a:p>
            <a:r>
              <a:rPr lang="en-US" dirty="0"/>
              <a:t>Available to State Health Plan Savings Plan members only.</a:t>
            </a:r>
          </a:p>
          <a:p>
            <a:r>
              <a:rPr lang="en-US" altLang="en-US" dirty="0"/>
              <a:t>Participants fund the account with money deducted pretax from paychecks. </a:t>
            </a:r>
          </a:p>
          <a:p>
            <a:r>
              <a:rPr lang="en-US" dirty="0"/>
              <a:t>Contributions accumulate to pay for expenses incurred during the period in which HSA is open.</a:t>
            </a:r>
          </a:p>
          <a:p>
            <a:r>
              <a:rPr lang="en-US" dirty="0"/>
              <a:t>Use to pay expenses for spouse and dependents even if not covered by Savings Plan.</a:t>
            </a:r>
          </a:p>
          <a:p>
            <a:r>
              <a:rPr lang="en-US" dirty="0"/>
              <a:t>Have access to account balance at any given time.</a:t>
            </a:r>
          </a:p>
          <a:p>
            <a:r>
              <a:rPr lang="en-US" dirty="0"/>
              <a:t>Funds not used for health care expenses are subject to tax.</a:t>
            </a:r>
          </a:p>
          <a:p>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2335753207"/>
      </p:ext>
    </p:extLst>
  </p:cSld>
  <p:clrMapOvr>
    <a:masterClrMapping/>
  </p:clrMapOvr>
  <mc:AlternateContent xmlns:mc="http://schemas.openxmlformats.org/markup-compatibility/2006" xmlns:p14="http://schemas.microsoft.com/office/powerpoint/2010/main">
    <mc:Choice Requires="p14">
      <p:transition spd="slow" p14:dur="2000" advTm="40974"/>
    </mc:Choice>
    <mc:Fallback xmlns="">
      <p:transition spd="slow" advTm="4097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2917779"/>
            <a:ext cx="3912524" cy="3373294"/>
          </a:xfrm>
        </p:spPr>
        <p:txBody>
          <a:bodyPr>
            <a:normAutofit/>
          </a:bodyPr>
          <a:lstStyle/>
          <a:p>
            <a:pPr lvl="0"/>
            <a:r>
              <a:rPr lang="en-US" dirty="0"/>
              <a:t>Employees enroll through MyBenefits.</a:t>
            </a:r>
          </a:p>
          <a:p>
            <a:pPr lvl="1"/>
            <a:r>
              <a:rPr lang="en-US" dirty="0"/>
              <a:t>As a new hire; and</a:t>
            </a:r>
          </a:p>
          <a:p>
            <a:pPr lvl="1"/>
            <a:r>
              <a:rPr lang="en-US" dirty="0"/>
              <a:t>During annual open enrollment period.</a:t>
            </a:r>
          </a:p>
          <a:p>
            <a:r>
              <a:rPr lang="en-US" dirty="0"/>
              <a:t>Throughout the year, employees enroll or change elections once per month by completing a </a:t>
            </a:r>
            <a:r>
              <a:rPr lang="en-US" i="1" dirty="0"/>
              <a:t>Notice of Election</a:t>
            </a:r>
            <a:r>
              <a:rPr lang="en-US" dirty="0"/>
              <a:t>. </a:t>
            </a:r>
          </a:p>
        </p:txBody>
      </p:sp>
      <p:sp>
        <p:nvSpPr>
          <p:cNvPr id="5" name="Content Placeholder 4">
            <a:extLst>
              <a:ext uri="{FF2B5EF4-FFF2-40B4-BE49-F238E27FC236}">
                <a16:creationId xmlns:a16="http://schemas.microsoft.com/office/drawing/2014/main" id="{B71D9DCF-1CC7-9379-C6CF-4E4FBBAC358B}"/>
              </a:ext>
            </a:extLst>
          </p:cNvPr>
          <p:cNvSpPr>
            <a:spLocks noGrp="1"/>
          </p:cNvSpPr>
          <p:nvPr>
            <p:ph sz="half" idx="2"/>
          </p:nvPr>
        </p:nvSpPr>
        <p:spPr>
          <a:xfrm>
            <a:off x="6096000" y="2917776"/>
            <a:ext cx="5486400" cy="3373295"/>
          </a:xfrm>
        </p:spPr>
        <p:txBody>
          <a:bodyPr/>
          <a:lstStyle/>
          <a:p>
            <a:r>
              <a:rPr lang="en-US" dirty="0"/>
              <a:t>Employers must approve the enrollment in EBS and provide the number of annual pay periods.</a:t>
            </a:r>
          </a:p>
          <a:p>
            <a:pPr lvl="0"/>
            <a:r>
              <a:rPr lang="en-US" dirty="0"/>
              <a:t>PEBA sends daily enrollment and eligibility files to ASIFlex.</a:t>
            </a:r>
          </a:p>
          <a:p>
            <a:r>
              <a:rPr lang="en-US" dirty="0"/>
              <a:t>HSA Central will automatically set up the bank account based on enrollment information from PEBA. The employee will receive a welcome email from HSA Central with instructions on how to fully open the account once it is set up.</a:t>
            </a:r>
          </a:p>
        </p:txBody>
      </p:sp>
      <p:sp>
        <p:nvSpPr>
          <p:cNvPr id="2" name="Title 1"/>
          <p:cNvSpPr>
            <a:spLocks noGrp="1"/>
          </p:cNvSpPr>
          <p:nvPr>
            <p:ph type="title"/>
          </p:nvPr>
        </p:nvSpPr>
        <p:spPr>
          <a:xfrm>
            <a:off x="609599" y="228600"/>
            <a:ext cx="10972799" cy="2122246"/>
          </a:xfrm>
        </p:spPr>
        <p:txBody>
          <a:bodyPr/>
          <a:lstStyle/>
          <a:p>
            <a:r>
              <a:rPr lang="en-US" dirty="0"/>
              <a:t>Enrollment</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4003351911"/>
      </p:ext>
    </p:extLst>
  </p:cSld>
  <p:clrMapOvr>
    <a:masterClrMapping/>
  </p:clrMapOvr>
  <mc:AlternateContent xmlns:mc="http://schemas.openxmlformats.org/markup-compatibility/2006" xmlns:p14="http://schemas.microsoft.com/office/powerpoint/2010/main">
    <mc:Choice Requires="p14">
      <p:transition spd="slow" p14:dur="2000" advTm="40203"/>
    </mc:Choice>
    <mc:Fallback xmlns="">
      <p:transition spd="slow" advTm="4020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ltLang="en-US" dirty="0"/>
              <a:t>Health Savings Account</a:t>
            </a:r>
            <a:endParaRPr lang="en-US" dirty="0"/>
          </a:p>
        </p:txBody>
      </p:sp>
      <p:sp>
        <p:nvSpPr>
          <p:cNvPr id="3" name="Content Placeholder 2"/>
          <p:cNvSpPr>
            <a:spLocks noGrp="1"/>
          </p:cNvSpPr>
          <p:nvPr>
            <p:ph idx="1"/>
          </p:nvPr>
        </p:nvSpPr>
        <p:spPr>
          <a:xfrm>
            <a:off x="609600" y="2510455"/>
            <a:ext cx="10972800" cy="3790590"/>
          </a:xfrm>
        </p:spPr>
        <p:txBody>
          <a:bodyPr/>
          <a:lstStyle/>
          <a:p>
            <a:pPr lvl="0"/>
            <a:r>
              <a:rPr lang="en-US" dirty="0"/>
              <a:t>Contribution limits:</a:t>
            </a:r>
          </a:p>
          <a:p>
            <a:pPr lvl="1"/>
            <a:r>
              <a:rPr lang="en-US" dirty="0"/>
              <a:t>Self only coverage: $4,300.</a:t>
            </a:r>
          </a:p>
          <a:p>
            <a:pPr lvl="1"/>
            <a:r>
              <a:rPr lang="en-US" dirty="0"/>
              <a:t>Family coverage: $8,550.</a:t>
            </a:r>
          </a:p>
          <a:p>
            <a:pPr lvl="1"/>
            <a:r>
              <a:rPr lang="en-US" dirty="0"/>
              <a:t>Additional catch-up contributions for members ages 55 or older: $1,000.</a:t>
            </a:r>
          </a:p>
          <a:p>
            <a:pPr lvl="2"/>
            <a:r>
              <a:rPr lang="en-US" altLang="en-US" dirty="0"/>
              <a:t>If participant and spouse are covered by a family high deductible health plan, and are both age 55 or older, each can make a $1,000 catch-up contribution into their own </a:t>
            </a:r>
            <a:r>
              <a:rPr lang="en-US" dirty="0"/>
              <a:t>HSA.</a:t>
            </a:r>
            <a:endParaRPr lang="en-US" altLang="en-US" dirty="0"/>
          </a:p>
          <a:p>
            <a:r>
              <a:rPr lang="en-US" dirty="0"/>
              <a:t>Monthly administration fee: $0.50.</a:t>
            </a:r>
          </a:p>
          <a:p>
            <a:pPr lvl="1"/>
            <a:r>
              <a:rPr lang="en-US" dirty="0"/>
              <a:t>Deducted from participant’s account balance at HSA Central. </a:t>
            </a:r>
          </a:p>
          <a:p>
            <a:r>
              <a:rPr lang="en-US" dirty="0"/>
              <a:t>Paper statements: $3 per month.</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565763590"/>
      </p:ext>
    </p:extLst>
  </p:cSld>
  <p:clrMapOvr>
    <a:masterClrMapping/>
  </p:clrMapOvr>
  <mc:AlternateContent xmlns:mc="http://schemas.openxmlformats.org/markup-compatibility/2006" xmlns:p14="http://schemas.microsoft.com/office/powerpoint/2010/main">
    <mc:Choice Requires="p14">
      <p:transition spd="slow" p14:dur="2000" advTm="51311"/>
    </mc:Choice>
    <mc:Fallback xmlns="">
      <p:transition spd="slow" advTm="5131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HSA Central</a:t>
            </a:r>
          </a:p>
        </p:txBody>
      </p:sp>
      <p:sp>
        <p:nvSpPr>
          <p:cNvPr id="3" name="Content Placeholder 2"/>
          <p:cNvSpPr>
            <a:spLocks noGrp="1"/>
          </p:cNvSpPr>
          <p:nvPr>
            <p:ph idx="1"/>
          </p:nvPr>
        </p:nvSpPr>
        <p:spPr>
          <a:xfrm>
            <a:off x="609600" y="2510455"/>
            <a:ext cx="10972800" cy="3790590"/>
          </a:xfrm>
        </p:spPr>
        <p:txBody>
          <a:bodyPr/>
          <a:lstStyle/>
          <a:p>
            <a:r>
              <a:rPr lang="en-US" dirty="0"/>
              <a:t>HSA custodial bank.</a:t>
            </a:r>
          </a:p>
          <a:p>
            <a:r>
              <a:rPr lang="en-US" dirty="0"/>
              <a:t>HSA Central will automatically set up the bank account based on enrollment information from PEBA. The employee will receive a welcome email from HSA Central with instructions on how to fully open the account once it is set up.</a:t>
            </a:r>
          </a:p>
          <a:p>
            <a:r>
              <a:rPr lang="en-US" dirty="0"/>
              <a:t>Must have zero Medical Spending Account (MSA) balance before contributing to HSA.</a:t>
            </a:r>
          </a:p>
          <a:p>
            <a:pPr lvl="1"/>
            <a:r>
              <a:rPr lang="en-US" dirty="0"/>
              <a:t>ASIFlex will automatically convert MSA to Limited-use MSA if carryover funds remain at end of plan year.</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3942709216"/>
      </p:ext>
    </p:extLst>
  </p:cSld>
  <p:clrMapOvr>
    <a:masterClrMapping/>
  </p:clrMapOvr>
  <mc:AlternateContent xmlns:mc="http://schemas.openxmlformats.org/markup-compatibility/2006" xmlns:p14="http://schemas.microsoft.com/office/powerpoint/2010/main">
    <mc:Choice Requires="p14">
      <p:transition spd="slow" p14:dur="2000" advTm="45001"/>
    </mc:Choice>
    <mc:Fallback xmlns="">
      <p:transition spd="slow" advTm="4500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495797" y="2236612"/>
            <a:ext cx="320040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MasterCard® debit card</a:t>
            </a:r>
          </a:p>
          <a:p>
            <a:pPr algn="ctr"/>
            <a:endParaRPr lang="en-US" sz="2000" dirty="0">
              <a:solidFill>
                <a:schemeClr val="tx2"/>
              </a:solidFill>
            </a:endParaRPr>
          </a:p>
          <a:p>
            <a:pPr algn="ctr"/>
            <a:r>
              <a:rPr lang="en-US" sz="2000" dirty="0">
                <a:solidFill>
                  <a:schemeClr val="tx2"/>
                </a:solidFill>
              </a:rPr>
              <a:t>Used anywhere MasterCard is accepted.</a:t>
            </a:r>
          </a:p>
          <a:p>
            <a:pPr algn="ctr"/>
            <a:endParaRPr lang="en-US" sz="2000" dirty="0">
              <a:solidFill>
                <a:schemeClr val="tx2"/>
              </a:solidFill>
            </a:endParaRPr>
          </a:p>
          <a:p>
            <a:pPr algn="ctr"/>
            <a:r>
              <a:rPr lang="en-US" sz="2000" dirty="0">
                <a:solidFill>
                  <a:schemeClr val="tx2"/>
                </a:solidFill>
              </a:rPr>
              <a:t>Present card at point-of-sale (retain receipts for your records).</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8381998" y="2236612"/>
            <a:ext cx="320040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HSA Central mobile app</a:t>
            </a:r>
          </a:p>
          <a:p>
            <a:pPr algn="ctr"/>
            <a:endParaRPr lang="en-US" sz="2000" dirty="0">
              <a:solidFill>
                <a:schemeClr val="tx2"/>
              </a:solidFill>
            </a:endParaRPr>
          </a:p>
          <a:p>
            <a:pPr algn="ctr"/>
            <a:r>
              <a:rPr lang="en-US" sz="2000" dirty="0">
                <a:solidFill>
                  <a:schemeClr val="tx2"/>
                </a:solidFill>
              </a:rPr>
              <a:t>View account activity.</a:t>
            </a:r>
          </a:p>
          <a:p>
            <a:pPr algn="ctr"/>
            <a:endParaRPr lang="en-US" sz="2000" dirty="0">
              <a:solidFill>
                <a:schemeClr val="tx2"/>
              </a:solidFill>
            </a:endParaRPr>
          </a:p>
          <a:p>
            <a:pPr algn="ctr"/>
            <a:r>
              <a:rPr lang="en-US" sz="2000" dirty="0">
                <a:solidFill>
                  <a:schemeClr val="tx2"/>
                </a:solidFill>
              </a:rPr>
              <a:t>View and manage contributions.</a:t>
            </a:r>
          </a:p>
          <a:p>
            <a:pPr algn="ctr"/>
            <a:endParaRPr lang="en-US" sz="2000" dirty="0">
              <a:solidFill>
                <a:schemeClr val="tx2"/>
              </a:solidFill>
            </a:endParaRPr>
          </a:p>
          <a:p>
            <a:pPr algn="ctr"/>
            <a:r>
              <a:rPr lang="en-US" sz="2000" dirty="0">
                <a:solidFill>
                  <a:schemeClr val="tx2"/>
                </a:solidFill>
              </a:rPr>
              <a:t>Take photos of receipts for tax purposes.</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600" y="2236612"/>
            <a:ext cx="320040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Online account</a:t>
            </a:r>
          </a:p>
          <a:p>
            <a:pPr algn="ctr"/>
            <a:endParaRPr lang="en-US" sz="2000" b="1" dirty="0">
              <a:solidFill>
                <a:schemeClr val="tx2"/>
              </a:solidFill>
            </a:endParaRPr>
          </a:p>
          <a:p>
            <a:pPr algn="ctr"/>
            <a:r>
              <a:rPr lang="en-US" sz="2000" dirty="0">
                <a:solidFill>
                  <a:schemeClr val="tx2"/>
                </a:solidFill>
                <a:hlinkClick r:id="rId4" action="ppaction://hlinkfile"/>
              </a:rPr>
              <a:t>schsa.centralbank.net</a:t>
            </a:r>
            <a:r>
              <a:rPr lang="en-US" sz="2000" dirty="0">
                <a:solidFill>
                  <a:schemeClr val="tx2"/>
                </a:solidFill>
              </a:rPr>
              <a:t>.</a:t>
            </a:r>
          </a:p>
          <a:p>
            <a:pPr algn="ctr"/>
            <a:endParaRPr lang="en-US" sz="2000" dirty="0">
              <a:solidFill>
                <a:schemeClr val="tx2"/>
              </a:solidFill>
            </a:endParaRPr>
          </a:p>
          <a:p>
            <a:pPr algn="ctr"/>
            <a:r>
              <a:rPr lang="en-US" sz="2000" dirty="0">
                <a:solidFill>
                  <a:schemeClr val="tx2"/>
                </a:solidFill>
              </a:rPr>
              <a:t>Pay provider through Bill Pay Center.</a:t>
            </a:r>
          </a:p>
          <a:p>
            <a:pPr algn="ctr"/>
            <a:endParaRPr lang="en-US" sz="2000" dirty="0">
              <a:solidFill>
                <a:schemeClr val="tx2"/>
              </a:solidFill>
            </a:endParaRPr>
          </a:p>
          <a:p>
            <a:pPr algn="ctr"/>
            <a:r>
              <a:rPr lang="en-US" sz="2000" dirty="0">
                <a:solidFill>
                  <a:schemeClr val="tx2"/>
                </a:solidFill>
              </a:rPr>
              <a:t>Reimburse self for qualified expenses.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2" name="Title 1"/>
          <p:cNvSpPr>
            <a:spLocks noGrp="1"/>
          </p:cNvSpPr>
          <p:nvPr>
            <p:ph type="title"/>
          </p:nvPr>
        </p:nvSpPr>
        <p:spPr>
          <a:xfrm>
            <a:off x="609599" y="228600"/>
            <a:ext cx="10972799" cy="1049898"/>
          </a:xfrm>
        </p:spPr>
        <p:txBody>
          <a:bodyPr/>
          <a:lstStyle/>
          <a:p>
            <a:r>
              <a:rPr lang="en-US" dirty="0"/>
              <a:t>HSA distribution options</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495798" y="2236612"/>
            <a:ext cx="320040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8381998"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0"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altLang="en-US" dirty="0"/>
              <a:t>HSA funds held in an interest-bearing account.  </a:t>
            </a:r>
          </a:p>
          <a:p>
            <a:r>
              <a:rPr lang="en-US" altLang="en-US" dirty="0"/>
              <a:t>Self-directed investments for account balances of $1,000 or more.</a:t>
            </a:r>
          </a:p>
          <a:p>
            <a:r>
              <a:rPr lang="en-US" altLang="en-US" dirty="0"/>
              <a:t>Wide range of mutual funds in spectrum of asset classes.</a:t>
            </a:r>
          </a:p>
          <a:p>
            <a:r>
              <a:rPr lang="en-US" altLang="en-US" dirty="0"/>
              <a:t>Information about investment options at </a:t>
            </a:r>
            <a:r>
              <a:rPr lang="en-US" altLang="en-US" dirty="0">
                <a:hlinkClick r:id="rId2" action="ppaction://hlinkfile"/>
              </a:rPr>
              <a:t>schsa.centralbank.net</a:t>
            </a:r>
            <a:r>
              <a:rPr lang="en-US" altLang="en-US" dirty="0"/>
              <a:t>.</a:t>
            </a:r>
          </a:p>
        </p:txBody>
      </p:sp>
      <p:sp>
        <p:nvSpPr>
          <p:cNvPr id="2" name="Title 1"/>
          <p:cNvSpPr>
            <a:spLocks noGrp="1"/>
          </p:cNvSpPr>
          <p:nvPr>
            <p:ph type="title"/>
          </p:nvPr>
        </p:nvSpPr>
        <p:spPr/>
        <p:txBody>
          <a:bodyPr/>
          <a:lstStyle/>
          <a:p>
            <a:r>
              <a:rPr lang="en-US"/>
              <a:t>Investing HSA funds</a:t>
            </a:r>
            <a:endParaRPr lang="en-US" dirty="0"/>
          </a:p>
        </p:txBody>
      </p:sp>
      <p:sp>
        <p:nvSpPr>
          <p:cNvPr id="4" name="Slide Number Placeholder 3"/>
          <p:cNvSpPr>
            <a:spLocks noGrp="1"/>
          </p:cNvSpPr>
          <p:nvPr>
            <p:ph type="sldNum" sz="quarter" idx="12"/>
          </p:nvPr>
        </p:nvSpPr>
        <p:spPr/>
        <p:txBody>
          <a:bodyPr/>
          <a:lstStyle/>
          <a:p>
            <a:fld id="{83D9B1D2-31E5-4727-860E-1CCC1A3DB9CB}" type="slidenum">
              <a:rPr lang="en-US" smtClean="0"/>
              <a:pPr/>
              <a:t>8</a:t>
            </a:fld>
            <a:endParaRPr lang="en-US" dirty="0"/>
          </a:p>
        </p:txBody>
      </p:sp>
    </p:spTree>
    <p:extLst>
      <p:ext uri="{BB962C8B-B14F-4D97-AF65-F5344CB8AC3E}">
        <p14:creationId xmlns:p14="http://schemas.microsoft.com/office/powerpoint/2010/main" val="3540085223"/>
      </p:ext>
    </p:extLst>
  </p:cSld>
  <p:clrMapOvr>
    <a:masterClrMapping/>
  </p:clrMapOvr>
  <mc:AlternateContent xmlns:mc="http://schemas.openxmlformats.org/markup-compatibility/2006" xmlns:p14="http://schemas.microsoft.com/office/powerpoint/2010/main">
    <mc:Choice Requires="p14">
      <p:transition spd="slow" p14:dur="2000" advTm="26435"/>
    </mc:Choice>
    <mc:Fallback xmlns="">
      <p:transition spd="slow" advTm="2643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23413</TotalTime>
  <Words>605</Words>
  <Application>Microsoft Office PowerPoint</Application>
  <PresentationFormat>Widescreen</PresentationFormat>
  <Paragraphs>76</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Health Savings Accounts</vt:lpstr>
      <vt:lpstr>Important information</vt:lpstr>
      <vt:lpstr>Health Savings Account (HSA)</vt:lpstr>
      <vt:lpstr>Enrollment</vt:lpstr>
      <vt:lpstr>Health Savings Account</vt:lpstr>
      <vt:lpstr>HSA Central</vt:lpstr>
      <vt:lpstr>HSA distribution options</vt:lpstr>
      <vt:lpstr>Investing HSA funds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523</cp:revision>
  <cp:lastPrinted>2024-11-25T14:27:48Z</cp:lastPrinted>
  <dcterms:created xsi:type="dcterms:W3CDTF">2019-11-01T12:34:11Z</dcterms:created>
  <dcterms:modified xsi:type="dcterms:W3CDTF">2024-11-25T14:38:27Z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