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376" r:id="rId4"/>
    <p:sldId id="335" r:id="rId5"/>
    <p:sldId id="314" r:id="rId6"/>
    <p:sldId id="377" r:id="rId7"/>
    <p:sldId id="338" r:id="rId8"/>
    <p:sldId id="368"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www.peba.sc.gov/sites/default/files/2025_active_noe.pdf"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MoneyPlus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3</a:t>
            </a:fld>
            <a:endParaRPr lang="en-US" dirty="0"/>
          </a:p>
        </p:txBody>
      </p:sp>
      <p:sp>
        <p:nvSpPr>
          <p:cNvPr id="3" name="Content Placeholder 2"/>
          <p:cNvSpPr>
            <a:spLocks noGrp="1"/>
          </p:cNvSpPr>
          <p:nvPr>
            <p:ph sz="half" idx="1"/>
          </p:nvPr>
        </p:nvSpPr>
        <p:spPr/>
        <p:txBody>
          <a:bodyPr/>
          <a:lstStyle/>
          <a:p>
            <a:r>
              <a:rPr lang="en-US" altLang="en-US" dirty="0"/>
              <a:t>IRS Section 125 Plan.</a:t>
            </a:r>
          </a:p>
          <a:p>
            <a:pPr lvl="1"/>
            <a:r>
              <a:rPr lang="en-US" altLang="en-US" dirty="0"/>
              <a:t>Also called a cafeteria plan.</a:t>
            </a:r>
          </a:p>
          <a:p>
            <a:r>
              <a:rPr lang="en-US" altLang="en-US" dirty="0"/>
              <a:t>Tax-favored accounts program, which allows subscribers to save money on eligible medical and dependent care costs.</a:t>
            </a:r>
          </a:p>
          <a:p>
            <a:r>
              <a:rPr lang="en-US" altLang="en-US" dirty="0"/>
              <a:t>Subscribers fund the accounts with money deducted pretax from paychecks. </a:t>
            </a:r>
          </a:p>
          <a:p>
            <a:pPr lvl="1"/>
            <a:r>
              <a:rPr lang="en-US" altLang="en-US" dirty="0"/>
              <a:t>Use pretax funds to pay for eligible expenses.</a:t>
            </a:r>
          </a:p>
          <a:p>
            <a:pPr lvl="1"/>
            <a:r>
              <a:rPr lang="en-US" altLang="en-US" dirty="0"/>
              <a:t>Increases take-home pay. </a:t>
            </a:r>
          </a:p>
        </p:txBody>
      </p:sp>
      <p:sp>
        <p:nvSpPr>
          <p:cNvPr id="2" name="Title 1"/>
          <p:cNvSpPr>
            <a:spLocks noGrp="1"/>
          </p:cNvSpPr>
          <p:nvPr>
            <p:ph type="title"/>
          </p:nvPr>
        </p:nvSpPr>
        <p:spPr/>
        <p:txBody>
          <a:bodyPr/>
          <a:lstStyle/>
          <a:p>
            <a:r>
              <a:rPr lang="en-US" dirty="0"/>
              <a:t>MoneyPlus</a:t>
            </a:r>
          </a:p>
        </p:txBody>
      </p:sp>
    </p:spTree>
    <p:extLst>
      <p:ext uri="{BB962C8B-B14F-4D97-AF65-F5344CB8AC3E}">
        <p14:creationId xmlns:p14="http://schemas.microsoft.com/office/powerpoint/2010/main" val="3053542579"/>
      </p:ext>
    </p:extLst>
  </p:cSld>
  <p:clrMapOvr>
    <a:masterClrMapping/>
  </p:clrMapOvr>
  <mc:AlternateContent xmlns:mc="http://schemas.openxmlformats.org/markup-compatibility/2006" xmlns:p14="http://schemas.microsoft.com/office/powerpoint/2010/main">
    <mc:Choice Requires="p14">
      <p:transition spd="slow" p14:dur="2000" advTm="18374"/>
    </mc:Choice>
    <mc:Fallback xmlns="">
      <p:transition spd="slow" advTm="1837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Pretax Group Insurance Premium feature.</a:t>
            </a:r>
          </a:p>
          <a:p>
            <a:r>
              <a:rPr lang="en-US" dirty="0"/>
              <a:t>Flexible spending accounts.</a:t>
            </a:r>
          </a:p>
          <a:p>
            <a:pPr lvl="1"/>
            <a:r>
              <a:rPr lang="en-US" dirty="0"/>
              <a:t>Medical Spending Account (MSA).</a:t>
            </a:r>
          </a:p>
          <a:p>
            <a:pPr lvl="1"/>
            <a:r>
              <a:rPr lang="en-US" dirty="0"/>
              <a:t>Limited-use Medical Spending Account.</a:t>
            </a:r>
          </a:p>
          <a:p>
            <a:pPr lvl="1"/>
            <a:r>
              <a:rPr lang="en-US" dirty="0"/>
              <a:t>Dependent Care Spending Account (DCSA).</a:t>
            </a:r>
          </a:p>
        </p:txBody>
      </p:sp>
      <p:sp>
        <p:nvSpPr>
          <p:cNvPr id="2" name="Title 1"/>
          <p:cNvSpPr>
            <a:spLocks noGrp="1"/>
          </p:cNvSpPr>
          <p:nvPr>
            <p:ph type="title"/>
          </p:nvPr>
        </p:nvSpPr>
        <p:spPr/>
        <p:txBody>
          <a:bodyPr/>
          <a:lstStyle/>
          <a:p>
            <a:r>
              <a:rPr lang="en-US" altLang="en-US"/>
              <a:t>MoneyPlus features</a:t>
            </a:r>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359426424"/>
      </p:ext>
    </p:extLst>
  </p:cSld>
  <p:clrMapOvr>
    <a:masterClrMapping/>
  </p:clrMapOvr>
  <mc:AlternateContent xmlns:mc="http://schemas.openxmlformats.org/markup-compatibility/2006" xmlns:p14="http://schemas.microsoft.com/office/powerpoint/2010/main">
    <mc:Choice Requires="p14">
      <p:transition spd="slow" p14:dur="2000" advTm="15262"/>
    </mc:Choice>
    <mc:Fallback xmlns="">
      <p:transition spd="slow" advTm="1526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Eligible participants</a:t>
            </a:r>
          </a:p>
        </p:txBody>
      </p:sp>
      <p:sp>
        <p:nvSpPr>
          <p:cNvPr id="3" name="Content Placeholder 2"/>
          <p:cNvSpPr>
            <a:spLocks noGrp="1"/>
          </p:cNvSpPr>
          <p:nvPr>
            <p:ph idx="1"/>
          </p:nvPr>
        </p:nvSpPr>
        <p:spPr>
          <a:xfrm>
            <a:off x="609600" y="2510455"/>
            <a:ext cx="10972800" cy="3790590"/>
          </a:xfrm>
        </p:spPr>
        <p:txBody>
          <a:bodyPr>
            <a:normAutofit/>
          </a:bodyPr>
          <a:lstStyle/>
          <a:p>
            <a:r>
              <a:rPr lang="en-US" altLang="en-US" dirty="0"/>
              <a:t>Full-time, active employees are eligible to participate in these MoneyPlus features:</a:t>
            </a:r>
          </a:p>
          <a:p>
            <a:pPr lvl="1"/>
            <a:r>
              <a:rPr lang="en-US" altLang="en-US" dirty="0"/>
              <a:t>Pretax Group Insurance Premium feature.</a:t>
            </a:r>
          </a:p>
          <a:p>
            <a:pPr lvl="1"/>
            <a:r>
              <a:rPr lang="en-US" altLang="en-US" dirty="0"/>
              <a:t>Medical Spending Account.</a:t>
            </a:r>
          </a:p>
          <a:p>
            <a:pPr lvl="1"/>
            <a:r>
              <a:rPr lang="en-US" altLang="en-US" dirty="0"/>
              <a:t>Limited-use MSA: </a:t>
            </a:r>
          </a:p>
          <a:p>
            <a:pPr lvl="2"/>
            <a:r>
              <a:rPr lang="en-US" altLang="en-US" dirty="0"/>
              <a:t>Only eligible if enrolled in Savings Plan.</a:t>
            </a:r>
          </a:p>
          <a:p>
            <a:pPr lvl="1"/>
            <a:r>
              <a:rPr lang="en-US" altLang="en-US" dirty="0"/>
              <a:t>Dependent Care Spending Account.</a:t>
            </a:r>
          </a:p>
          <a:p>
            <a:r>
              <a:rPr lang="en-US" altLang="en-US" dirty="0"/>
              <a:t>Other employees who meet the eligibility requirements for the State Health Plan are also eligible to participate in MoneyPlus.</a:t>
            </a:r>
          </a:p>
          <a:p>
            <a:pPr lvl="1"/>
            <a:endParaRPr lang="en-US" alt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3988837304"/>
      </p:ext>
    </p:extLst>
  </p:cSld>
  <p:clrMapOvr>
    <a:masterClrMapping/>
  </p:clrMapOvr>
  <mc:AlternateContent xmlns:mc="http://schemas.openxmlformats.org/markup-compatibility/2006" xmlns:p14="http://schemas.microsoft.com/office/powerpoint/2010/main">
    <mc:Choice Requires="p14">
      <p:transition spd="slow" p14:dur="2000" advTm="27475"/>
    </mc:Choice>
    <mc:Fallback xmlns="">
      <p:transition spd="slow" advTm="2747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Enrollment</a:t>
            </a:r>
            <a:endParaRPr lang="en-US" dirty="0"/>
          </a:p>
        </p:txBody>
      </p:sp>
      <p:sp>
        <p:nvSpPr>
          <p:cNvPr id="3" name="Content Placeholder 2"/>
          <p:cNvSpPr>
            <a:spLocks noGrp="1"/>
          </p:cNvSpPr>
          <p:nvPr>
            <p:ph idx="1"/>
          </p:nvPr>
        </p:nvSpPr>
        <p:spPr/>
        <p:txBody>
          <a:bodyPr>
            <a:normAutofit/>
          </a:bodyPr>
          <a:lstStyle/>
          <a:p>
            <a:pPr lvl="0"/>
            <a:r>
              <a:rPr lang="en-US" dirty="0"/>
              <a:t>Employees enroll through MyBenefits.</a:t>
            </a:r>
          </a:p>
          <a:p>
            <a:pPr lvl="1"/>
            <a:r>
              <a:rPr lang="en-US" dirty="0"/>
              <a:t>As a new hire;</a:t>
            </a:r>
            <a:r>
              <a:rPr lang="en-US" baseline="30000" dirty="0"/>
              <a:t>1</a:t>
            </a:r>
            <a:r>
              <a:rPr lang="en-US" dirty="0"/>
              <a:t> and</a:t>
            </a:r>
          </a:p>
          <a:p>
            <a:pPr lvl="1"/>
            <a:r>
              <a:rPr lang="en-US" dirty="0"/>
              <a:t>During annual </a:t>
            </a:r>
            <a:r>
              <a:rPr lang="en-US" dirty="0">
                <a:solidFill>
                  <a:schemeClr val="tx2"/>
                </a:solidFill>
              </a:rPr>
              <a:t>open enrollment period.</a:t>
            </a:r>
          </a:p>
          <a:p>
            <a:r>
              <a:rPr lang="en-US" dirty="0"/>
              <a:t>In a special eligibility situation, or change in status, employees enroll by completing a </a:t>
            </a:r>
            <a:r>
              <a:rPr lang="en-US" i="1" dirty="0"/>
              <a:t>Notice of Election</a:t>
            </a:r>
            <a:r>
              <a:rPr lang="en-US" dirty="0"/>
              <a:t>. </a:t>
            </a:r>
          </a:p>
          <a:p>
            <a:r>
              <a:rPr lang="en-US" dirty="0"/>
              <a:t>Employers must approve the enrollment </a:t>
            </a:r>
            <a:r>
              <a:rPr lang="en-US" dirty="0">
                <a:solidFill>
                  <a:schemeClr val="tx2"/>
                </a:solidFill>
              </a:rPr>
              <a:t>in EBS and </a:t>
            </a:r>
            <a:r>
              <a:rPr lang="en-US" dirty="0"/>
              <a:t>provide the number of annual pay periods.</a:t>
            </a:r>
          </a:p>
          <a:p>
            <a:pPr lvl="0"/>
            <a:r>
              <a:rPr lang="en-US" dirty="0"/>
              <a:t>PEBA sends daily enrollment and eligibility files to ASIFlex.</a:t>
            </a:r>
          </a:p>
        </p:txBody>
      </p:sp>
      <p:sp>
        <p:nvSpPr>
          <p:cNvPr id="4" name="Slide Number Placeholder 3"/>
          <p:cNvSpPr>
            <a:spLocks noGrp="1"/>
          </p:cNvSpPr>
          <p:nvPr>
            <p:ph type="sldNum" sz="quarter" idx="12"/>
          </p:nvPr>
        </p:nvSpPr>
        <p:spPr/>
        <p:txBody>
          <a:bodyPr/>
          <a:lstStyle/>
          <a:p>
            <a:fld id="{83D9B1D2-31E5-4727-860E-1CCC1A3DB9CB}" type="slidenum">
              <a:rPr lang="en-US" smtClean="0"/>
              <a:pPr/>
              <a:t>6</a:t>
            </a:fld>
            <a:endParaRPr lang="en-US" dirty="0"/>
          </a:p>
        </p:txBody>
      </p:sp>
      <p:sp>
        <p:nvSpPr>
          <p:cNvPr id="6" name="TextBox 5">
            <a:extLst>
              <a:ext uri="{FF2B5EF4-FFF2-40B4-BE49-F238E27FC236}">
                <a16:creationId xmlns:a16="http://schemas.microsoft.com/office/drawing/2014/main" id="{8D3539AF-0730-6474-E58A-06F1939266FF}"/>
              </a:ext>
            </a:extLst>
          </p:cNvPr>
          <p:cNvSpPr txBox="1"/>
          <p:nvPr/>
        </p:nvSpPr>
        <p:spPr>
          <a:xfrm>
            <a:off x="609599" y="5747046"/>
            <a:ext cx="10972799" cy="553998"/>
          </a:xfrm>
          <a:prstGeom prst="rect">
            <a:avLst/>
          </a:prstGeom>
          <a:noFill/>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rPr>
              <a:t>1</a:t>
            </a:r>
            <a:r>
              <a:rPr lang="en-US" sz="1000" dirty="0">
                <a:solidFill>
                  <a:schemeClr val="tx2"/>
                </a:solidFill>
                <a:latin typeface="Calibri" panose="020F0502020204030204" pitchFamily="34" charset="0"/>
                <a:ea typeface="Calibri" panose="020F0502020204030204" pitchFamily="34" charset="0"/>
              </a:rPr>
              <a:t>If an employee returns to employment with an employer who participants in PEBA-administered insurance within 30 days, their original MSA/DCSA elections will automatically be reinstated. If they return to employment with an employer who participants in PEBA-administered insurance after 30 days, they cannot participate in an MSA/DCSA for the remainder of the plan year. They can, however, reenroll during open enrollment for the next plan year.</a:t>
            </a:r>
          </a:p>
        </p:txBody>
      </p:sp>
    </p:spTree>
    <p:extLst>
      <p:ext uri="{BB962C8B-B14F-4D97-AF65-F5344CB8AC3E}">
        <p14:creationId xmlns:p14="http://schemas.microsoft.com/office/powerpoint/2010/main" val="4003351911"/>
      </p:ext>
    </p:extLst>
  </p:cSld>
  <p:clrMapOvr>
    <a:masterClrMapping/>
  </p:clrMapOvr>
  <mc:AlternateContent xmlns:mc="http://schemas.openxmlformats.org/markup-compatibility/2006" xmlns:p14="http://schemas.microsoft.com/office/powerpoint/2010/main">
    <mc:Choice Requires="p14">
      <p:transition spd="slow" p14:dur="2000" advTm="28606"/>
    </mc:Choice>
    <mc:Fallback xmlns="">
      <p:transition spd="slow" advTm="2860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Includes Medical Spending Accounts, Dependent Care Spending Accounts and Limited-use Medical Spending Accounts.</a:t>
            </a:r>
          </a:p>
          <a:p>
            <a:pPr lvl="1"/>
            <a:r>
              <a:rPr lang="en-US" dirty="0"/>
              <a:t>Must enroll in Savings Plan to enroll in Limited-use Medical Spending Account.</a:t>
            </a:r>
          </a:p>
          <a:p>
            <a:r>
              <a:rPr lang="en-US" dirty="0"/>
              <a:t>Must reenroll every year to continue contributing.</a:t>
            </a:r>
          </a:p>
        </p:txBody>
      </p:sp>
      <p:sp>
        <p:nvSpPr>
          <p:cNvPr id="8" name="Content Placeholder 7">
            <a:extLst>
              <a:ext uri="{FF2B5EF4-FFF2-40B4-BE49-F238E27FC236}">
                <a16:creationId xmlns:a16="http://schemas.microsoft.com/office/drawing/2014/main" id="{3924420A-4E54-4282-5B2E-0C400F279BF7}"/>
              </a:ext>
            </a:extLst>
          </p:cNvPr>
          <p:cNvSpPr>
            <a:spLocks noGrp="1"/>
          </p:cNvSpPr>
          <p:nvPr>
            <p:ph sz="half" idx="2"/>
          </p:nvPr>
        </p:nvSpPr>
        <p:spPr/>
        <p:txBody>
          <a:bodyPr/>
          <a:lstStyle/>
          <a:p>
            <a:r>
              <a:rPr lang="en-US" dirty="0"/>
              <a:t>Do not have to be covered under the State Health Plan.</a:t>
            </a:r>
          </a:p>
          <a:p>
            <a:r>
              <a:rPr lang="en-US" dirty="0"/>
              <a:t>Use to pay eligible expenses for eligible spouse and dependents.</a:t>
            </a:r>
          </a:p>
          <a:p>
            <a:r>
              <a:rPr lang="en-US" dirty="0"/>
              <a:t>Generally, election remains in effect for the plan year unless participant experiences a qualified status change.</a:t>
            </a:r>
          </a:p>
          <a:p>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7</a:t>
            </a:fld>
            <a:endParaRPr lang="en-US" dirty="0"/>
          </a:p>
        </p:txBody>
      </p:sp>
      <p:sp>
        <p:nvSpPr>
          <p:cNvPr id="2" name="Title 1"/>
          <p:cNvSpPr>
            <a:spLocks noGrp="1"/>
          </p:cNvSpPr>
          <p:nvPr>
            <p:ph type="title"/>
          </p:nvPr>
        </p:nvSpPr>
        <p:spPr/>
        <p:txBody>
          <a:bodyPr/>
          <a:lstStyle/>
          <a:p>
            <a:r>
              <a:rPr lang="en-US" dirty="0"/>
              <a:t>Flexible spending accounts</a:t>
            </a:r>
          </a:p>
        </p:txBody>
      </p:sp>
    </p:spTree>
    <p:extLst>
      <p:ext uri="{BB962C8B-B14F-4D97-AF65-F5344CB8AC3E}">
        <p14:creationId xmlns:p14="http://schemas.microsoft.com/office/powerpoint/2010/main" val="2289215866"/>
      </p:ext>
    </p:extLst>
  </p:cSld>
  <p:clrMapOvr>
    <a:masterClrMapping/>
  </p:clrMapOvr>
  <mc:AlternateContent xmlns:mc="http://schemas.openxmlformats.org/markup-compatibility/2006" xmlns:p14="http://schemas.microsoft.com/office/powerpoint/2010/main">
    <mc:Choice Requires="p14">
      <p:transition spd="slow" p14:dur="2000" advTm="39150"/>
    </mc:Choice>
    <mc:Fallback xmlns="">
      <p:transition spd="slow" advTm="3915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Qualified status changes</a:t>
            </a:r>
            <a:endParaRPr lang="en-US" dirty="0"/>
          </a:p>
        </p:txBody>
      </p:sp>
      <p:sp>
        <p:nvSpPr>
          <p:cNvPr id="3" name="Content Placeholder 2"/>
          <p:cNvSpPr>
            <a:spLocks noGrp="1"/>
          </p:cNvSpPr>
          <p:nvPr>
            <p:ph idx="1"/>
          </p:nvPr>
        </p:nvSpPr>
        <p:spPr>
          <a:xfrm>
            <a:off x="609600" y="2510455"/>
            <a:ext cx="10972800" cy="3790590"/>
          </a:xfrm>
        </p:spPr>
        <p:txBody>
          <a:bodyPr>
            <a:normAutofit/>
          </a:bodyPr>
          <a:lstStyle/>
          <a:p>
            <a:pPr lvl="0"/>
            <a:r>
              <a:rPr lang="en-US" dirty="0"/>
              <a:t>Limited circumstances for flexible spending account changes within 31 days of a qualifying event. </a:t>
            </a:r>
          </a:p>
          <a:p>
            <a:pPr lvl="1"/>
            <a:r>
              <a:rPr lang="en-US" dirty="0"/>
              <a:t>Enrolling.</a:t>
            </a:r>
          </a:p>
          <a:p>
            <a:pPr lvl="1"/>
            <a:r>
              <a:rPr lang="en-US" dirty="0"/>
              <a:t>Increasing or decreasing contributions.</a:t>
            </a:r>
          </a:p>
          <a:p>
            <a:r>
              <a:rPr lang="en-US" dirty="0"/>
              <a:t>Examples include change in marital status or number of tax dependents. </a:t>
            </a:r>
          </a:p>
          <a:p>
            <a:pPr lvl="0"/>
            <a:r>
              <a:rPr lang="en-US" dirty="0"/>
              <a:t>Submit changes within 31 days of the event on </a:t>
            </a:r>
            <a:r>
              <a:rPr lang="en-US" dirty="0">
                <a:hlinkClick r:id="rId2"/>
              </a:rPr>
              <a:t>Active Notice of Election </a:t>
            </a:r>
            <a:r>
              <a:rPr lang="en-US" dirty="0"/>
              <a:t>form. </a:t>
            </a:r>
          </a:p>
          <a:p>
            <a:pPr lvl="1"/>
            <a:r>
              <a:rPr lang="en-US" dirty="0"/>
              <a:t>Employer must provide number of annual pay periods. </a:t>
            </a:r>
          </a:p>
          <a:p>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3336083115"/>
      </p:ext>
    </p:extLst>
  </p:cSld>
  <p:clrMapOvr>
    <a:masterClrMapping/>
  </p:clrMapOvr>
  <mc:AlternateContent xmlns:mc="http://schemas.openxmlformats.org/markup-compatibility/2006" xmlns:p14="http://schemas.microsoft.com/office/powerpoint/2010/main">
    <mc:Choice Requires="p14">
      <p:transition spd="slow" p14:dur="2000" advTm="28780"/>
    </mc:Choice>
    <mc:Fallback xmlns="">
      <p:transition spd="slow" advTm="2878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23383</TotalTime>
  <Words>519</Words>
  <Application>Microsoft Office PowerPoint</Application>
  <PresentationFormat>Widescreen</PresentationFormat>
  <Paragraphs>63</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MoneyPlus</vt:lpstr>
      <vt:lpstr>Important information</vt:lpstr>
      <vt:lpstr>MoneyPlus</vt:lpstr>
      <vt:lpstr>MoneyPlus features</vt:lpstr>
      <vt:lpstr>Eligible participants</vt:lpstr>
      <vt:lpstr>Enrollment</vt:lpstr>
      <vt:lpstr>Flexible spending accounts</vt:lpstr>
      <vt:lpstr>Qualified status changes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517</cp:revision>
  <cp:lastPrinted>2020-01-10T14:41:31Z</cp:lastPrinted>
  <dcterms:created xsi:type="dcterms:W3CDTF">2019-11-01T12:34:11Z</dcterms:created>
  <dcterms:modified xsi:type="dcterms:W3CDTF">2024-11-25T14:08:22Z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