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63" r:id="rId3"/>
    <p:sldId id="365" r:id="rId4"/>
    <p:sldId id="340" r:id="rId5"/>
    <p:sldId id="372" r:id="rId6"/>
    <p:sldId id="341" r:id="rId7"/>
    <p:sldId id="370" r:id="rId8"/>
    <p:sldId id="373" r:id="rId9"/>
    <p:sldId id="263" r:id="rId10"/>
  </p:sldIdLst>
  <p:sldSz cx="12192000" cy="6858000"/>
  <p:notesSz cx="7315200" cy="96012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ww.asiflex.com/SCMoneyPlus"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www.asiflex.com/SCMoneyPlus" TargetMode="Externa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Medical Spending Accounts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2917779"/>
            <a:ext cx="3912524" cy="3373294"/>
          </a:xfrm>
        </p:spPr>
        <p:txBody>
          <a:bodyPr>
            <a:normAutofit/>
          </a:bodyPr>
          <a:lstStyle/>
          <a:p>
            <a:pPr lvl="0"/>
            <a:r>
              <a:rPr lang="en-US" dirty="0"/>
              <a:t>Available to all eligible employees except those enrolled in a Health Savings Account (HSA).</a:t>
            </a:r>
          </a:p>
          <a:p>
            <a:pPr lvl="0"/>
            <a:r>
              <a:rPr lang="en-US" dirty="0"/>
              <a:t>Contribution limit: $3,300.</a:t>
            </a:r>
          </a:p>
          <a:p>
            <a:r>
              <a:rPr lang="en-US" dirty="0"/>
              <a:t>All funds available when benefits begin.</a:t>
            </a:r>
          </a:p>
          <a:p>
            <a:pPr lvl="1"/>
            <a:r>
              <a:rPr lang="en-US" dirty="0"/>
              <a:t>January 1 for open enrollment changes.</a:t>
            </a:r>
          </a:p>
          <a:p>
            <a:pPr lvl="1"/>
            <a:r>
              <a:rPr lang="en-US" dirty="0"/>
              <a:t>First day of coverage for new hires.</a:t>
            </a:r>
          </a:p>
          <a:p>
            <a:endParaRPr lang="en-US" dirty="0"/>
          </a:p>
        </p:txBody>
      </p:sp>
      <p:sp>
        <p:nvSpPr>
          <p:cNvPr id="5" name="Content Placeholder 4">
            <a:extLst>
              <a:ext uri="{FF2B5EF4-FFF2-40B4-BE49-F238E27FC236}">
                <a16:creationId xmlns:a16="http://schemas.microsoft.com/office/drawing/2014/main" id="{2C7315C1-C363-1E3C-C3A9-A41BB837F973}"/>
              </a:ext>
            </a:extLst>
          </p:cNvPr>
          <p:cNvSpPr>
            <a:spLocks noGrp="1"/>
          </p:cNvSpPr>
          <p:nvPr>
            <p:ph sz="half" idx="2"/>
          </p:nvPr>
        </p:nvSpPr>
        <p:spPr>
          <a:xfrm>
            <a:off x="6096000" y="2917776"/>
            <a:ext cx="5486400" cy="3373295"/>
          </a:xfrm>
        </p:spPr>
        <p:txBody>
          <a:bodyPr/>
          <a:lstStyle/>
          <a:p>
            <a:r>
              <a:rPr lang="en-US" dirty="0"/>
              <a:t>Carry over up to $660 in unused funds to next plan year.</a:t>
            </a:r>
          </a:p>
          <a:p>
            <a:pPr lvl="1"/>
            <a:r>
              <a:rPr lang="en-US" dirty="0"/>
              <a:t>Forfeit funds over $660 left in account after the reimbursement deadline.</a:t>
            </a:r>
          </a:p>
          <a:p>
            <a:r>
              <a:rPr lang="en-US" dirty="0"/>
              <a:t>March 31 deadline to submit claims for previous year.</a:t>
            </a:r>
          </a:p>
          <a:p>
            <a:r>
              <a:rPr lang="en-US" dirty="0"/>
              <a:t>Monthly administration fee of $2.14.</a:t>
            </a:r>
          </a:p>
        </p:txBody>
      </p:sp>
      <p:sp>
        <p:nvSpPr>
          <p:cNvPr id="2" name="Title 1"/>
          <p:cNvSpPr>
            <a:spLocks noGrp="1"/>
          </p:cNvSpPr>
          <p:nvPr>
            <p:ph type="title"/>
          </p:nvPr>
        </p:nvSpPr>
        <p:spPr>
          <a:xfrm>
            <a:off x="609599" y="228600"/>
            <a:ext cx="10972799" cy="2122246"/>
          </a:xfrm>
        </p:spPr>
        <p:txBody>
          <a:bodyPr/>
          <a:lstStyle/>
          <a:p>
            <a:r>
              <a:rPr lang="en-US" altLang="en-US" dirty="0"/>
              <a:t>Medical Spending Account (MSA)</a:t>
            </a:r>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2855546777"/>
      </p:ext>
    </p:extLst>
  </p:cSld>
  <p:clrMapOvr>
    <a:masterClrMapping/>
  </p:clrMapOvr>
  <mc:AlternateContent xmlns:mc="http://schemas.openxmlformats.org/markup-compatibility/2006" xmlns:p14="http://schemas.microsoft.com/office/powerpoint/2010/main">
    <mc:Choice Requires="p14">
      <p:transition spd="slow" p14:dur="2000" advTm="43316"/>
    </mc:Choice>
    <mc:Fallback xmlns="">
      <p:transition spd="slow" advTm="4331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3D9B1D2-31E5-4727-860E-1CCC1A3DB9CB}" type="slidenum">
              <a:rPr lang="en-US" smtClean="0"/>
              <a:pPr/>
              <a:t>4</a:t>
            </a:fld>
            <a:endParaRPr lang="en-US" dirty="0"/>
          </a:p>
        </p:txBody>
      </p:sp>
      <p:sp>
        <p:nvSpPr>
          <p:cNvPr id="3" name="Content Placeholder 2"/>
          <p:cNvSpPr>
            <a:spLocks noGrp="1"/>
          </p:cNvSpPr>
          <p:nvPr>
            <p:ph sz="half" idx="1"/>
          </p:nvPr>
        </p:nvSpPr>
        <p:spPr/>
        <p:txBody>
          <a:bodyPr/>
          <a:lstStyle/>
          <a:p>
            <a:r>
              <a:rPr lang="en-US" dirty="0"/>
              <a:t>Deductibles, coinsurance and copayments.</a:t>
            </a:r>
          </a:p>
          <a:p>
            <a:r>
              <a:rPr lang="en-US" dirty="0"/>
              <a:t>Medically necessary expenses.</a:t>
            </a:r>
          </a:p>
          <a:p>
            <a:r>
              <a:rPr lang="en-US" dirty="0"/>
              <a:t>Prescription medications and approved over-the-counter medications.</a:t>
            </a:r>
          </a:p>
          <a:p>
            <a:r>
              <a:rPr lang="en-US" dirty="0"/>
              <a:t>See the complete list of eligible expenses under Resources at </a:t>
            </a:r>
            <a:r>
              <a:rPr lang="en-US" dirty="0">
                <a:hlinkClick r:id="rId2"/>
              </a:rPr>
              <a:t>www.asiflex.com/SCMoneyPlus</a:t>
            </a:r>
            <a:r>
              <a:rPr lang="en-US" dirty="0"/>
              <a:t>.</a:t>
            </a:r>
          </a:p>
        </p:txBody>
      </p:sp>
      <p:sp>
        <p:nvSpPr>
          <p:cNvPr id="2" name="Title 1"/>
          <p:cNvSpPr>
            <a:spLocks noGrp="1"/>
          </p:cNvSpPr>
          <p:nvPr>
            <p:ph type="title"/>
          </p:nvPr>
        </p:nvSpPr>
        <p:spPr/>
        <p:txBody>
          <a:bodyPr/>
          <a:lstStyle/>
          <a:p>
            <a:r>
              <a:rPr lang="en-US"/>
              <a:t>MSA eligible expenses</a:t>
            </a:r>
            <a:endParaRPr lang="en-US" dirty="0"/>
          </a:p>
        </p:txBody>
      </p:sp>
    </p:spTree>
    <p:extLst>
      <p:ext uri="{BB962C8B-B14F-4D97-AF65-F5344CB8AC3E}">
        <p14:creationId xmlns:p14="http://schemas.microsoft.com/office/powerpoint/2010/main" val="3213143252"/>
      </p:ext>
    </p:extLst>
  </p:cSld>
  <p:clrMapOvr>
    <a:masterClrMapping/>
  </p:clrMapOvr>
  <mc:AlternateContent xmlns:mc="http://schemas.openxmlformats.org/markup-compatibility/2006" xmlns:p14="http://schemas.microsoft.com/office/powerpoint/2010/main">
    <mc:Choice Requires="p14">
      <p:transition spd="slow" p14:dur="2000" advTm="20297"/>
    </mc:Choice>
    <mc:Fallback xmlns="">
      <p:transition spd="slow" advTm="2029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16114-EBF0-4A19-AA6C-617A7E1F1E9B}"/>
              </a:ext>
            </a:extLst>
          </p:cNvPr>
          <p:cNvSpPr>
            <a:spLocks noGrp="1"/>
          </p:cNvSpPr>
          <p:nvPr>
            <p:ph type="title"/>
          </p:nvPr>
        </p:nvSpPr>
        <p:spPr>
          <a:xfrm>
            <a:off x="609600" y="228599"/>
            <a:ext cx="9598430" cy="1724899"/>
          </a:xfrm>
        </p:spPr>
        <p:txBody>
          <a:bodyPr/>
          <a:lstStyle/>
          <a:p>
            <a:r>
              <a:rPr lang="en-US" dirty="0"/>
              <a:t>MSA carryover</a:t>
            </a:r>
          </a:p>
        </p:txBody>
      </p:sp>
      <p:sp>
        <p:nvSpPr>
          <p:cNvPr id="3" name="Content Placeholder 2">
            <a:extLst>
              <a:ext uri="{FF2B5EF4-FFF2-40B4-BE49-F238E27FC236}">
                <a16:creationId xmlns:a16="http://schemas.microsoft.com/office/drawing/2014/main" id="{68269D1B-0A32-4542-B393-4B835754BAC5}"/>
              </a:ext>
            </a:extLst>
          </p:cNvPr>
          <p:cNvSpPr>
            <a:spLocks noGrp="1"/>
          </p:cNvSpPr>
          <p:nvPr>
            <p:ph idx="1"/>
          </p:nvPr>
        </p:nvSpPr>
        <p:spPr>
          <a:xfrm>
            <a:off x="609600" y="2510455"/>
            <a:ext cx="10972800" cy="3790590"/>
          </a:xfrm>
        </p:spPr>
        <p:txBody>
          <a:bodyPr>
            <a:normAutofit/>
          </a:bodyPr>
          <a:lstStyle/>
          <a:p>
            <a:r>
              <a:rPr lang="en-US" dirty="0"/>
              <a:t>Carry over up to $660 in unused funds to next plan year.</a:t>
            </a:r>
          </a:p>
          <a:p>
            <a:r>
              <a:rPr lang="en-US" dirty="0"/>
              <a:t>Example: Contribute $2,000 in 2025 and incur $1,200 in eligible expenses during 2025, leaving an $800 balance.</a:t>
            </a:r>
          </a:p>
          <a:p>
            <a:pPr lvl="1"/>
            <a:r>
              <a:rPr lang="en-US" dirty="0"/>
              <a:t>$660 of unused funds carries over to 2025.</a:t>
            </a:r>
          </a:p>
          <a:p>
            <a:pPr lvl="1"/>
            <a:r>
              <a:rPr lang="en-US" dirty="0"/>
              <a:t>Forfeit $140 of unused funds after the March 31 reimbursement deadline. </a:t>
            </a:r>
          </a:p>
          <a:p>
            <a:pPr lvl="1"/>
            <a:r>
              <a:rPr lang="en-US" dirty="0"/>
              <a:t>Options for 2026:</a:t>
            </a:r>
          </a:p>
          <a:p>
            <a:pPr lvl="2"/>
            <a:r>
              <a:rPr lang="en-US" dirty="0"/>
              <a:t>Can reenroll during open enrollment and contribute the maximum in 2026 in addition to the $660 carryover; or</a:t>
            </a:r>
          </a:p>
          <a:p>
            <a:pPr lvl="2"/>
            <a:r>
              <a:rPr lang="en-US" dirty="0"/>
              <a:t>Can use carryover funds only in 2026 without reenrolling. </a:t>
            </a:r>
          </a:p>
          <a:p>
            <a:r>
              <a:rPr lang="en-US" dirty="0"/>
              <a:t>Forfeit funds over $660 left in account after the March 31 reimbursement deadline.</a:t>
            </a:r>
          </a:p>
        </p:txBody>
      </p:sp>
      <p:sp>
        <p:nvSpPr>
          <p:cNvPr id="4" name="Slide Number Placeholder 3">
            <a:extLst>
              <a:ext uri="{FF2B5EF4-FFF2-40B4-BE49-F238E27FC236}">
                <a16:creationId xmlns:a16="http://schemas.microsoft.com/office/drawing/2014/main" id="{96B1E2EF-1B9B-46E8-A8A8-51BD11B91EC3}"/>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2999729032"/>
      </p:ext>
    </p:extLst>
  </p:cSld>
  <p:clrMapOvr>
    <a:masterClrMapping/>
  </p:clrMapOvr>
  <mc:AlternateContent xmlns:mc="http://schemas.openxmlformats.org/markup-compatibility/2006" xmlns:p14="http://schemas.microsoft.com/office/powerpoint/2010/main">
    <mc:Choice Requires="p14">
      <p:transition spd="slow" p14:dur="2000" advTm="50419"/>
    </mc:Choice>
    <mc:Fallback xmlns="">
      <p:transition spd="slow" advTm="5041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2917779"/>
            <a:ext cx="3912524" cy="3373294"/>
          </a:xfrm>
        </p:spPr>
        <p:txBody>
          <a:bodyPr>
            <a:normAutofit lnSpcReduction="10000"/>
          </a:bodyPr>
          <a:lstStyle/>
          <a:p>
            <a:r>
              <a:rPr lang="en-US" dirty="0"/>
              <a:t>Available to all eligible employees enrolled in the Savings Plan and who have a Health Savings Account.</a:t>
            </a:r>
          </a:p>
          <a:p>
            <a:r>
              <a:rPr lang="en-US" dirty="0"/>
              <a:t>Contribution limit: $3,300.</a:t>
            </a:r>
          </a:p>
          <a:p>
            <a:r>
              <a:rPr lang="en-US" dirty="0"/>
              <a:t>All funds available when benefits begin.</a:t>
            </a:r>
          </a:p>
          <a:p>
            <a:pPr lvl="1"/>
            <a:r>
              <a:rPr lang="en-US" dirty="0"/>
              <a:t>January 1 for open enrollment changes.</a:t>
            </a:r>
          </a:p>
          <a:p>
            <a:pPr lvl="1"/>
            <a:r>
              <a:rPr lang="en-US" dirty="0"/>
              <a:t>First day of coverage for new hires.</a:t>
            </a:r>
          </a:p>
          <a:p>
            <a:endParaRPr lang="en-US" dirty="0"/>
          </a:p>
        </p:txBody>
      </p:sp>
      <p:sp>
        <p:nvSpPr>
          <p:cNvPr id="5" name="Content Placeholder 4">
            <a:extLst>
              <a:ext uri="{FF2B5EF4-FFF2-40B4-BE49-F238E27FC236}">
                <a16:creationId xmlns:a16="http://schemas.microsoft.com/office/drawing/2014/main" id="{8606DEC3-327D-CB16-0364-6BC444B3CCDB}"/>
              </a:ext>
            </a:extLst>
          </p:cNvPr>
          <p:cNvSpPr>
            <a:spLocks noGrp="1"/>
          </p:cNvSpPr>
          <p:nvPr>
            <p:ph sz="half" idx="2"/>
          </p:nvPr>
        </p:nvSpPr>
        <p:spPr>
          <a:xfrm>
            <a:off x="6096000" y="2917776"/>
            <a:ext cx="5486400" cy="3373295"/>
          </a:xfrm>
        </p:spPr>
        <p:txBody>
          <a:bodyPr/>
          <a:lstStyle/>
          <a:p>
            <a:r>
              <a:rPr lang="en-US" dirty="0"/>
              <a:t>Carry over up to $660 in unused funds to next plan year.</a:t>
            </a:r>
          </a:p>
          <a:p>
            <a:pPr lvl="1"/>
            <a:r>
              <a:rPr lang="en-US" dirty="0"/>
              <a:t>Forfeit funds over $660 left in account after the reimbursement deadline.</a:t>
            </a:r>
          </a:p>
          <a:p>
            <a:r>
              <a:rPr lang="en-US" dirty="0"/>
              <a:t>March 31 deadline to submit claims for previous year.</a:t>
            </a:r>
          </a:p>
          <a:p>
            <a:r>
              <a:rPr lang="en-US" dirty="0"/>
              <a:t>Monthly administration fee of $2.14.</a:t>
            </a:r>
          </a:p>
        </p:txBody>
      </p:sp>
      <p:sp>
        <p:nvSpPr>
          <p:cNvPr id="2" name="Title 1"/>
          <p:cNvSpPr>
            <a:spLocks noGrp="1"/>
          </p:cNvSpPr>
          <p:nvPr>
            <p:ph type="title"/>
          </p:nvPr>
        </p:nvSpPr>
        <p:spPr>
          <a:xfrm>
            <a:off x="609599" y="228600"/>
            <a:ext cx="10972799" cy="2122246"/>
          </a:xfrm>
        </p:spPr>
        <p:txBody>
          <a:bodyPr/>
          <a:lstStyle/>
          <a:p>
            <a:r>
              <a:rPr lang="en-US" altLang="en-US" dirty="0"/>
              <a:t>Limited-use Medical Spending Account</a:t>
            </a:r>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2334311727"/>
      </p:ext>
    </p:extLst>
  </p:cSld>
  <p:clrMapOvr>
    <a:masterClrMapping/>
  </p:clrMapOvr>
  <mc:AlternateContent xmlns:mc="http://schemas.openxmlformats.org/markup-compatibility/2006" xmlns:p14="http://schemas.microsoft.com/office/powerpoint/2010/main">
    <mc:Choice Requires="p14">
      <p:transition spd="slow" p14:dur="2000" advTm="54472"/>
    </mc:Choice>
    <mc:Fallback xmlns="">
      <p:transition spd="slow" advTm="5447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7</a:t>
            </a:fld>
            <a:endParaRPr lang="en-US" dirty="0"/>
          </a:p>
        </p:txBody>
      </p:sp>
      <p:sp>
        <p:nvSpPr>
          <p:cNvPr id="3" name="Content Placeholder 2"/>
          <p:cNvSpPr>
            <a:spLocks noGrp="1"/>
          </p:cNvSpPr>
          <p:nvPr>
            <p:ph sz="half" idx="1"/>
          </p:nvPr>
        </p:nvSpPr>
        <p:spPr>
          <a:xfrm>
            <a:off x="609600" y="1601044"/>
            <a:ext cx="3338945" cy="4690027"/>
          </a:xfrm>
        </p:spPr>
        <p:txBody>
          <a:bodyPr/>
          <a:lstStyle/>
          <a:p>
            <a:r>
              <a:rPr lang="en-US" dirty="0"/>
              <a:t>Dental expenses.</a:t>
            </a:r>
          </a:p>
          <a:p>
            <a:r>
              <a:rPr lang="en-US" dirty="0"/>
              <a:t>Vision care expenses.</a:t>
            </a:r>
          </a:p>
          <a:p>
            <a:r>
              <a:rPr lang="en-US" dirty="0"/>
              <a:t>Using a Limited-use MSA allows employees to save HSA funds for future medical expenses.</a:t>
            </a:r>
          </a:p>
          <a:p>
            <a:r>
              <a:rPr lang="en-US" dirty="0"/>
              <a:t>See the complete list of eligible expenses under Resources at </a:t>
            </a:r>
            <a:r>
              <a:rPr lang="en-US" dirty="0">
                <a:hlinkClick r:id="rId2"/>
              </a:rPr>
              <a:t>www.asiflex.com/SCMoneyPlus</a:t>
            </a:r>
            <a:r>
              <a:rPr lang="en-US" dirty="0"/>
              <a:t>.</a:t>
            </a:r>
          </a:p>
        </p:txBody>
      </p:sp>
      <p:sp>
        <p:nvSpPr>
          <p:cNvPr id="2" name="Title 1"/>
          <p:cNvSpPr>
            <a:spLocks noGrp="1"/>
          </p:cNvSpPr>
          <p:nvPr>
            <p:ph type="title"/>
          </p:nvPr>
        </p:nvSpPr>
        <p:spPr>
          <a:xfrm>
            <a:off x="609599" y="228600"/>
            <a:ext cx="5181601" cy="1049898"/>
          </a:xfrm>
        </p:spPr>
        <p:txBody>
          <a:bodyPr/>
          <a:lstStyle/>
          <a:p>
            <a:r>
              <a:rPr lang="en-US"/>
              <a:t>Limited-use MSA eligible expenses</a:t>
            </a:r>
            <a:endParaRPr lang="en-US" dirty="0"/>
          </a:p>
        </p:txBody>
      </p:sp>
    </p:spTree>
    <p:extLst>
      <p:ext uri="{BB962C8B-B14F-4D97-AF65-F5344CB8AC3E}">
        <p14:creationId xmlns:p14="http://schemas.microsoft.com/office/powerpoint/2010/main" val="4087412106"/>
      </p:ext>
    </p:extLst>
  </p:cSld>
  <p:clrMapOvr>
    <a:masterClrMapping/>
  </p:clrMapOvr>
  <mc:AlternateContent xmlns:mc="http://schemas.openxmlformats.org/markup-compatibility/2006" xmlns:p14="http://schemas.microsoft.com/office/powerpoint/2010/main">
    <mc:Choice Requires="p14">
      <p:transition spd="slow" p14:dur="2000" advTm="26536"/>
    </mc:Choice>
    <mc:Fallback xmlns="">
      <p:transition spd="slow" advTm="2653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16114-EBF0-4A19-AA6C-617A7E1F1E9B}"/>
              </a:ext>
            </a:extLst>
          </p:cNvPr>
          <p:cNvSpPr>
            <a:spLocks noGrp="1"/>
          </p:cNvSpPr>
          <p:nvPr>
            <p:ph type="title"/>
          </p:nvPr>
        </p:nvSpPr>
        <p:spPr>
          <a:xfrm>
            <a:off x="609600" y="228599"/>
            <a:ext cx="9598430" cy="1724899"/>
          </a:xfrm>
        </p:spPr>
        <p:txBody>
          <a:bodyPr/>
          <a:lstStyle/>
          <a:p>
            <a:r>
              <a:rPr lang="en-US"/>
              <a:t>Limited-use MSA carryover</a:t>
            </a:r>
            <a:endParaRPr lang="en-US" dirty="0"/>
          </a:p>
        </p:txBody>
      </p:sp>
      <p:sp>
        <p:nvSpPr>
          <p:cNvPr id="3" name="Content Placeholder 2">
            <a:extLst>
              <a:ext uri="{FF2B5EF4-FFF2-40B4-BE49-F238E27FC236}">
                <a16:creationId xmlns:a16="http://schemas.microsoft.com/office/drawing/2014/main" id="{68269D1B-0A32-4542-B393-4B835754BAC5}"/>
              </a:ext>
            </a:extLst>
          </p:cNvPr>
          <p:cNvSpPr>
            <a:spLocks noGrp="1"/>
          </p:cNvSpPr>
          <p:nvPr>
            <p:ph idx="1"/>
          </p:nvPr>
        </p:nvSpPr>
        <p:spPr>
          <a:xfrm>
            <a:off x="609600" y="2510455"/>
            <a:ext cx="10972800" cy="3790590"/>
          </a:xfrm>
        </p:spPr>
        <p:txBody>
          <a:bodyPr/>
          <a:lstStyle/>
          <a:p>
            <a:r>
              <a:rPr lang="en-US"/>
              <a:t>Carry over up to $660 in unused funds to next plan year.</a:t>
            </a:r>
          </a:p>
          <a:p>
            <a:r>
              <a:rPr lang="en-US"/>
              <a:t>Example: Contribute $2,000 in 2025 and incur $1,200 in eligible expenses during 2025, leaving an $800 balance.</a:t>
            </a:r>
          </a:p>
          <a:p>
            <a:pPr lvl="1"/>
            <a:r>
              <a:rPr lang="en-US"/>
              <a:t>$660 of unused funds carries over to 2026.</a:t>
            </a:r>
          </a:p>
          <a:p>
            <a:pPr lvl="1"/>
            <a:r>
              <a:rPr lang="en-US"/>
              <a:t>Forfeit $140 of unused funds after the March 31 reimbursement deadline. </a:t>
            </a:r>
          </a:p>
          <a:p>
            <a:pPr lvl="1"/>
            <a:r>
              <a:rPr lang="en-US"/>
              <a:t>Options for 2026:</a:t>
            </a:r>
          </a:p>
          <a:p>
            <a:pPr lvl="2"/>
            <a:r>
              <a:rPr lang="en-US"/>
              <a:t>Can reenroll during open enrollment and contribute the maximum in 2026 in addition to the $660 carryover; or</a:t>
            </a:r>
          </a:p>
          <a:p>
            <a:pPr lvl="2"/>
            <a:r>
              <a:rPr lang="en-US"/>
              <a:t>Can use carryover funds only in 2026 without reenrolling. </a:t>
            </a:r>
          </a:p>
          <a:p>
            <a:r>
              <a:rPr lang="en-US"/>
              <a:t>Forfeit funds over $660 left in account after the March 31 reimbursement deadline.</a:t>
            </a:r>
          </a:p>
          <a:p>
            <a:endParaRPr lang="en-US" dirty="0"/>
          </a:p>
        </p:txBody>
      </p:sp>
      <p:sp>
        <p:nvSpPr>
          <p:cNvPr id="4" name="Slide Number Placeholder 3">
            <a:extLst>
              <a:ext uri="{FF2B5EF4-FFF2-40B4-BE49-F238E27FC236}">
                <a16:creationId xmlns:a16="http://schemas.microsoft.com/office/drawing/2014/main" id="{96B1E2EF-1B9B-46E8-A8A8-51BD11B91EC3}"/>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8</a:t>
            </a:fld>
            <a:endParaRPr lang="en-US" dirty="0"/>
          </a:p>
        </p:txBody>
      </p:sp>
    </p:spTree>
    <p:extLst>
      <p:ext uri="{BB962C8B-B14F-4D97-AF65-F5344CB8AC3E}">
        <p14:creationId xmlns:p14="http://schemas.microsoft.com/office/powerpoint/2010/main" val="1998098725"/>
      </p:ext>
    </p:extLst>
  </p:cSld>
  <p:clrMapOvr>
    <a:masterClrMapping/>
  </p:clrMapOvr>
  <mc:AlternateContent xmlns:mc="http://schemas.openxmlformats.org/markup-compatibility/2006" xmlns:p14="http://schemas.microsoft.com/office/powerpoint/2010/main">
    <mc:Choice Requires="p14">
      <p:transition spd="slow" p14:dur="2000" advTm="25353"/>
    </mc:Choice>
    <mc:Fallback xmlns="">
      <p:transition spd="slow" advTm="2535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23390</TotalTime>
  <Words>586</Words>
  <Application>Microsoft Office PowerPoint</Application>
  <PresentationFormat>Widescreen</PresentationFormat>
  <Paragraphs>68</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Medical Spending Accounts</vt:lpstr>
      <vt:lpstr>Important information</vt:lpstr>
      <vt:lpstr>Medical Spending Account (MSA)</vt:lpstr>
      <vt:lpstr>MSA eligible expenses</vt:lpstr>
      <vt:lpstr>MSA carryover</vt:lpstr>
      <vt:lpstr>Limited-use Medical Spending Account</vt:lpstr>
      <vt:lpstr>Limited-use MSA eligible expenses</vt:lpstr>
      <vt:lpstr>Limited-use MSA carryover</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519</cp:revision>
  <cp:lastPrinted>2024-11-25T14:10:47Z</cp:lastPrinted>
  <dcterms:created xsi:type="dcterms:W3CDTF">2019-11-01T12:34:11Z</dcterms:created>
  <dcterms:modified xsi:type="dcterms:W3CDTF">2024-11-25T14:15:17Z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