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63" r:id="rId3"/>
    <p:sldId id="320" r:id="rId4"/>
    <p:sldId id="321" r:id="rId5"/>
    <p:sldId id="263" r:id="rId6"/>
  </p:sldIdLst>
  <p:sldSz cx="12192000" cy="6858000"/>
  <p:notesSz cx="7315200" cy="96012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Pretax Group Insurance Premium feature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609599" y="2917779"/>
            <a:ext cx="5866015" cy="3373294"/>
          </a:xfrm>
        </p:spPr>
        <p:txBody>
          <a:bodyPr/>
          <a:lstStyle/>
          <a:p>
            <a:r>
              <a:rPr lang="en-US" altLang="en-US" dirty="0"/>
              <a:t>Allows employees to pay premiums for health (including the tobacco-use premium), dental, vision and TRICARE Supplement Plan on pretax basis.</a:t>
            </a:r>
          </a:p>
          <a:p>
            <a:r>
              <a:rPr lang="en-US" altLang="en-US" dirty="0"/>
              <a:t>Can also pay premiums for up to $50,000 of Optional Life insurance coverage on pretax basis.</a:t>
            </a:r>
          </a:p>
          <a:p>
            <a:pPr lvl="1"/>
            <a:r>
              <a:rPr lang="en-US" altLang="en-US" dirty="0"/>
              <a:t>Excludes Dependent Life-Spouse and Dependent Life-Child insurance premiums.</a:t>
            </a:r>
          </a:p>
        </p:txBody>
      </p:sp>
      <p:sp>
        <p:nvSpPr>
          <p:cNvPr id="5" name="Title 4"/>
          <p:cNvSpPr>
            <a:spLocks noGrp="1"/>
          </p:cNvSpPr>
          <p:nvPr>
            <p:ph type="title"/>
          </p:nvPr>
        </p:nvSpPr>
        <p:spPr>
          <a:xfrm>
            <a:off x="609600" y="228599"/>
            <a:ext cx="4702234" cy="2223655"/>
          </a:xfrm>
        </p:spPr>
        <p:txBody>
          <a:bodyPr>
            <a:normAutofit/>
          </a:bodyPr>
          <a:lstStyle/>
          <a:p>
            <a:r>
              <a:rPr lang="en-US" altLang="en-US" dirty="0"/>
              <a:t>Pretax Group Insurance Premium feature</a:t>
            </a:r>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75392408"/>
      </p:ext>
    </p:extLst>
  </p:cSld>
  <p:clrMapOvr>
    <a:masterClrMapping/>
  </p:clrMapOvr>
  <mc:AlternateContent xmlns:mc="http://schemas.openxmlformats.org/markup-compatibility/2006" xmlns:p14="http://schemas.microsoft.com/office/powerpoint/2010/main">
    <mc:Choice Requires="p14">
      <p:transition spd="slow" p14:dur="2000" advTm="28415"/>
    </mc:Choice>
    <mc:Fallback xmlns="">
      <p:transition spd="slow" advTm="2841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ltLang="en-US" dirty="0"/>
              <a:t>Pretax Group Insurance Premium feature</a:t>
            </a:r>
            <a:endParaRPr lang="en-US" dirty="0"/>
          </a:p>
        </p:txBody>
      </p:sp>
      <p:sp>
        <p:nvSpPr>
          <p:cNvPr id="3" name="Content Placeholder 2"/>
          <p:cNvSpPr>
            <a:spLocks noGrp="1"/>
          </p:cNvSpPr>
          <p:nvPr>
            <p:ph idx="1"/>
          </p:nvPr>
        </p:nvSpPr>
        <p:spPr>
          <a:xfrm>
            <a:off x="609600" y="2510455"/>
            <a:ext cx="10972800" cy="3790590"/>
          </a:xfrm>
        </p:spPr>
        <p:txBody>
          <a:bodyPr/>
          <a:lstStyle/>
          <a:p>
            <a:r>
              <a:rPr lang="en-US" altLang="en-US" dirty="0"/>
              <a:t>No monthly administrative fee.</a:t>
            </a:r>
          </a:p>
          <a:p>
            <a:r>
              <a:rPr lang="en-US" altLang="en-US" dirty="0"/>
              <a:t>No need to reenroll each year. </a:t>
            </a:r>
          </a:p>
          <a:p>
            <a:r>
              <a:rPr lang="en-US" altLang="en-US" dirty="0"/>
              <a:t>May also enroll due to special eligibility situations or during annual October open enrollment.</a:t>
            </a:r>
          </a:p>
          <a:p>
            <a:endParaRPr lang="en-US" altLang="en-US" dirty="0"/>
          </a:p>
          <a:p>
            <a:endParaRPr lang="en-US" alt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1673819126"/>
      </p:ext>
    </p:extLst>
  </p:cSld>
  <p:clrMapOvr>
    <a:masterClrMapping/>
  </p:clrMapOvr>
  <mc:AlternateContent xmlns:mc="http://schemas.openxmlformats.org/markup-compatibility/2006" xmlns:p14="http://schemas.microsoft.com/office/powerpoint/2010/main">
    <mc:Choice Requires="p14">
      <p:transition spd="slow" p14:dur="2000" advTm="16823"/>
    </mc:Choice>
    <mc:Fallback xmlns="">
      <p:transition spd="slow" advTm="1682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23386</TotalTime>
  <Words>179</Words>
  <Application>Microsoft Office PowerPoint</Application>
  <PresentationFormat>Widescreen</PresentationFormat>
  <Paragraphs>24</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Pretax Group Insurance Premium feature</vt:lpstr>
      <vt:lpstr>Important information</vt:lpstr>
      <vt:lpstr>Pretax Group Insurance Premium feature</vt:lpstr>
      <vt:lpstr>Pretax Group Insurance Premium feature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518</cp:revision>
  <cp:lastPrinted>2024-11-25T14:09:01Z</cp:lastPrinted>
  <dcterms:created xsi:type="dcterms:W3CDTF">2019-11-01T12:34:11Z</dcterms:created>
  <dcterms:modified xsi:type="dcterms:W3CDTF">2024-11-25T14:10:32Z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