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1"/>
  </p:notesMasterIdLst>
  <p:handoutMasterIdLst>
    <p:handoutMasterId r:id="rId12"/>
  </p:handoutMasterIdLst>
  <p:sldIdLst>
    <p:sldId id="455" r:id="rId2"/>
    <p:sldId id="463" r:id="rId3"/>
    <p:sldId id="374" r:id="rId4"/>
    <p:sldId id="372" r:id="rId5"/>
    <p:sldId id="363" r:id="rId6"/>
    <p:sldId id="362" r:id="rId7"/>
    <p:sldId id="385" r:id="rId8"/>
    <p:sldId id="464" r:id="rId9"/>
    <p:sldId id="263" r:id="rId10"/>
  </p:sldIdLst>
  <p:sldSz cx="12192000" cy="6858000"/>
  <p:notesSz cx="7315200" cy="96012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1A3E1132-AB26-4CC2-19AB-AA6F4B4997E2}" name="Christine Wylie" initials="CW" userId="S::rwylic@peba.sc.gov::0c70cf3e-f631-4193-aa35-0cfb5a57fa12" providerId="AD"/>
  <p188:author id="{211EDD33-86DB-4CFD-A41B-7B88B073EF7A}" name="Jessica Moak" initials="JM" userId="S::rmoakj@peba.sc.gov::00fb72e6-3ecd-44d5-a8cb-95d2c3bab7d4" providerId="AD"/>
  <p188:author id="{45A4816B-7288-0AD8-4417-06982C6FC7BB}" name="Timothy Diamond" initials="TD" userId="S::rdiamt@peba.sc.gov::baf4c6ec-7996-4d54-b3a5-3175a43b8b0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93" d="100"/>
          <a:sy n="93" d="100"/>
        </p:scale>
        <p:origin x="102" y="46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11/25/2024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11/25/2024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5000"/>
              </a:lnSpc>
              <a:spcBef>
                <a:spcPts val="0"/>
              </a:spcBef>
              <a:spcAft>
                <a:spcPts val="0"/>
              </a:spcAft>
              <a:buClrTx/>
              <a:buSzTx/>
              <a:buFontTx/>
              <a:buNone/>
              <a:tabLst/>
              <a:defRPr/>
            </a:pP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PEBA, we have seven core values. We believe that by living these core values, we will add value to the customer experience and build our PEBA team. The first four are solutions oriented, communication, credibility and collaboration.</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4</a:t>
            </a:fld>
            <a:endParaRPr lang="en-US" dirty="0"/>
          </a:p>
        </p:txBody>
      </p:sp>
    </p:spTree>
    <p:extLst>
      <p:ext uri="{BB962C8B-B14F-4D97-AF65-F5344CB8AC3E}">
        <p14:creationId xmlns:p14="http://schemas.microsoft.com/office/powerpoint/2010/main" val="169075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9</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peba.sc.gov/nyb" TargetMode="External"/><Relationship Id="rId2" Type="http://schemas.openxmlformats.org/officeDocument/2006/relationships/hyperlink" Target="https://peba.sc.gov/publications"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4.xml"/><Relationship Id="rId5" Type="http://schemas.openxmlformats.org/officeDocument/2006/relationships/hyperlink" Target="mailto:asi@asiflex.com" TargetMode="External"/><Relationship Id="rId4" Type="http://schemas.openxmlformats.org/officeDocument/2006/relationships/hyperlink" Target="http://www.asiflex.com/SCMoneyPlu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asiflex.com/SCMoneyPlus" TargetMode="External"/><Relationship Id="rId2" Type="http://schemas.openxmlformats.org/officeDocument/2006/relationships/hyperlink" Target="https://fsastore.com/?a_aid=515355624cbf5&amp;a_bid=1f1dd01f&amp;utm_source=ASIFlex&amp;utm_medium=TPA+Banner&amp;utm_campaign=TPA+Partner"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mailto:gsherard@asiflex.com" TargetMode="External"/><Relationship Id="rId2" Type="http://schemas.openxmlformats.org/officeDocument/2006/relationships/hyperlink" Target="mailto:SC@asiflex.com" TargetMode="External"/><Relationship Id="rId1" Type="http://schemas.openxmlformats.org/officeDocument/2006/relationships/slideLayout" Target="../slideLayouts/slideLayout3.xml"/><Relationship Id="rId4" Type="http://schemas.openxmlformats.org/officeDocument/2006/relationships/hyperlink" Target="mailto:Scdata@asiflex.com"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peba.sc.gov/peba-update" TargetMode="External"/><Relationship Id="rId2" Type="http://schemas.openxmlformats.org/officeDocument/2006/relationships/hyperlink" Target="https://ebs.eip.sc.gov/ebs/" TargetMode="External"/><Relationship Id="rId1" Type="http://schemas.openxmlformats.org/officeDocument/2006/relationships/slideLayout" Target="../slideLayouts/slideLayout5.xml"/><Relationship Id="rId5" Type="http://schemas.openxmlformats.org/officeDocument/2006/relationships/hyperlink" Target="mailto:EmployerServices@peba.sc.gov" TargetMode="External"/><Relationship Id="rId4" Type="http://schemas.openxmlformats.org/officeDocument/2006/relationships/hyperlink" Target="http://www.peba.sc.gov/peba-update"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Resources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MoneyPlus and Health Savings Accounts</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3F9A74F9-32BC-4723-AF7C-8B4C37265AC5}"/>
              </a:ext>
            </a:extLst>
          </p:cNvPr>
          <p:cNvSpPr>
            <a:spLocks noGrp="1"/>
          </p:cNvSpPr>
          <p:nvPr>
            <p:ph sz="half" idx="1"/>
          </p:nvPr>
        </p:nvSpPr>
        <p:spPr/>
        <p:txBody>
          <a:bodyPr/>
          <a:lstStyle/>
          <a:p>
            <a:r>
              <a:rPr lang="en-US" dirty="0">
                <a:hlinkClick r:id="rId2"/>
              </a:rPr>
              <a:t>peba.sc.gov/publications</a:t>
            </a:r>
            <a:r>
              <a:rPr lang="en-US" dirty="0"/>
              <a:t> under MoneyPlus.</a:t>
            </a:r>
          </a:p>
          <a:p>
            <a:pPr lvl="1"/>
            <a:r>
              <a:rPr lang="en-US" dirty="0"/>
              <a:t>Account FAQs.</a:t>
            </a:r>
          </a:p>
          <a:p>
            <a:pPr lvl="1"/>
            <a:r>
              <a:rPr lang="en-US" dirty="0"/>
              <a:t>MoneyPlus worksheet.</a:t>
            </a:r>
          </a:p>
          <a:p>
            <a:pPr lvl="1"/>
            <a:r>
              <a:rPr lang="en-US" dirty="0"/>
              <a:t>Claims matching feature for MSAs flyer.</a:t>
            </a:r>
          </a:p>
          <a:p>
            <a:r>
              <a:rPr lang="en-US" dirty="0">
                <a:hlinkClick r:id="rId3" action="ppaction://hlinkfile"/>
              </a:rPr>
              <a:t>peba.sc.gov/</a:t>
            </a:r>
            <a:r>
              <a:rPr lang="en-US" dirty="0" err="1">
                <a:hlinkClick r:id="rId3" action="ppaction://hlinkfile"/>
              </a:rPr>
              <a:t>nyb</a:t>
            </a:r>
            <a:r>
              <a:rPr lang="en-US" dirty="0"/>
              <a:t> under MoneyPlus and Health Savings Accounts.</a:t>
            </a:r>
          </a:p>
          <a:p>
            <a:pPr lvl="1"/>
            <a:r>
              <a:rPr lang="en-US" dirty="0"/>
              <a:t>Account flyers. </a:t>
            </a:r>
          </a:p>
        </p:txBody>
      </p:sp>
      <p:sp>
        <p:nvSpPr>
          <p:cNvPr id="5" name="Title 4">
            <a:extLst>
              <a:ext uri="{FF2B5EF4-FFF2-40B4-BE49-F238E27FC236}">
                <a16:creationId xmlns:a16="http://schemas.microsoft.com/office/drawing/2014/main" id="{5FCC05A1-F108-4CD2-8C4F-35455F9C2A5C}"/>
              </a:ext>
            </a:extLst>
          </p:cNvPr>
          <p:cNvSpPr>
            <a:spLocks noGrp="1"/>
          </p:cNvSpPr>
          <p:nvPr>
            <p:ph type="title"/>
          </p:nvPr>
        </p:nvSpPr>
        <p:spPr/>
        <p:txBody>
          <a:bodyPr/>
          <a:lstStyle/>
          <a:p>
            <a:r>
              <a:rPr lang="en-US" dirty="0"/>
              <a:t>Participant resources</a:t>
            </a:r>
          </a:p>
        </p:txBody>
      </p:sp>
      <p:sp>
        <p:nvSpPr>
          <p:cNvPr id="4" name="Slide Number Placeholder 3">
            <a:extLst>
              <a:ext uri="{FF2B5EF4-FFF2-40B4-BE49-F238E27FC236}">
                <a16:creationId xmlns:a16="http://schemas.microsoft.com/office/drawing/2014/main" id="{04F637C5-910B-4F21-B3B7-785C02560643}"/>
              </a:ext>
            </a:extLst>
          </p:cNvPr>
          <p:cNvSpPr>
            <a:spLocks noGrp="1"/>
          </p:cNvSpPr>
          <p:nvPr>
            <p:ph type="sldNum" sz="quarter" idx="12"/>
          </p:nvPr>
        </p:nvSpPr>
        <p:spPr/>
        <p:txBody>
          <a:bodyPr/>
          <a:lstStyle/>
          <a:p>
            <a:fld id="{83D9B1D2-31E5-4727-860E-1CCC1A3DB9CB}" type="slidenum">
              <a:rPr lang="en-US" smtClean="0"/>
              <a:pPr/>
              <a:t>3</a:t>
            </a:fld>
            <a:endParaRPr lang="en-US" dirty="0"/>
          </a:p>
        </p:txBody>
      </p:sp>
    </p:spTree>
    <p:extLst>
      <p:ext uri="{BB962C8B-B14F-4D97-AF65-F5344CB8AC3E}">
        <p14:creationId xmlns:p14="http://schemas.microsoft.com/office/powerpoint/2010/main" val="3990081165"/>
      </p:ext>
    </p:extLst>
  </p:cSld>
  <p:clrMapOvr>
    <a:masterClrMapping/>
  </p:clrMapOvr>
  <mc:AlternateContent xmlns:mc="http://schemas.openxmlformats.org/markup-compatibility/2006" xmlns:p14="http://schemas.microsoft.com/office/powerpoint/2010/main">
    <mc:Choice Requires="p14">
      <p:transition spd="slow" p14:dur="2000" advTm="20079"/>
    </mc:Choice>
    <mc:Fallback xmlns="">
      <p:transition spd="slow" advTm="2007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Google Shape;418;p21">
            <a:extLst>
              <a:ext uri="{FF2B5EF4-FFF2-40B4-BE49-F238E27FC236}">
                <a16:creationId xmlns:a16="http://schemas.microsoft.com/office/drawing/2014/main" id="{C642E44C-158C-8525-1132-8E46F42577A2}"/>
              </a:ext>
            </a:extLst>
          </p:cNvPr>
          <p:cNvSpPr txBox="1"/>
          <p:nvPr/>
        </p:nvSpPr>
        <p:spPr>
          <a:xfrm>
            <a:off x="4358637" y="2236612"/>
            <a:ext cx="3474720" cy="2926080"/>
          </a:xfrm>
          <a:prstGeom prst="rect">
            <a:avLst/>
          </a:prstGeom>
          <a:noFill/>
          <a:ln>
            <a:noFill/>
          </a:ln>
        </p:spPr>
        <p:txBody>
          <a:bodyPr spcFirstLastPara="1" wrap="square" lIns="91425" tIns="91425" rIns="91425" bIns="91425" anchor="ctr" anchorCtr="0">
            <a:noAutofit/>
          </a:bodyPr>
          <a:lstStyle/>
          <a:p>
            <a:pPr algn="ctr"/>
            <a:r>
              <a:rPr lang="en-US" sz="2000" b="1" dirty="0"/>
              <a:t>Website</a:t>
            </a:r>
          </a:p>
          <a:p>
            <a:pPr algn="ctr"/>
            <a:endParaRPr lang="en-US" sz="2000" dirty="0">
              <a:hlinkClick r:id="rId4"/>
            </a:endParaRPr>
          </a:p>
          <a:p>
            <a:pPr algn="ctr"/>
            <a:r>
              <a:rPr lang="en-US" sz="2000" dirty="0">
                <a:hlinkClick r:id="rId4"/>
              </a:rPr>
              <a:t>www.asiflex.com/SCMoneyPlus</a:t>
            </a:r>
            <a:endParaRPr lang="en-US" sz="2000" dirty="0"/>
          </a:p>
        </p:txBody>
      </p:sp>
      <p:sp>
        <p:nvSpPr>
          <p:cNvPr id="26" name="Google Shape;418;p21">
            <a:extLst>
              <a:ext uri="{FF2B5EF4-FFF2-40B4-BE49-F238E27FC236}">
                <a16:creationId xmlns:a16="http://schemas.microsoft.com/office/drawing/2014/main" id="{587EC13B-4B00-CE0F-BD2B-132F473AEFE8}"/>
              </a:ext>
            </a:extLst>
          </p:cNvPr>
          <p:cNvSpPr txBox="1"/>
          <p:nvPr/>
        </p:nvSpPr>
        <p:spPr>
          <a:xfrm>
            <a:off x="8107678" y="2236612"/>
            <a:ext cx="347472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rPr>
              <a:t>Email</a:t>
            </a:r>
          </a:p>
          <a:p>
            <a:pPr algn="ctr"/>
            <a:endParaRPr lang="en-US" sz="2000" dirty="0">
              <a:hlinkClick r:id="rId5"/>
            </a:endParaRPr>
          </a:p>
          <a:p>
            <a:pPr algn="ctr"/>
            <a:r>
              <a:rPr lang="en-US" sz="2000" dirty="0">
                <a:hlinkClick r:id="rId5"/>
              </a:rPr>
              <a:t>asi@asiflex.com</a:t>
            </a:r>
            <a:endParaRPr lang="en-US" sz="2000" dirty="0"/>
          </a:p>
          <a:p>
            <a:pPr algn="ctr"/>
            <a:endParaRPr lang="en-US" sz="2000" dirty="0"/>
          </a:p>
          <a:p>
            <a:pPr algn="ctr"/>
            <a:r>
              <a:rPr lang="en-US" sz="2000" dirty="0">
                <a:solidFill>
                  <a:schemeClr val="tx2"/>
                </a:solidFill>
              </a:rPr>
              <a:t>ASIFlex will respond within 24 hours.</a:t>
            </a:r>
          </a:p>
          <a:p>
            <a:pPr lvl="1"/>
            <a:endParaRPr lang="en-US" dirty="0"/>
          </a:p>
        </p:txBody>
      </p:sp>
      <p:sp>
        <p:nvSpPr>
          <p:cNvPr id="31" name="Google Shape;418;p21">
            <a:extLst>
              <a:ext uri="{FF2B5EF4-FFF2-40B4-BE49-F238E27FC236}">
                <a16:creationId xmlns:a16="http://schemas.microsoft.com/office/drawing/2014/main" id="{676DF9A6-EC98-6AB0-07ED-3FF07CA738EA}"/>
              </a:ext>
            </a:extLst>
          </p:cNvPr>
          <p:cNvSpPr txBox="1"/>
          <p:nvPr/>
        </p:nvSpPr>
        <p:spPr>
          <a:xfrm>
            <a:off x="609597" y="2236612"/>
            <a:ext cx="347472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rPr>
              <a:t>Live help</a:t>
            </a:r>
          </a:p>
          <a:p>
            <a:pPr algn="ctr"/>
            <a:endParaRPr lang="en-US" sz="2000" dirty="0">
              <a:solidFill>
                <a:schemeClr val="tx2"/>
              </a:solidFill>
            </a:endParaRPr>
          </a:p>
          <a:p>
            <a:pPr algn="ctr"/>
            <a:r>
              <a:rPr lang="en-US" sz="2000" dirty="0">
                <a:solidFill>
                  <a:schemeClr val="tx2"/>
                </a:solidFill>
              </a:rPr>
              <a:t>833.SCM.PLUS (833.726.7587).</a:t>
            </a:r>
          </a:p>
          <a:p>
            <a:pPr algn="ctr"/>
            <a:endParaRPr lang="en-US" sz="2000" dirty="0">
              <a:solidFill>
                <a:schemeClr val="tx2"/>
              </a:solidFill>
            </a:endParaRPr>
          </a:p>
          <a:p>
            <a:pPr algn="ctr"/>
            <a:r>
              <a:rPr lang="en-US" sz="2000" dirty="0">
                <a:solidFill>
                  <a:schemeClr val="tx2"/>
                </a:solidFill>
              </a:rPr>
              <a:t>Monday through Friday, </a:t>
            </a:r>
            <a:br>
              <a:rPr lang="en-US" sz="2000" dirty="0">
                <a:solidFill>
                  <a:schemeClr val="tx2"/>
                </a:solidFill>
              </a:rPr>
            </a:br>
            <a:r>
              <a:rPr lang="en-US" sz="2000" dirty="0">
                <a:solidFill>
                  <a:schemeClr val="tx2"/>
                </a:solidFill>
              </a:rPr>
              <a:t>8 a.m.-8 p.m.</a:t>
            </a:r>
          </a:p>
          <a:p>
            <a:pPr algn="ctr"/>
            <a:r>
              <a:rPr lang="en-US" sz="2000" dirty="0">
                <a:solidFill>
                  <a:schemeClr val="tx2"/>
                </a:solidFill>
              </a:rPr>
              <a:t>Saturday, 10 a.m.-2 p.m.</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
        <p:nvSpPr>
          <p:cNvPr id="2" name="Title 1"/>
          <p:cNvSpPr>
            <a:spLocks noGrp="1"/>
          </p:cNvSpPr>
          <p:nvPr>
            <p:ph type="title"/>
          </p:nvPr>
        </p:nvSpPr>
        <p:spPr>
          <a:xfrm>
            <a:off x="609599" y="228600"/>
            <a:ext cx="10972799" cy="1049898"/>
          </a:xfrm>
        </p:spPr>
        <p:txBody>
          <a:bodyPr/>
          <a:lstStyle/>
          <a:p>
            <a:r>
              <a:rPr lang="en-US" dirty="0"/>
              <a:t>ASIFlex participant customer service</a:t>
            </a:r>
          </a:p>
        </p:txBody>
      </p:sp>
      <p:sp>
        <p:nvSpPr>
          <p:cNvPr id="19" name="Google Shape;416;p21">
            <a:extLst>
              <a:ext uri="{FF2B5EF4-FFF2-40B4-BE49-F238E27FC236}">
                <a16:creationId xmlns:a16="http://schemas.microsoft.com/office/drawing/2014/main" id="{8A7B64B2-A34A-9DD2-C1F1-95C2C6B0C192}"/>
              </a:ext>
            </a:extLst>
          </p:cNvPr>
          <p:cNvSpPr/>
          <p:nvPr/>
        </p:nvSpPr>
        <p:spPr>
          <a:xfrm rot="10800000" flipH="1">
            <a:off x="4358638" y="2236612"/>
            <a:ext cx="3474720"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4" name="Google Shape;416;p21">
            <a:extLst>
              <a:ext uri="{FF2B5EF4-FFF2-40B4-BE49-F238E27FC236}">
                <a16:creationId xmlns:a16="http://schemas.microsoft.com/office/drawing/2014/main" id="{32739843-D507-50AF-E9A0-165CCD6AEF43}"/>
              </a:ext>
            </a:extLst>
          </p:cNvPr>
          <p:cNvSpPr/>
          <p:nvPr/>
        </p:nvSpPr>
        <p:spPr>
          <a:xfrm rot="10800000" flipH="1">
            <a:off x="8107678" y="2236612"/>
            <a:ext cx="3474720"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9" name="Google Shape;416;p21">
            <a:extLst>
              <a:ext uri="{FF2B5EF4-FFF2-40B4-BE49-F238E27FC236}">
                <a16:creationId xmlns:a16="http://schemas.microsoft.com/office/drawing/2014/main" id="{6405CD3B-FF28-2530-096F-F5682ADD4873}"/>
              </a:ext>
            </a:extLst>
          </p:cNvPr>
          <p:cNvSpPr/>
          <p:nvPr/>
        </p:nvSpPr>
        <p:spPr>
          <a:xfrm rot="10800000" flipH="1">
            <a:off x="609597" y="2236612"/>
            <a:ext cx="3474720"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Tree>
    <p:custDataLst>
      <p:tags r:id="rId1"/>
    </p:custDataLst>
    <p:extLst>
      <p:ext uri="{BB962C8B-B14F-4D97-AF65-F5344CB8AC3E}">
        <p14:creationId xmlns:p14="http://schemas.microsoft.com/office/powerpoint/2010/main" val="3224557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a:t>ASIFlex online resources</a:t>
            </a:r>
            <a:endParaRPr lang="en-US" dirty="0"/>
          </a:p>
        </p:txBody>
      </p:sp>
      <p:sp>
        <p:nvSpPr>
          <p:cNvPr id="3" name="Content Placeholder 2"/>
          <p:cNvSpPr>
            <a:spLocks noGrp="1"/>
          </p:cNvSpPr>
          <p:nvPr>
            <p:ph idx="1"/>
          </p:nvPr>
        </p:nvSpPr>
        <p:spPr>
          <a:xfrm>
            <a:off x="609600" y="2510455"/>
            <a:ext cx="10972800" cy="3790590"/>
          </a:xfrm>
        </p:spPr>
        <p:txBody>
          <a:bodyPr/>
          <a:lstStyle/>
          <a:p>
            <a:r>
              <a:rPr lang="en-US" dirty="0"/>
              <a:t>Program descriptions.</a:t>
            </a:r>
          </a:p>
          <a:p>
            <a:r>
              <a:rPr lang="en-US" dirty="0" err="1"/>
              <a:t>ASIFlex</a:t>
            </a:r>
            <a:r>
              <a:rPr lang="en-US" dirty="0"/>
              <a:t> Card resources, FAQs and communications.</a:t>
            </a:r>
          </a:p>
          <a:p>
            <a:r>
              <a:rPr lang="en-US" dirty="0"/>
              <a:t>Eligible and ineligible expenses lists.</a:t>
            </a:r>
          </a:p>
          <a:p>
            <a:r>
              <a:rPr lang="en-US" dirty="0"/>
              <a:t>Link to </a:t>
            </a:r>
            <a:r>
              <a:rPr lang="en-US" dirty="0">
                <a:hlinkClick r:id="rId2"/>
              </a:rPr>
              <a:t>FSA Store</a:t>
            </a:r>
            <a:r>
              <a:rPr lang="en-US" dirty="0"/>
              <a:t>.</a:t>
            </a:r>
          </a:p>
          <a:p>
            <a:r>
              <a:rPr lang="en-US" dirty="0"/>
              <a:t>Expense estimator and tax savings calculator.</a:t>
            </a:r>
          </a:p>
          <a:p>
            <a:r>
              <a:rPr lang="en-US" dirty="0"/>
              <a:t>Links to IRS forms and publications.</a:t>
            </a:r>
          </a:p>
          <a:p>
            <a:r>
              <a:rPr lang="en-US" dirty="0"/>
              <a:t>Claim and other forms.</a:t>
            </a:r>
          </a:p>
          <a:p>
            <a:r>
              <a:rPr lang="en-US" dirty="0"/>
              <a:t>Visit </a:t>
            </a:r>
            <a:r>
              <a:rPr lang="en-US" dirty="0">
                <a:hlinkClick r:id="rId3"/>
              </a:rPr>
              <a:t>www.asiflex.com/SCMoneyPlus</a:t>
            </a:r>
            <a:r>
              <a:rPr lang="en-US" dirty="0"/>
              <a:t> to find resources.</a:t>
            </a:r>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5</a:t>
            </a:fld>
            <a:endParaRPr lang="en-US" dirty="0"/>
          </a:p>
        </p:txBody>
      </p:sp>
    </p:spTree>
    <p:extLst>
      <p:ext uri="{BB962C8B-B14F-4D97-AF65-F5344CB8AC3E}">
        <p14:creationId xmlns:p14="http://schemas.microsoft.com/office/powerpoint/2010/main" val="1752694466"/>
      </p:ext>
    </p:extLst>
  </p:cSld>
  <p:clrMapOvr>
    <a:masterClrMapping/>
  </p:clrMapOvr>
  <mc:AlternateContent xmlns:mc="http://schemas.openxmlformats.org/markup-compatibility/2006" xmlns:p14="http://schemas.microsoft.com/office/powerpoint/2010/main">
    <mc:Choice Requires="p14">
      <p:transition spd="slow" p14:dur="2000" advTm="34939"/>
    </mc:Choice>
    <mc:Fallback xmlns="">
      <p:transition spd="slow" advTm="34939"/>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3D9B1D2-31E5-4727-860E-1CCC1A3DB9CB}" type="slidenum">
              <a:rPr lang="en-US" smtClean="0"/>
              <a:pPr/>
              <a:t>6</a:t>
            </a:fld>
            <a:endParaRPr lang="en-US" dirty="0"/>
          </a:p>
        </p:txBody>
      </p:sp>
      <p:graphicFrame>
        <p:nvGraphicFramePr>
          <p:cNvPr id="5" name="Content Placeholder 3"/>
          <p:cNvGraphicFramePr>
            <a:graphicFrameLocks noGrp="1"/>
          </p:cNvGraphicFramePr>
          <p:nvPr>
            <p:ph sz="half" idx="1"/>
            <p:extLst>
              <p:ext uri="{D42A27DB-BD31-4B8C-83A1-F6EECF244321}">
                <p14:modId xmlns:p14="http://schemas.microsoft.com/office/powerpoint/2010/main" val="2895396938"/>
              </p:ext>
            </p:extLst>
          </p:nvPr>
        </p:nvGraphicFramePr>
        <p:xfrm>
          <a:off x="609600" y="1611313"/>
          <a:ext cx="7315200" cy="3139440"/>
        </p:xfrm>
        <a:graphic>
          <a:graphicData uri="http://schemas.openxmlformats.org/drawingml/2006/table">
            <a:tbl>
              <a:tblPr firstRow="1" bandRow="1">
                <a:tableStyleId>{5940675A-B579-460E-94D1-54222C63F5DA}</a:tableStyleId>
              </a:tblPr>
              <a:tblGrid>
                <a:gridCol w="3657600">
                  <a:extLst>
                    <a:ext uri="{9D8B030D-6E8A-4147-A177-3AD203B41FA5}">
                      <a16:colId xmlns:a16="http://schemas.microsoft.com/office/drawing/2014/main" val="20000"/>
                    </a:ext>
                  </a:extLst>
                </a:gridCol>
                <a:gridCol w="3657600">
                  <a:extLst>
                    <a:ext uri="{9D8B030D-6E8A-4147-A177-3AD203B41FA5}">
                      <a16:colId xmlns:a16="http://schemas.microsoft.com/office/drawing/2014/main" val="20001"/>
                    </a:ext>
                  </a:extLst>
                </a:gridCol>
              </a:tblGrid>
              <a:tr h="457200">
                <a:tc>
                  <a:txBody>
                    <a:bodyPr/>
                    <a:lstStyle/>
                    <a:p>
                      <a:r>
                        <a:rPr lang="en-US" sz="1600" b="1" dirty="0">
                          <a:solidFill>
                            <a:schemeClr val="tx2"/>
                          </a:solidFill>
                        </a:rPr>
                        <a:t>Role</a:t>
                      </a:r>
                    </a:p>
                  </a:txBody>
                  <a:tcPr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A0B810"/>
                      </a:solidFill>
                      <a:prstDash val="solid"/>
                      <a:round/>
                      <a:headEnd type="none" w="med" len="med"/>
                      <a:tailEnd type="none" w="med" len="med"/>
                    </a:lnB>
                    <a:noFill/>
                  </a:tcPr>
                </a:tc>
                <a:tc>
                  <a:txBody>
                    <a:bodyPr/>
                    <a:lstStyle/>
                    <a:p>
                      <a:r>
                        <a:rPr lang="en-US" sz="1600" b="1" dirty="0">
                          <a:solidFill>
                            <a:schemeClr val="tx2"/>
                          </a:solidFill>
                        </a:rPr>
                        <a:t>Contact</a:t>
                      </a:r>
                    </a:p>
                  </a:txBody>
                  <a:tcPr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A0B810"/>
                      </a:solidFill>
                      <a:prstDash val="solid"/>
                      <a:round/>
                      <a:headEnd type="none" w="med" len="med"/>
                      <a:tailEnd type="none" w="med" len="med"/>
                    </a:lnB>
                    <a:noFill/>
                  </a:tcPr>
                </a:tc>
                <a:extLst>
                  <a:ext uri="{0D108BD9-81ED-4DB2-BD59-A6C34878D82A}">
                    <a16:rowId xmlns:a16="http://schemas.microsoft.com/office/drawing/2014/main" val="10000"/>
                  </a:ext>
                </a:extLst>
              </a:tr>
              <a:tr h="457200">
                <a:tc>
                  <a:txBody>
                    <a:bodyPr/>
                    <a:lstStyle/>
                    <a:p>
                      <a:r>
                        <a:rPr lang="en-US" sz="1600" dirty="0">
                          <a:solidFill>
                            <a:schemeClr val="tx2"/>
                          </a:solidFill>
                        </a:rPr>
                        <a:t>Day-to-day Assistant Account Manager</a:t>
                      </a:r>
                    </a:p>
                  </a:txBody>
                  <a:tcPr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algn="l"/>
                      <a:r>
                        <a:rPr lang="en-US" sz="1600" dirty="0">
                          <a:solidFill>
                            <a:schemeClr val="tx2"/>
                          </a:solidFill>
                        </a:rPr>
                        <a:t>Sarah Luebrecht</a:t>
                      </a:r>
                    </a:p>
                    <a:p>
                      <a:pPr algn="l"/>
                      <a:r>
                        <a:rPr lang="en-US" sz="1600" dirty="0">
                          <a:solidFill>
                            <a:schemeClr val="tx2"/>
                          </a:solidFill>
                        </a:rPr>
                        <a:t>573.777.5633 or 888.602.4132, ext. 5633</a:t>
                      </a:r>
                    </a:p>
                    <a:p>
                      <a:pPr algn="l"/>
                      <a:r>
                        <a:rPr lang="en-US" sz="1600" dirty="0">
                          <a:solidFill>
                            <a:schemeClr val="tx2"/>
                          </a:solidFill>
                          <a:hlinkClick r:id="rId2"/>
                        </a:rPr>
                        <a:t>SC@asiflex.com</a:t>
                      </a:r>
                      <a:endParaRPr lang="en-US" sz="1600" dirty="0">
                        <a:solidFill>
                          <a:schemeClr val="tx2"/>
                        </a:solidFill>
                      </a:endParaRPr>
                    </a:p>
                  </a:txBody>
                  <a:tcPr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0001"/>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2"/>
                          </a:solidFill>
                        </a:rPr>
                        <a:t>Account Manager</a:t>
                      </a:r>
                    </a:p>
                  </a:txBody>
                  <a:tcPr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algn="l"/>
                      <a:r>
                        <a:rPr lang="en-US" sz="1600" dirty="0">
                          <a:solidFill>
                            <a:schemeClr val="tx2"/>
                          </a:solidFill>
                        </a:rPr>
                        <a:t>Gordon Sherard</a:t>
                      </a:r>
                    </a:p>
                    <a:p>
                      <a:pPr algn="l"/>
                      <a:r>
                        <a:rPr lang="en-US" sz="1600" dirty="0">
                          <a:solidFill>
                            <a:schemeClr val="tx2"/>
                          </a:solidFill>
                        </a:rPr>
                        <a:t>573.239.9692</a:t>
                      </a:r>
                    </a:p>
                    <a:p>
                      <a:pPr algn="l"/>
                      <a:r>
                        <a:rPr lang="en-US" sz="1600" dirty="0">
                          <a:solidFill>
                            <a:schemeClr val="tx2"/>
                          </a:solidFill>
                          <a:hlinkClick r:id="rId3"/>
                        </a:rPr>
                        <a:t>gsherard@asiflex.com</a:t>
                      </a:r>
                      <a:r>
                        <a:rPr lang="en-US" sz="1600" dirty="0">
                          <a:solidFill>
                            <a:schemeClr val="tx2"/>
                          </a:solidFill>
                        </a:rPr>
                        <a:t> </a:t>
                      </a:r>
                    </a:p>
                  </a:txBody>
                  <a:tcPr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0002"/>
                  </a:ext>
                </a:extLst>
              </a:tr>
              <a:tr h="457200">
                <a:tc>
                  <a:txBody>
                    <a:bodyPr/>
                    <a:lstStyle/>
                    <a:p>
                      <a:r>
                        <a:rPr lang="en-US" sz="1600" dirty="0">
                          <a:solidFill>
                            <a:schemeClr val="tx2"/>
                          </a:solidFill>
                        </a:rPr>
                        <a:t>Backup account manager team</a:t>
                      </a:r>
                    </a:p>
                  </a:txBody>
                  <a:tcPr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algn="l"/>
                      <a:r>
                        <a:rPr lang="en-US" sz="1600" dirty="0">
                          <a:solidFill>
                            <a:schemeClr val="tx2"/>
                          </a:solidFill>
                        </a:rPr>
                        <a:t>888.602.4132</a:t>
                      </a:r>
                    </a:p>
                  </a:txBody>
                  <a:tcPr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0003"/>
                  </a:ext>
                </a:extLst>
              </a:tr>
              <a:tr h="457200">
                <a:tc>
                  <a:txBody>
                    <a:bodyPr/>
                    <a:lstStyle/>
                    <a:p>
                      <a:r>
                        <a:rPr lang="en-US" sz="1600" dirty="0">
                          <a:solidFill>
                            <a:schemeClr val="tx2"/>
                          </a:solidFill>
                        </a:rPr>
                        <a:t>Data</a:t>
                      </a:r>
                      <a:r>
                        <a:rPr lang="en-US" sz="1600" baseline="0" dirty="0">
                          <a:solidFill>
                            <a:schemeClr val="tx2"/>
                          </a:solidFill>
                        </a:rPr>
                        <a:t> Team Lead </a:t>
                      </a:r>
                    </a:p>
                    <a:p>
                      <a:r>
                        <a:rPr lang="en-US" sz="1600" baseline="0" dirty="0">
                          <a:solidFill>
                            <a:schemeClr val="tx2"/>
                          </a:solidFill>
                        </a:rPr>
                        <a:t>(p</a:t>
                      </a:r>
                      <a:r>
                        <a:rPr lang="en-US" sz="1600" dirty="0">
                          <a:solidFill>
                            <a:schemeClr val="tx2"/>
                          </a:solidFill>
                        </a:rPr>
                        <a:t>ayroll deduction</a:t>
                      </a:r>
                      <a:r>
                        <a:rPr lang="en-US" sz="1600" baseline="0" dirty="0">
                          <a:solidFill>
                            <a:schemeClr val="tx2"/>
                          </a:solidFill>
                        </a:rPr>
                        <a:t> file processing)</a:t>
                      </a:r>
                      <a:endParaRPr lang="en-US" sz="1600" dirty="0">
                        <a:solidFill>
                          <a:schemeClr val="tx2"/>
                        </a:solidFill>
                      </a:endParaRPr>
                    </a:p>
                  </a:txBody>
                  <a:tcPr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algn="l"/>
                      <a:r>
                        <a:rPr lang="en-US" sz="1600" dirty="0">
                          <a:solidFill>
                            <a:schemeClr val="tx2"/>
                          </a:solidFill>
                        </a:rPr>
                        <a:t>Jason</a:t>
                      </a:r>
                      <a:r>
                        <a:rPr lang="en-US" sz="1600" baseline="0" dirty="0">
                          <a:solidFill>
                            <a:schemeClr val="tx2"/>
                          </a:solidFill>
                        </a:rPr>
                        <a:t> House</a:t>
                      </a:r>
                    </a:p>
                    <a:p>
                      <a:pPr algn="l"/>
                      <a:r>
                        <a:rPr lang="en-US" sz="1600" baseline="0" dirty="0">
                          <a:solidFill>
                            <a:schemeClr val="tx2"/>
                          </a:solidFill>
                          <a:hlinkClick r:id="rId4"/>
                        </a:rPr>
                        <a:t>SCdata@asiflex.com</a:t>
                      </a:r>
                      <a:endParaRPr lang="en-US" sz="1600" dirty="0">
                        <a:solidFill>
                          <a:schemeClr val="tx2"/>
                        </a:solidFill>
                      </a:endParaRPr>
                    </a:p>
                  </a:txBody>
                  <a:tcPr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2" name="Title 1"/>
          <p:cNvSpPr>
            <a:spLocks noGrp="1"/>
          </p:cNvSpPr>
          <p:nvPr>
            <p:ph type="title"/>
          </p:nvPr>
        </p:nvSpPr>
        <p:spPr/>
        <p:txBody>
          <a:bodyPr/>
          <a:lstStyle/>
          <a:p>
            <a:r>
              <a:rPr lang="en-US"/>
              <a:t>ASIFlex employer customer service</a:t>
            </a:r>
            <a:endParaRPr lang="en-US" dirty="0"/>
          </a:p>
        </p:txBody>
      </p:sp>
    </p:spTree>
    <p:extLst>
      <p:ext uri="{BB962C8B-B14F-4D97-AF65-F5344CB8AC3E}">
        <p14:creationId xmlns:p14="http://schemas.microsoft.com/office/powerpoint/2010/main" val="3743395817"/>
      </p:ext>
    </p:extLst>
  </p:cSld>
  <p:clrMapOvr>
    <a:masterClrMapping/>
  </p:clrMapOvr>
  <mc:AlternateContent xmlns:mc="http://schemas.openxmlformats.org/markup-compatibility/2006" xmlns:p14="http://schemas.microsoft.com/office/powerpoint/2010/main">
    <mc:Choice Requires="p14">
      <p:transition spd="slow" p14:dur="2000" advTm="24166"/>
    </mc:Choice>
    <mc:Fallback xmlns="">
      <p:transition spd="slow" advTm="24166"/>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063AAF7-BBB0-485D-ACC4-010632D4BF36}"/>
              </a:ext>
            </a:extLst>
          </p:cNvPr>
          <p:cNvSpPr>
            <a:spLocks noGrp="1"/>
          </p:cNvSpPr>
          <p:nvPr>
            <p:ph type="title"/>
          </p:nvPr>
        </p:nvSpPr>
        <p:spPr>
          <a:xfrm>
            <a:off x="609600" y="228599"/>
            <a:ext cx="9598430" cy="1724899"/>
          </a:xfrm>
        </p:spPr>
        <p:txBody>
          <a:bodyPr/>
          <a:lstStyle/>
          <a:p>
            <a:r>
              <a:rPr lang="en-US"/>
              <a:t>Get in touch with PEBA</a:t>
            </a:r>
            <a:endParaRPr lang="en-US" dirty="0"/>
          </a:p>
        </p:txBody>
      </p:sp>
      <p:sp>
        <p:nvSpPr>
          <p:cNvPr id="6" name="Content Placeholder 5">
            <a:extLst>
              <a:ext uri="{FF2B5EF4-FFF2-40B4-BE49-F238E27FC236}">
                <a16:creationId xmlns:a16="http://schemas.microsoft.com/office/drawing/2014/main" id="{70AAE88F-9102-4E65-BF6E-586479F7CCAF}"/>
              </a:ext>
            </a:extLst>
          </p:cNvPr>
          <p:cNvSpPr>
            <a:spLocks noGrp="1"/>
          </p:cNvSpPr>
          <p:nvPr>
            <p:ph idx="1"/>
          </p:nvPr>
        </p:nvSpPr>
        <p:spPr>
          <a:xfrm>
            <a:off x="609600" y="2510455"/>
            <a:ext cx="10972800" cy="3790590"/>
          </a:xfrm>
        </p:spPr>
        <p:txBody>
          <a:bodyPr/>
          <a:lstStyle/>
          <a:p>
            <a:r>
              <a:rPr lang="en-US" dirty="0"/>
              <a:t>Customer Service.</a:t>
            </a:r>
          </a:p>
          <a:p>
            <a:pPr lvl="1"/>
            <a:r>
              <a:rPr lang="en-US" dirty="0"/>
              <a:t>Contact Us button in </a:t>
            </a:r>
            <a:r>
              <a:rPr lang="en-US" dirty="0">
                <a:hlinkClick r:id="rId2"/>
              </a:rPr>
              <a:t>EBS</a:t>
            </a:r>
            <a:r>
              <a:rPr lang="en-US" dirty="0"/>
              <a:t>.</a:t>
            </a:r>
          </a:p>
          <a:p>
            <a:r>
              <a:rPr lang="en-US" i="1" dirty="0">
                <a:hlinkClick r:id="rId3"/>
              </a:rPr>
              <a:t>PEBA Update</a:t>
            </a:r>
            <a:r>
              <a:rPr lang="en-US" i="1" dirty="0"/>
              <a:t> </a:t>
            </a:r>
            <a:r>
              <a:rPr lang="en-US" dirty="0"/>
              <a:t>weekly e-newsletter.</a:t>
            </a:r>
          </a:p>
          <a:p>
            <a:pPr lvl="1"/>
            <a:r>
              <a:rPr lang="en-US" dirty="0"/>
              <a:t>Employer contacts in EBS with a valid email address will be placed on the distribution list. </a:t>
            </a:r>
          </a:p>
          <a:p>
            <a:pPr lvl="1"/>
            <a:r>
              <a:rPr lang="en-US" dirty="0"/>
              <a:t>View archives at </a:t>
            </a:r>
            <a:r>
              <a:rPr lang="en-US" dirty="0">
                <a:hlinkClick r:id="rId4"/>
              </a:rPr>
              <a:t>peba.sc.gov/peba-update</a:t>
            </a:r>
            <a:r>
              <a:rPr lang="en-US" dirty="0"/>
              <a:t>. </a:t>
            </a:r>
          </a:p>
          <a:p>
            <a:r>
              <a:rPr lang="en-US" dirty="0"/>
              <a:t>Email </a:t>
            </a:r>
            <a:r>
              <a:rPr lang="en-US" dirty="0">
                <a:hlinkClick r:id="rId5"/>
              </a:rPr>
              <a:t>EmployerServices@peba.sc.gov</a:t>
            </a:r>
            <a:r>
              <a:rPr lang="en-US" dirty="0"/>
              <a:t> to request training and share your feedback. </a:t>
            </a:r>
          </a:p>
          <a:p>
            <a:pPr lvl="1"/>
            <a:endParaRPr lang="en-US" dirty="0"/>
          </a:p>
        </p:txBody>
      </p:sp>
      <p:sp>
        <p:nvSpPr>
          <p:cNvPr id="3" name="Slide Number Placeholder 2">
            <a:extLst>
              <a:ext uri="{FF2B5EF4-FFF2-40B4-BE49-F238E27FC236}">
                <a16:creationId xmlns:a16="http://schemas.microsoft.com/office/drawing/2014/main" id="{AC082DA0-8AE1-4166-B009-543588221430}"/>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768977359"/>
      </p:ext>
    </p:extLst>
  </p:cSld>
  <p:clrMapOvr>
    <a:masterClrMapping/>
  </p:clrMapOvr>
  <mc:AlternateContent xmlns:mc="http://schemas.openxmlformats.org/markup-compatibility/2006" xmlns:p14="http://schemas.microsoft.com/office/powerpoint/2010/main">
    <mc:Choice Requires="p14">
      <p:transition spd="slow" p14:dur="2000" advTm="27234"/>
    </mc:Choice>
    <mc:Fallback xmlns="">
      <p:transition spd="slow" advTm="27234"/>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3D9B1D2-31E5-4727-860E-1CCC1A3DB9CB}" type="slidenum">
              <a:rPr lang="en-US" smtClean="0"/>
              <a:pPr/>
              <a:t>8</a:t>
            </a:fld>
            <a:endParaRPr lang="en-US" dirty="0"/>
          </a:p>
        </p:txBody>
      </p:sp>
    </p:spTree>
    <p:extLst>
      <p:ext uri="{BB962C8B-B14F-4D97-AF65-F5344CB8AC3E}">
        <p14:creationId xmlns:p14="http://schemas.microsoft.com/office/powerpoint/2010/main" val="4152807568"/>
      </p:ext>
    </p:extLst>
  </p:cSld>
  <p:clrMapOvr>
    <a:masterClrMapping/>
  </p:clrMapOvr>
  <mc:AlternateContent xmlns:mc="http://schemas.openxmlformats.org/markup-compatibility/2006" xmlns:p14="http://schemas.microsoft.com/office/powerpoint/2010/main">
    <mc:Choice Requires="p14">
      <p:transition spd="slow" p14:dur="2000" advTm="12973"/>
    </mc:Choice>
    <mc:Fallback xmlns="">
      <p:transition spd="slow" advTm="12973"/>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9</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23427</TotalTime>
  <Words>415</Words>
  <Application>Microsoft Office PowerPoint</Application>
  <PresentationFormat>Widescreen</PresentationFormat>
  <Paragraphs>77</Paragraphs>
  <Slides>9</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Times New Roman</vt:lpstr>
      <vt:lpstr>Tw Cen MT Condensed</vt:lpstr>
      <vt:lpstr>2_Office Theme</vt:lpstr>
      <vt:lpstr>Resources</vt:lpstr>
      <vt:lpstr>Important information</vt:lpstr>
      <vt:lpstr>Participant resources</vt:lpstr>
      <vt:lpstr>ASIFlex participant customer service</vt:lpstr>
      <vt:lpstr>ASIFlex online resources</vt:lpstr>
      <vt:lpstr>ASIFlex employer customer service</vt:lpstr>
      <vt:lpstr>Get in touch with PEBA</vt:lpstr>
      <vt:lpstr>PowerPoint Presentation</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527</cp:revision>
  <cp:lastPrinted>2024-11-25T14:46:00Z</cp:lastPrinted>
  <dcterms:created xsi:type="dcterms:W3CDTF">2019-11-01T12:34:11Z</dcterms:created>
  <dcterms:modified xsi:type="dcterms:W3CDTF">2024-11-25T14:52:07Z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