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71" r:id="rId3"/>
    <p:sldId id="272" r:id="rId4"/>
    <p:sldId id="279" r:id="rId5"/>
    <p:sldId id="269" r:id="rId6"/>
    <p:sldId id="274" r:id="rId7"/>
    <p:sldId id="277" r:id="rId8"/>
    <p:sldId id="268" r:id="rId9"/>
    <p:sldId id="280" r:id="rId10"/>
    <p:sldId id="276" r:id="rId11"/>
    <p:sldId id="281" r:id="rId12"/>
    <p:sldId id="273" r:id="rId13"/>
    <p:sldId id="270" r:id="rId14"/>
    <p:sldId id="275" r:id="rId15"/>
    <p:sldId id="263" r:id="rId1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15" clrIdx="0">
    <p:extLst>
      <p:ext uri="{19B8F6BF-5375-455C-9EA6-DF929625EA0E}">
        <p15:presenceInfo xmlns:p15="http://schemas.microsoft.com/office/powerpoint/2012/main" userId="S::ryounh@peba.sc.gov::9a85b619-8fd1-4dec-b439-2514df7fe89a" providerId="AD"/>
      </p:ext>
    </p:extLst>
  </p:cmAuthor>
  <p:cmAuthor id="2" name="Jennifer S. Dolder" initials="JSD" lastIdx="33" clrIdx="1">
    <p:extLst>
      <p:ext uri="{19B8F6BF-5375-455C-9EA6-DF929625EA0E}">
        <p15:presenceInfo xmlns:p15="http://schemas.microsoft.com/office/powerpoint/2012/main" userId="S::rdoldj@peba.sc.gov::adc8f237-6518-4fda-a594-f6aaccffabfd" providerId="AD"/>
      </p:ext>
    </p:extLst>
  </p:cmAuthor>
  <p:cmAuthor id="3" name="Jessica Moak" initials="JM" lastIdx="4" clrIdx="2">
    <p:extLst>
      <p:ext uri="{19B8F6BF-5375-455C-9EA6-DF929625EA0E}">
        <p15:presenceInfo xmlns:p15="http://schemas.microsoft.com/office/powerpoint/2012/main" userId="S::rmoakj@peba.sc.gov::aefcb452-2607-4fbc-8c60-dfa075c160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652" autoAdjust="0"/>
  </p:normalViewPr>
  <p:slideViewPr>
    <p:cSldViewPr snapToGrid="0">
      <p:cViewPr varScale="1">
        <p:scale>
          <a:sx n="114" d="100"/>
          <a:sy n="114" d="100"/>
        </p:scale>
        <p:origin x="1506" y="10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F4D3AF-EC40-44BB-89C9-FF155DCC9378}" type="doc">
      <dgm:prSet loTypeId="urn:microsoft.com/office/officeart/2005/8/layout/bProcess4" loCatId="process" qsTypeId="urn:microsoft.com/office/officeart/2005/8/quickstyle/simple1" qsCatId="simple" csTypeId="urn:microsoft.com/office/officeart/2005/8/colors/accent0_3" csCatId="mainScheme" phldr="1"/>
      <dgm:spPr/>
      <dgm:t>
        <a:bodyPr/>
        <a:lstStyle/>
        <a:p>
          <a:endParaRPr lang="en-US"/>
        </a:p>
      </dgm:t>
    </dgm:pt>
    <dgm:pt modelId="{5ABD54E4-1E44-46CB-A177-760576A295A3}">
      <dgm:prSet phldrT="[Text]"/>
      <dgm:spPr>
        <a:ln>
          <a:noFill/>
        </a:ln>
      </dgm:spPr>
      <dgm:t>
        <a:bodyPr/>
        <a:lstStyle/>
        <a:p>
          <a:r>
            <a:rPr lang="en-US" b="1" dirty="0"/>
            <a:t>Health</a:t>
          </a:r>
          <a:br>
            <a:rPr lang="en-US" b="1" dirty="0"/>
          </a:br>
          <a:r>
            <a:rPr lang="en-US" dirty="0"/>
            <a:t>Enroll in, drop or change plans</a:t>
          </a:r>
        </a:p>
      </dgm:t>
    </dgm:pt>
    <dgm:pt modelId="{1CDFDB43-0C63-41BE-8BFF-F8AB79409679}" type="parTrans" cxnId="{FC34AE9C-6801-4FE1-BE70-117E034088F6}">
      <dgm:prSet/>
      <dgm:spPr/>
      <dgm:t>
        <a:bodyPr/>
        <a:lstStyle/>
        <a:p>
          <a:endParaRPr lang="en-US"/>
        </a:p>
      </dgm:t>
    </dgm:pt>
    <dgm:pt modelId="{FC64B9AF-D4F4-4B25-AECF-DFD2C6527A9E}" type="sibTrans" cxnId="{FC34AE9C-6801-4FE1-BE70-117E034088F6}">
      <dgm:prSet/>
      <dgm:spPr>
        <a:noFill/>
      </dgm:spPr>
      <dgm:t>
        <a:bodyPr/>
        <a:lstStyle/>
        <a:p>
          <a:endParaRPr lang="en-US"/>
        </a:p>
      </dgm:t>
    </dgm:pt>
    <dgm:pt modelId="{BE48BFF1-9564-401A-B514-6D69B208C7F7}">
      <dgm:prSet phldrT="[Text]"/>
      <dgm:spPr>
        <a:ln>
          <a:noFill/>
        </a:ln>
      </dgm:spPr>
      <dgm:t>
        <a:bodyPr/>
        <a:lstStyle/>
        <a:p>
          <a:r>
            <a:rPr lang="en-US" b="1" dirty="0"/>
            <a:t>Optional Life</a:t>
          </a:r>
          <a:br>
            <a:rPr lang="en-US" b="1" dirty="0"/>
          </a:br>
          <a:r>
            <a:rPr lang="en-US" b="0" dirty="0"/>
            <a:t>E</a:t>
          </a:r>
          <a:r>
            <a:rPr lang="en-US" dirty="0"/>
            <a:t>nroll in or increase coverage with medical evidence; cancel or decrease coverage</a:t>
          </a:r>
        </a:p>
      </dgm:t>
    </dgm:pt>
    <dgm:pt modelId="{F98390E1-D6B5-45DB-BBAF-A977AA71BF89}" type="parTrans" cxnId="{CA2B9253-023B-40BC-866E-6939FB51C7F7}">
      <dgm:prSet/>
      <dgm:spPr/>
      <dgm:t>
        <a:bodyPr/>
        <a:lstStyle/>
        <a:p>
          <a:endParaRPr lang="en-US"/>
        </a:p>
      </dgm:t>
    </dgm:pt>
    <dgm:pt modelId="{89A8348D-865A-4584-B7D7-36F7CE88C859}" type="sibTrans" cxnId="{CA2B9253-023B-40BC-866E-6939FB51C7F7}">
      <dgm:prSet/>
      <dgm:spPr>
        <a:noFill/>
      </dgm:spPr>
      <dgm:t>
        <a:bodyPr/>
        <a:lstStyle/>
        <a:p>
          <a:endParaRPr lang="en-US"/>
        </a:p>
      </dgm:t>
    </dgm:pt>
    <dgm:pt modelId="{19060CDE-1B21-4C75-8A6B-6428714FBA5D}">
      <dgm:prSet phldrT="[Text]"/>
      <dgm:spPr>
        <a:ln>
          <a:noFill/>
        </a:ln>
      </dgm:spPr>
      <dgm:t>
        <a:bodyPr/>
        <a:lstStyle/>
        <a:p>
          <a:r>
            <a:rPr lang="en-US" b="1" dirty="0"/>
            <a:t>Supplemental Long Term Disability</a:t>
          </a:r>
          <a:br>
            <a:rPr lang="en-US" b="1" dirty="0"/>
          </a:br>
          <a:r>
            <a:rPr lang="en-US" b="0" dirty="0"/>
            <a:t>Apply for</a:t>
          </a:r>
          <a:r>
            <a:rPr lang="en-US" dirty="0"/>
            <a:t> or change benefit waiting period.</a:t>
          </a:r>
          <a:r>
            <a:rPr lang="en-US" baseline="30000" dirty="0"/>
            <a:t>1</a:t>
          </a:r>
          <a:endParaRPr lang="en-US" dirty="0"/>
        </a:p>
      </dgm:t>
    </dgm:pt>
    <dgm:pt modelId="{2DB456EB-5F49-41B2-B15D-6BE99FE2568F}" type="parTrans" cxnId="{2AE06330-FC70-4DE4-95C5-72202D1CEE9F}">
      <dgm:prSet/>
      <dgm:spPr/>
      <dgm:t>
        <a:bodyPr/>
        <a:lstStyle/>
        <a:p>
          <a:endParaRPr lang="en-US"/>
        </a:p>
      </dgm:t>
    </dgm:pt>
    <dgm:pt modelId="{C40E6780-AEF6-4E7D-B045-847C0CD3027D}" type="sibTrans" cxnId="{2AE06330-FC70-4DE4-95C5-72202D1CEE9F}">
      <dgm:prSet/>
      <dgm:spPr>
        <a:noFill/>
      </dgm:spPr>
      <dgm:t>
        <a:bodyPr/>
        <a:lstStyle/>
        <a:p>
          <a:endParaRPr lang="en-US"/>
        </a:p>
      </dgm:t>
    </dgm:pt>
    <dgm:pt modelId="{55853C28-768C-47E3-985C-D368F7D51A71}">
      <dgm:prSet phldrT="[Text]"/>
      <dgm:spPr>
        <a:ln>
          <a:noFill/>
        </a:ln>
      </dgm:spPr>
      <dgm:t>
        <a:bodyPr/>
        <a:lstStyle/>
        <a:p>
          <a:r>
            <a:rPr lang="en-US" b="1" dirty="0"/>
            <a:t>MoneyPlus</a:t>
          </a:r>
          <a:br>
            <a:rPr lang="en-US" b="1" dirty="0"/>
          </a:br>
          <a:r>
            <a:rPr lang="en-US" dirty="0"/>
            <a:t>Enroll in or re-enroll</a:t>
          </a:r>
          <a:br>
            <a:rPr lang="en-US" dirty="0"/>
          </a:br>
          <a:r>
            <a:rPr lang="en-US" dirty="0"/>
            <a:t> in flexible spending accounts.</a:t>
          </a:r>
        </a:p>
      </dgm:t>
    </dgm:pt>
    <dgm:pt modelId="{81F22D4B-2706-4189-9420-0F58A8226786}" type="parTrans" cxnId="{332B72A2-789C-497B-B28D-5772D6BC10D0}">
      <dgm:prSet/>
      <dgm:spPr/>
      <dgm:t>
        <a:bodyPr/>
        <a:lstStyle/>
        <a:p>
          <a:endParaRPr lang="en-US"/>
        </a:p>
      </dgm:t>
    </dgm:pt>
    <dgm:pt modelId="{FD479FD5-E17C-4C5B-9ED6-938338CAFF93}" type="sibTrans" cxnId="{332B72A2-789C-497B-B28D-5772D6BC10D0}">
      <dgm:prSet/>
      <dgm:spPr>
        <a:noFill/>
      </dgm:spPr>
      <dgm:t>
        <a:bodyPr/>
        <a:lstStyle/>
        <a:p>
          <a:endParaRPr lang="en-US"/>
        </a:p>
      </dgm:t>
    </dgm:pt>
    <dgm:pt modelId="{21788D26-F2A7-4C0C-ADAE-6D5D93C17D2B}">
      <dgm:prSet phldrT="[Text]"/>
      <dgm:spPr>
        <a:ln>
          <a:noFill/>
        </a:ln>
      </dgm:spPr>
      <dgm:t>
        <a:bodyPr/>
        <a:lstStyle/>
        <a:p>
          <a:r>
            <a:rPr lang="en-US" b="1" dirty="0"/>
            <a:t>Dependent Life-Spouse</a:t>
          </a:r>
          <a:br>
            <a:rPr lang="en-US" b="1" dirty="0"/>
          </a:br>
          <a:r>
            <a:rPr lang="en-US" b="0" dirty="0"/>
            <a:t>E</a:t>
          </a:r>
          <a:r>
            <a:rPr lang="en-US" dirty="0"/>
            <a:t>nroll in or increase coverage with medical evidence; cancel or decrease coverage</a:t>
          </a:r>
        </a:p>
      </dgm:t>
    </dgm:pt>
    <dgm:pt modelId="{1BFA5F4D-23D6-4294-8CF1-413F112DB83C}" type="parTrans" cxnId="{56A68549-792E-47A6-A25B-D842D0A32AAB}">
      <dgm:prSet/>
      <dgm:spPr/>
      <dgm:t>
        <a:bodyPr/>
        <a:lstStyle/>
        <a:p>
          <a:endParaRPr lang="en-US"/>
        </a:p>
      </dgm:t>
    </dgm:pt>
    <dgm:pt modelId="{D5478380-9C49-463F-A258-C1FE871B024C}" type="sibTrans" cxnId="{56A68549-792E-47A6-A25B-D842D0A32AAB}">
      <dgm:prSet/>
      <dgm:spPr>
        <a:noFill/>
      </dgm:spPr>
      <dgm:t>
        <a:bodyPr/>
        <a:lstStyle/>
        <a:p>
          <a:endParaRPr lang="en-US"/>
        </a:p>
      </dgm:t>
    </dgm:pt>
    <dgm:pt modelId="{344B20C3-B66B-4448-81EF-F0C82536DF4C}">
      <dgm:prSet phldrT="[Text]"/>
      <dgm:spPr>
        <a:ln>
          <a:noFill/>
        </a:ln>
      </dgm:spPr>
      <dgm:t>
        <a:bodyPr/>
        <a:lstStyle/>
        <a:p>
          <a:r>
            <a:rPr lang="en-US" b="1" dirty="0"/>
            <a:t>Dental</a:t>
          </a:r>
          <a:br>
            <a:rPr lang="en-US" b="1" dirty="0"/>
          </a:br>
          <a:r>
            <a:rPr lang="en-US" b="0" dirty="0"/>
            <a:t>E</a:t>
          </a:r>
          <a:r>
            <a:rPr lang="en-US" dirty="0"/>
            <a:t>nroll in, drop or change plans</a:t>
          </a:r>
        </a:p>
      </dgm:t>
    </dgm:pt>
    <dgm:pt modelId="{2BE9434C-098A-49AA-8EFE-D100F4904C02}" type="parTrans" cxnId="{65CA6EF5-FA76-4BB2-A120-BB50D8D138F0}">
      <dgm:prSet/>
      <dgm:spPr/>
      <dgm:t>
        <a:bodyPr/>
        <a:lstStyle/>
        <a:p>
          <a:endParaRPr lang="en-US"/>
        </a:p>
      </dgm:t>
    </dgm:pt>
    <dgm:pt modelId="{54A0BB1A-5E46-4664-AB4D-1DAE8D624EC0}" type="sibTrans" cxnId="{65CA6EF5-FA76-4BB2-A120-BB50D8D138F0}">
      <dgm:prSet/>
      <dgm:spPr>
        <a:noFill/>
      </dgm:spPr>
      <dgm:t>
        <a:bodyPr/>
        <a:lstStyle/>
        <a:p>
          <a:endParaRPr lang="en-US"/>
        </a:p>
      </dgm:t>
    </dgm:pt>
    <dgm:pt modelId="{6E199F2C-0C34-4FC8-88C6-DF2077C79896}">
      <dgm:prSet phldrT="[Text]"/>
      <dgm:spPr>
        <a:ln>
          <a:noFill/>
        </a:ln>
      </dgm:spPr>
      <dgm:t>
        <a:bodyPr/>
        <a:lstStyle/>
        <a:p>
          <a:r>
            <a:rPr lang="en-US" b="1" dirty="0"/>
            <a:t>Vision</a:t>
          </a:r>
          <a:br>
            <a:rPr lang="en-US" b="1" dirty="0"/>
          </a:br>
          <a:r>
            <a:rPr lang="en-US" dirty="0"/>
            <a:t>Enroll in or </a:t>
          </a:r>
          <a:br>
            <a:rPr lang="en-US" dirty="0"/>
          </a:br>
          <a:r>
            <a:rPr lang="en-US" dirty="0"/>
            <a:t>drop coverage</a:t>
          </a:r>
        </a:p>
      </dgm:t>
    </dgm:pt>
    <dgm:pt modelId="{6F9124F6-61AD-46DD-8A4D-E58E6D6EE764}" type="parTrans" cxnId="{531F368C-A71F-48A3-B1B0-6C51729FE92D}">
      <dgm:prSet/>
      <dgm:spPr/>
      <dgm:t>
        <a:bodyPr/>
        <a:lstStyle/>
        <a:p>
          <a:endParaRPr lang="en-US"/>
        </a:p>
      </dgm:t>
    </dgm:pt>
    <dgm:pt modelId="{38A801DB-2500-4A89-9C43-9A6C14613E8E}" type="sibTrans" cxnId="{531F368C-A71F-48A3-B1B0-6C51729FE92D}">
      <dgm:prSet/>
      <dgm:spPr>
        <a:noFill/>
      </dgm:spPr>
      <dgm:t>
        <a:bodyPr/>
        <a:lstStyle/>
        <a:p>
          <a:endParaRPr lang="en-US"/>
        </a:p>
      </dgm:t>
    </dgm:pt>
    <dgm:pt modelId="{88DC112D-2A3F-47EC-8949-AAD38A340BF7}">
      <dgm:prSet phldrT="[Text]"/>
      <dgm:spPr>
        <a:ln>
          <a:noFill/>
        </a:ln>
      </dgm:spPr>
      <dgm:t>
        <a:bodyPr/>
        <a:lstStyle/>
        <a:p>
          <a:r>
            <a:rPr lang="en-US" b="1" dirty="0"/>
            <a:t>Dependent Life-Child</a:t>
          </a:r>
          <a:br>
            <a:rPr lang="en-US" b="1" dirty="0"/>
          </a:br>
          <a:r>
            <a:rPr lang="en-US" b="0" dirty="0"/>
            <a:t>E</a:t>
          </a:r>
          <a:r>
            <a:rPr lang="en-US" dirty="0"/>
            <a:t>nroll in or cancel coverage</a:t>
          </a:r>
        </a:p>
      </dgm:t>
    </dgm:pt>
    <dgm:pt modelId="{9E4FE1AA-2852-4E8D-8100-4940865750DE}" type="parTrans" cxnId="{A2659FD8-6796-4713-8F42-02686DA641A9}">
      <dgm:prSet/>
      <dgm:spPr/>
      <dgm:t>
        <a:bodyPr/>
        <a:lstStyle/>
        <a:p>
          <a:endParaRPr lang="en-US"/>
        </a:p>
      </dgm:t>
    </dgm:pt>
    <dgm:pt modelId="{C91C6E20-EA71-45BE-ADC7-6B6A66887EE1}" type="sibTrans" cxnId="{A2659FD8-6796-4713-8F42-02686DA641A9}">
      <dgm:prSet/>
      <dgm:spPr>
        <a:noFill/>
      </dgm:spPr>
      <dgm:t>
        <a:bodyPr/>
        <a:lstStyle/>
        <a:p>
          <a:endParaRPr lang="en-US"/>
        </a:p>
      </dgm:t>
    </dgm:pt>
    <dgm:pt modelId="{463A3F42-166C-445C-97F1-B3DD6316AF75}">
      <dgm:prSet phldrT="[Text]"/>
      <dgm:spPr>
        <a:ln>
          <a:noFill/>
        </a:ln>
      </dgm:spPr>
      <dgm:t>
        <a:bodyPr/>
        <a:lstStyle/>
        <a:p>
          <a:r>
            <a:rPr lang="en-US" b="1" dirty="0"/>
            <a:t>Health Savings Account</a:t>
          </a:r>
          <a:br>
            <a:rPr lang="en-US" b="1" dirty="0"/>
          </a:br>
          <a:r>
            <a:rPr lang="en-US" dirty="0"/>
            <a:t>Enroll in, change election amount </a:t>
          </a:r>
          <a:br>
            <a:rPr lang="en-US" dirty="0"/>
          </a:br>
          <a:r>
            <a:rPr lang="en-US" dirty="0"/>
            <a:t>or stop contributions.</a:t>
          </a:r>
          <a:r>
            <a:rPr lang="en-US" baseline="30000" dirty="0"/>
            <a:t>2</a:t>
          </a:r>
          <a:endParaRPr lang="en-US" dirty="0"/>
        </a:p>
      </dgm:t>
    </dgm:pt>
    <dgm:pt modelId="{156377BA-A5D1-4EDD-8A8C-B762FDC078B6}" type="parTrans" cxnId="{4ED6F90A-A240-44CC-91FE-16B2B3B0D82F}">
      <dgm:prSet/>
      <dgm:spPr/>
      <dgm:t>
        <a:bodyPr/>
        <a:lstStyle/>
        <a:p>
          <a:endParaRPr lang="en-US"/>
        </a:p>
      </dgm:t>
    </dgm:pt>
    <dgm:pt modelId="{3BA7E301-8D2A-415D-91CC-E6BCE78655E5}" type="sibTrans" cxnId="{4ED6F90A-A240-44CC-91FE-16B2B3B0D82F}">
      <dgm:prSet/>
      <dgm:spPr/>
      <dgm:t>
        <a:bodyPr/>
        <a:lstStyle/>
        <a:p>
          <a:endParaRPr lang="en-US"/>
        </a:p>
      </dgm:t>
    </dgm:pt>
    <dgm:pt modelId="{5AC8B752-3AB9-40F9-8218-75889737164E}" type="pres">
      <dgm:prSet presAssocID="{CBF4D3AF-EC40-44BB-89C9-FF155DCC9378}" presName="Name0" presStyleCnt="0">
        <dgm:presLayoutVars>
          <dgm:dir/>
          <dgm:resizeHandles/>
        </dgm:presLayoutVars>
      </dgm:prSet>
      <dgm:spPr/>
    </dgm:pt>
    <dgm:pt modelId="{32A782E6-EF91-4560-8C74-D99B72685DB9}" type="pres">
      <dgm:prSet presAssocID="{5ABD54E4-1E44-46CB-A177-760576A295A3}" presName="compNode" presStyleCnt="0"/>
      <dgm:spPr/>
    </dgm:pt>
    <dgm:pt modelId="{48C8CBF2-547B-497B-A4A8-72595A23DEFD}" type="pres">
      <dgm:prSet presAssocID="{5ABD54E4-1E44-46CB-A177-760576A295A3}" presName="dummyConnPt" presStyleCnt="0"/>
      <dgm:spPr/>
    </dgm:pt>
    <dgm:pt modelId="{469CA231-9B16-4A6F-88D3-406512D44855}" type="pres">
      <dgm:prSet presAssocID="{5ABD54E4-1E44-46CB-A177-760576A295A3}" presName="node" presStyleLbl="node1" presStyleIdx="0" presStyleCnt="9">
        <dgm:presLayoutVars>
          <dgm:bulletEnabled val="1"/>
        </dgm:presLayoutVars>
      </dgm:prSet>
      <dgm:spPr/>
    </dgm:pt>
    <dgm:pt modelId="{074889EF-940D-4D34-BB2A-EEE222234751}" type="pres">
      <dgm:prSet presAssocID="{FC64B9AF-D4F4-4B25-AECF-DFD2C6527A9E}" presName="sibTrans" presStyleLbl="bgSibTrans2D1" presStyleIdx="0" presStyleCnt="8"/>
      <dgm:spPr/>
    </dgm:pt>
    <dgm:pt modelId="{3C22CA5A-6842-4BE9-893B-53C0E922D1AB}" type="pres">
      <dgm:prSet presAssocID="{BE48BFF1-9564-401A-B514-6D69B208C7F7}" presName="compNode" presStyleCnt="0"/>
      <dgm:spPr/>
    </dgm:pt>
    <dgm:pt modelId="{7D349089-6BF6-4104-8263-38D5C7706E9C}" type="pres">
      <dgm:prSet presAssocID="{BE48BFF1-9564-401A-B514-6D69B208C7F7}" presName="dummyConnPt" presStyleCnt="0"/>
      <dgm:spPr/>
    </dgm:pt>
    <dgm:pt modelId="{84041CAA-FA74-4EFB-ADAD-685E76280B22}" type="pres">
      <dgm:prSet presAssocID="{BE48BFF1-9564-401A-B514-6D69B208C7F7}" presName="node" presStyleLbl="node1" presStyleIdx="1" presStyleCnt="9">
        <dgm:presLayoutVars>
          <dgm:bulletEnabled val="1"/>
        </dgm:presLayoutVars>
      </dgm:prSet>
      <dgm:spPr/>
    </dgm:pt>
    <dgm:pt modelId="{C7E51358-88A2-4CF4-B3BE-D4A0EA6BFCCD}" type="pres">
      <dgm:prSet presAssocID="{89A8348D-865A-4584-B7D7-36F7CE88C859}" presName="sibTrans" presStyleLbl="bgSibTrans2D1" presStyleIdx="1" presStyleCnt="8"/>
      <dgm:spPr/>
    </dgm:pt>
    <dgm:pt modelId="{943995D3-6A8F-46D5-B93E-CBC87C3D2846}" type="pres">
      <dgm:prSet presAssocID="{19060CDE-1B21-4C75-8A6B-6428714FBA5D}" presName="compNode" presStyleCnt="0"/>
      <dgm:spPr/>
    </dgm:pt>
    <dgm:pt modelId="{140C346A-A7FA-4ECE-8355-711330A6D3F4}" type="pres">
      <dgm:prSet presAssocID="{19060CDE-1B21-4C75-8A6B-6428714FBA5D}" presName="dummyConnPt" presStyleCnt="0"/>
      <dgm:spPr/>
    </dgm:pt>
    <dgm:pt modelId="{BA6A9D9D-016F-4BEB-8A17-540CE7A3359D}" type="pres">
      <dgm:prSet presAssocID="{19060CDE-1B21-4C75-8A6B-6428714FBA5D}" presName="node" presStyleLbl="node1" presStyleIdx="2" presStyleCnt="9">
        <dgm:presLayoutVars>
          <dgm:bulletEnabled val="1"/>
        </dgm:presLayoutVars>
      </dgm:prSet>
      <dgm:spPr/>
    </dgm:pt>
    <dgm:pt modelId="{637275CF-5395-44FD-863B-7F0FF2170345}" type="pres">
      <dgm:prSet presAssocID="{C40E6780-AEF6-4E7D-B045-847C0CD3027D}" presName="sibTrans" presStyleLbl="bgSibTrans2D1" presStyleIdx="2" presStyleCnt="8"/>
      <dgm:spPr/>
    </dgm:pt>
    <dgm:pt modelId="{8B80A27A-7070-4388-8D88-979F11708B79}" type="pres">
      <dgm:prSet presAssocID="{55853C28-768C-47E3-985C-D368F7D51A71}" presName="compNode" presStyleCnt="0"/>
      <dgm:spPr/>
    </dgm:pt>
    <dgm:pt modelId="{2D2A869E-5B93-49B0-8C2B-8B4DC6D321EA}" type="pres">
      <dgm:prSet presAssocID="{55853C28-768C-47E3-985C-D368F7D51A71}" presName="dummyConnPt" presStyleCnt="0"/>
      <dgm:spPr/>
    </dgm:pt>
    <dgm:pt modelId="{3B423B41-E202-4353-BC9B-6B8847392663}" type="pres">
      <dgm:prSet presAssocID="{55853C28-768C-47E3-985C-D368F7D51A71}" presName="node" presStyleLbl="node1" presStyleIdx="3" presStyleCnt="9">
        <dgm:presLayoutVars>
          <dgm:bulletEnabled val="1"/>
        </dgm:presLayoutVars>
      </dgm:prSet>
      <dgm:spPr/>
    </dgm:pt>
    <dgm:pt modelId="{017D8B28-E811-4D75-8589-1EF78F7D2DEA}" type="pres">
      <dgm:prSet presAssocID="{FD479FD5-E17C-4C5B-9ED6-938338CAFF93}" presName="sibTrans" presStyleLbl="bgSibTrans2D1" presStyleIdx="3" presStyleCnt="8"/>
      <dgm:spPr/>
    </dgm:pt>
    <dgm:pt modelId="{5005AA0C-E47D-493D-9FCF-43B76EC907AE}" type="pres">
      <dgm:prSet presAssocID="{21788D26-F2A7-4C0C-ADAE-6D5D93C17D2B}" presName="compNode" presStyleCnt="0"/>
      <dgm:spPr/>
    </dgm:pt>
    <dgm:pt modelId="{5D7A64F7-6BC0-4400-B990-09BD8BDE1B83}" type="pres">
      <dgm:prSet presAssocID="{21788D26-F2A7-4C0C-ADAE-6D5D93C17D2B}" presName="dummyConnPt" presStyleCnt="0"/>
      <dgm:spPr/>
    </dgm:pt>
    <dgm:pt modelId="{76A2511F-8783-4BAB-AB11-1794C3E6C2C1}" type="pres">
      <dgm:prSet presAssocID="{21788D26-F2A7-4C0C-ADAE-6D5D93C17D2B}" presName="node" presStyleLbl="node1" presStyleIdx="4" presStyleCnt="9">
        <dgm:presLayoutVars>
          <dgm:bulletEnabled val="1"/>
        </dgm:presLayoutVars>
      </dgm:prSet>
      <dgm:spPr/>
    </dgm:pt>
    <dgm:pt modelId="{3E159D31-B1BB-4F71-A43B-426B77A64ED3}" type="pres">
      <dgm:prSet presAssocID="{D5478380-9C49-463F-A258-C1FE871B024C}" presName="sibTrans" presStyleLbl="bgSibTrans2D1" presStyleIdx="4" presStyleCnt="8"/>
      <dgm:spPr/>
    </dgm:pt>
    <dgm:pt modelId="{98BD1673-3C82-41D0-BBC1-6F41062EFC2C}" type="pres">
      <dgm:prSet presAssocID="{344B20C3-B66B-4448-81EF-F0C82536DF4C}" presName="compNode" presStyleCnt="0"/>
      <dgm:spPr/>
    </dgm:pt>
    <dgm:pt modelId="{5BDDBC6D-03D0-4141-B794-CA45380A7C21}" type="pres">
      <dgm:prSet presAssocID="{344B20C3-B66B-4448-81EF-F0C82536DF4C}" presName="dummyConnPt" presStyleCnt="0"/>
      <dgm:spPr/>
    </dgm:pt>
    <dgm:pt modelId="{7AF167B4-0728-4C62-9836-28E4F221E1D7}" type="pres">
      <dgm:prSet presAssocID="{344B20C3-B66B-4448-81EF-F0C82536DF4C}" presName="node" presStyleLbl="node1" presStyleIdx="5" presStyleCnt="9">
        <dgm:presLayoutVars>
          <dgm:bulletEnabled val="1"/>
        </dgm:presLayoutVars>
      </dgm:prSet>
      <dgm:spPr/>
    </dgm:pt>
    <dgm:pt modelId="{3792A62A-EA31-434D-88F9-7FF9EE425FF2}" type="pres">
      <dgm:prSet presAssocID="{54A0BB1A-5E46-4664-AB4D-1DAE8D624EC0}" presName="sibTrans" presStyleLbl="bgSibTrans2D1" presStyleIdx="5" presStyleCnt="8"/>
      <dgm:spPr/>
    </dgm:pt>
    <dgm:pt modelId="{67C10F63-7181-4608-A090-A1DE1A09D2EB}" type="pres">
      <dgm:prSet presAssocID="{6E199F2C-0C34-4FC8-88C6-DF2077C79896}" presName="compNode" presStyleCnt="0"/>
      <dgm:spPr/>
    </dgm:pt>
    <dgm:pt modelId="{72A5B30D-29C5-4AFB-BE6B-4CBC31952B29}" type="pres">
      <dgm:prSet presAssocID="{6E199F2C-0C34-4FC8-88C6-DF2077C79896}" presName="dummyConnPt" presStyleCnt="0"/>
      <dgm:spPr/>
    </dgm:pt>
    <dgm:pt modelId="{A2569F82-0B62-4ED8-894E-954D46D82B4F}" type="pres">
      <dgm:prSet presAssocID="{6E199F2C-0C34-4FC8-88C6-DF2077C79896}" presName="node" presStyleLbl="node1" presStyleIdx="6" presStyleCnt="9">
        <dgm:presLayoutVars>
          <dgm:bulletEnabled val="1"/>
        </dgm:presLayoutVars>
      </dgm:prSet>
      <dgm:spPr/>
    </dgm:pt>
    <dgm:pt modelId="{44CB0EAA-4328-4FCC-BA19-82C8BB163C42}" type="pres">
      <dgm:prSet presAssocID="{38A801DB-2500-4A89-9C43-9A6C14613E8E}" presName="sibTrans" presStyleLbl="bgSibTrans2D1" presStyleIdx="6" presStyleCnt="8"/>
      <dgm:spPr/>
    </dgm:pt>
    <dgm:pt modelId="{0BD1DFD2-E797-4F28-BAE7-412649809287}" type="pres">
      <dgm:prSet presAssocID="{88DC112D-2A3F-47EC-8949-AAD38A340BF7}" presName="compNode" presStyleCnt="0"/>
      <dgm:spPr/>
    </dgm:pt>
    <dgm:pt modelId="{11C520C5-7243-406E-ACB1-31DBC729F7E3}" type="pres">
      <dgm:prSet presAssocID="{88DC112D-2A3F-47EC-8949-AAD38A340BF7}" presName="dummyConnPt" presStyleCnt="0"/>
      <dgm:spPr/>
    </dgm:pt>
    <dgm:pt modelId="{068DE90A-0493-42CB-887E-011F0DEDCFF6}" type="pres">
      <dgm:prSet presAssocID="{88DC112D-2A3F-47EC-8949-AAD38A340BF7}" presName="node" presStyleLbl="node1" presStyleIdx="7" presStyleCnt="9">
        <dgm:presLayoutVars>
          <dgm:bulletEnabled val="1"/>
        </dgm:presLayoutVars>
      </dgm:prSet>
      <dgm:spPr/>
    </dgm:pt>
    <dgm:pt modelId="{5E6F54F0-37B5-46C7-8134-70D9A6719711}" type="pres">
      <dgm:prSet presAssocID="{C91C6E20-EA71-45BE-ADC7-6B6A66887EE1}" presName="sibTrans" presStyleLbl="bgSibTrans2D1" presStyleIdx="7" presStyleCnt="8"/>
      <dgm:spPr/>
    </dgm:pt>
    <dgm:pt modelId="{71770CFF-3593-4C20-841E-2ACBE947DBAE}" type="pres">
      <dgm:prSet presAssocID="{463A3F42-166C-445C-97F1-B3DD6316AF75}" presName="compNode" presStyleCnt="0"/>
      <dgm:spPr/>
    </dgm:pt>
    <dgm:pt modelId="{08E3D5B8-E091-4804-ADC5-DFA3D150633B}" type="pres">
      <dgm:prSet presAssocID="{463A3F42-166C-445C-97F1-B3DD6316AF75}" presName="dummyConnPt" presStyleCnt="0"/>
      <dgm:spPr/>
    </dgm:pt>
    <dgm:pt modelId="{6FDE8961-FA58-4F52-BFC2-B004BAF41ACC}" type="pres">
      <dgm:prSet presAssocID="{463A3F42-166C-445C-97F1-B3DD6316AF75}" presName="node" presStyleLbl="node1" presStyleIdx="8" presStyleCnt="9">
        <dgm:presLayoutVars>
          <dgm:bulletEnabled val="1"/>
        </dgm:presLayoutVars>
      </dgm:prSet>
      <dgm:spPr/>
    </dgm:pt>
  </dgm:ptLst>
  <dgm:cxnLst>
    <dgm:cxn modelId="{9C742F03-D0D0-4CBB-9D95-EEA5C4B77846}" type="presOf" srcId="{FD479FD5-E17C-4C5B-9ED6-938338CAFF93}" destId="{017D8B28-E811-4D75-8589-1EF78F7D2DEA}" srcOrd="0" destOrd="0" presId="urn:microsoft.com/office/officeart/2005/8/layout/bProcess4"/>
    <dgm:cxn modelId="{17DB2B09-8D38-48E8-A5BE-5A9A126F6D0C}" type="presOf" srcId="{C91C6E20-EA71-45BE-ADC7-6B6A66887EE1}" destId="{5E6F54F0-37B5-46C7-8134-70D9A6719711}" srcOrd="0" destOrd="0" presId="urn:microsoft.com/office/officeart/2005/8/layout/bProcess4"/>
    <dgm:cxn modelId="{4ED6F90A-A240-44CC-91FE-16B2B3B0D82F}" srcId="{CBF4D3AF-EC40-44BB-89C9-FF155DCC9378}" destId="{463A3F42-166C-445C-97F1-B3DD6316AF75}" srcOrd="8" destOrd="0" parTransId="{156377BA-A5D1-4EDD-8A8C-B762FDC078B6}" sibTransId="{3BA7E301-8D2A-415D-91CC-E6BCE78655E5}"/>
    <dgm:cxn modelId="{CDBE5D27-4F32-41AE-82A1-D60184E38461}" type="presOf" srcId="{D5478380-9C49-463F-A258-C1FE871B024C}" destId="{3E159D31-B1BB-4F71-A43B-426B77A64ED3}" srcOrd="0" destOrd="0" presId="urn:microsoft.com/office/officeart/2005/8/layout/bProcess4"/>
    <dgm:cxn modelId="{2AE06330-FC70-4DE4-95C5-72202D1CEE9F}" srcId="{CBF4D3AF-EC40-44BB-89C9-FF155DCC9378}" destId="{19060CDE-1B21-4C75-8A6B-6428714FBA5D}" srcOrd="2" destOrd="0" parTransId="{2DB456EB-5F49-41B2-B15D-6BE99FE2568F}" sibTransId="{C40E6780-AEF6-4E7D-B045-847C0CD3027D}"/>
    <dgm:cxn modelId="{9F63DC38-D687-41AD-B24C-11AE015F6464}" type="presOf" srcId="{FC64B9AF-D4F4-4B25-AECF-DFD2C6527A9E}" destId="{074889EF-940D-4D34-BB2A-EEE222234751}" srcOrd="0" destOrd="0" presId="urn:microsoft.com/office/officeart/2005/8/layout/bProcess4"/>
    <dgm:cxn modelId="{D8EDFA3E-AAEB-44CE-AE55-571822218454}" type="presOf" srcId="{CBF4D3AF-EC40-44BB-89C9-FF155DCC9378}" destId="{5AC8B752-3AB9-40F9-8218-75889737164E}" srcOrd="0" destOrd="0" presId="urn:microsoft.com/office/officeart/2005/8/layout/bProcess4"/>
    <dgm:cxn modelId="{E7C13E40-98A0-4CD9-9BBB-C47462A4F4CA}" type="presOf" srcId="{38A801DB-2500-4A89-9C43-9A6C14613E8E}" destId="{44CB0EAA-4328-4FCC-BA19-82C8BB163C42}" srcOrd="0" destOrd="0" presId="urn:microsoft.com/office/officeart/2005/8/layout/bProcess4"/>
    <dgm:cxn modelId="{18BAE266-6AE4-4475-8AF0-07DCA2215623}" type="presOf" srcId="{344B20C3-B66B-4448-81EF-F0C82536DF4C}" destId="{7AF167B4-0728-4C62-9836-28E4F221E1D7}" srcOrd="0" destOrd="0" presId="urn:microsoft.com/office/officeart/2005/8/layout/bProcess4"/>
    <dgm:cxn modelId="{C3FAC548-44CD-4D63-B53C-DA73E1593E55}" type="presOf" srcId="{21788D26-F2A7-4C0C-ADAE-6D5D93C17D2B}" destId="{76A2511F-8783-4BAB-AB11-1794C3E6C2C1}" srcOrd="0" destOrd="0" presId="urn:microsoft.com/office/officeart/2005/8/layout/bProcess4"/>
    <dgm:cxn modelId="{56A68549-792E-47A6-A25B-D842D0A32AAB}" srcId="{CBF4D3AF-EC40-44BB-89C9-FF155DCC9378}" destId="{21788D26-F2A7-4C0C-ADAE-6D5D93C17D2B}" srcOrd="4" destOrd="0" parTransId="{1BFA5F4D-23D6-4294-8CF1-413F112DB83C}" sibTransId="{D5478380-9C49-463F-A258-C1FE871B024C}"/>
    <dgm:cxn modelId="{CA2B9253-023B-40BC-866E-6939FB51C7F7}" srcId="{CBF4D3AF-EC40-44BB-89C9-FF155DCC9378}" destId="{BE48BFF1-9564-401A-B514-6D69B208C7F7}" srcOrd="1" destOrd="0" parTransId="{F98390E1-D6B5-45DB-BBAF-A977AA71BF89}" sibTransId="{89A8348D-865A-4584-B7D7-36F7CE88C859}"/>
    <dgm:cxn modelId="{70550874-24EC-4F71-BC76-BC22FB701B53}" type="presOf" srcId="{463A3F42-166C-445C-97F1-B3DD6316AF75}" destId="{6FDE8961-FA58-4F52-BFC2-B004BAF41ACC}" srcOrd="0" destOrd="0" presId="urn:microsoft.com/office/officeart/2005/8/layout/bProcess4"/>
    <dgm:cxn modelId="{35FF637A-E010-4C16-9C6A-1558C3FD05FB}" type="presOf" srcId="{19060CDE-1B21-4C75-8A6B-6428714FBA5D}" destId="{BA6A9D9D-016F-4BEB-8A17-540CE7A3359D}" srcOrd="0" destOrd="0" presId="urn:microsoft.com/office/officeart/2005/8/layout/bProcess4"/>
    <dgm:cxn modelId="{DAD01787-FBDB-4B47-946C-3A060520339F}" type="presOf" srcId="{88DC112D-2A3F-47EC-8949-AAD38A340BF7}" destId="{068DE90A-0493-42CB-887E-011F0DEDCFF6}" srcOrd="0" destOrd="0" presId="urn:microsoft.com/office/officeart/2005/8/layout/bProcess4"/>
    <dgm:cxn modelId="{531F368C-A71F-48A3-B1B0-6C51729FE92D}" srcId="{CBF4D3AF-EC40-44BB-89C9-FF155DCC9378}" destId="{6E199F2C-0C34-4FC8-88C6-DF2077C79896}" srcOrd="6" destOrd="0" parTransId="{6F9124F6-61AD-46DD-8A4D-E58E6D6EE764}" sibTransId="{38A801DB-2500-4A89-9C43-9A6C14613E8E}"/>
    <dgm:cxn modelId="{FC34AE9C-6801-4FE1-BE70-117E034088F6}" srcId="{CBF4D3AF-EC40-44BB-89C9-FF155DCC9378}" destId="{5ABD54E4-1E44-46CB-A177-760576A295A3}" srcOrd="0" destOrd="0" parTransId="{1CDFDB43-0C63-41BE-8BFF-F8AB79409679}" sibTransId="{FC64B9AF-D4F4-4B25-AECF-DFD2C6527A9E}"/>
    <dgm:cxn modelId="{332B72A2-789C-497B-B28D-5772D6BC10D0}" srcId="{CBF4D3AF-EC40-44BB-89C9-FF155DCC9378}" destId="{55853C28-768C-47E3-985C-D368F7D51A71}" srcOrd="3" destOrd="0" parTransId="{81F22D4B-2706-4189-9420-0F58A8226786}" sibTransId="{FD479FD5-E17C-4C5B-9ED6-938338CAFF93}"/>
    <dgm:cxn modelId="{0FF6AAA6-DB84-4B18-BA73-6FA727DF6E5E}" type="presOf" srcId="{89A8348D-865A-4584-B7D7-36F7CE88C859}" destId="{C7E51358-88A2-4CF4-B3BE-D4A0EA6BFCCD}" srcOrd="0" destOrd="0" presId="urn:microsoft.com/office/officeart/2005/8/layout/bProcess4"/>
    <dgm:cxn modelId="{566F71B2-DFD1-44FE-AA88-D32EC9DCB1CA}" type="presOf" srcId="{C40E6780-AEF6-4E7D-B045-847C0CD3027D}" destId="{637275CF-5395-44FD-863B-7F0FF2170345}" srcOrd="0" destOrd="0" presId="urn:microsoft.com/office/officeart/2005/8/layout/bProcess4"/>
    <dgm:cxn modelId="{7B12E9C4-C177-4EAB-9A2B-8F0D82900A82}" type="presOf" srcId="{54A0BB1A-5E46-4664-AB4D-1DAE8D624EC0}" destId="{3792A62A-EA31-434D-88F9-7FF9EE425FF2}" srcOrd="0" destOrd="0" presId="urn:microsoft.com/office/officeart/2005/8/layout/bProcess4"/>
    <dgm:cxn modelId="{A2659FD8-6796-4713-8F42-02686DA641A9}" srcId="{CBF4D3AF-EC40-44BB-89C9-FF155DCC9378}" destId="{88DC112D-2A3F-47EC-8949-AAD38A340BF7}" srcOrd="7" destOrd="0" parTransId="{9E4FE1AA-2852-4E8D-8100-4940865750DE}" sibTransId="{C91C6E20-EA71-45BE-ADC7-6B6A66887EE1}"/>
    <dgm:cxn modelId="{11F731E0-FB66-4DDE-AC99-74E918D896CB}" type="presOf" srcId="{55853C28-768C-47E3-985C-D368F7D51A71}" destId="{3B423B41-E202-4353-BC9B-6B8847392663}" srcOrd="0" destOrd="0" presId="urn:microsoft.com/office/officeart/2005/8/layout/bProcess4"/>
    <dgm:cxn modelId="{0A756BE1-9B0C-4C22-BCEB-5AC528F78E38}" type="presOf" srcId="{6E199F2C-0C34-4FC8-88C6-DF2077C79896}" destId="{A2569F82-0B62-4ED8-894E-954D46D82B4F}" srcOrd="0" destOrd="0" presId="urn:microsoft.com/office/officeart/2005/8/layout/bProcess4"/>
    <dgm:cxn modelId="{4A289CE1-C8AC-4073-B173-0E20524B60CE}" type="presOf" srcId="{5ABD54E4-1E44-46CB-A177-760576A295A3}" destId="{469CA231-9B16-4A6F-88D3-406512D44855}" srcOrd="0" destOrd="0" presId="urn:microsoft.com/office/officeart/2005/8/layout/bProcess4"/>
    <dgm:cxn modelId="{65CA6EF5-FA76-4BB2-A120-BB50D8D138F0}" srcId="{CBF4D3AF-EC40-44BB-89C9-FF155DCC9378}" destId="{344B20C3-B66B-4448-81EF-F0C82536DF4C}" srcOrd="5" destOrd="0" parTransId="{2BE9434C-098A-49AA-8EFE-D100F4904C02}" sibTransId="{54A0BB1A-5E46-4664-AB4D-1DAE8D624EC0}"/>
    <dgm:cxn modelId="{0C3218FB-1C6B-4CB9-8405-36F8AA822BC6}" type="presOf" srcId="{BE48BFF1-9564-401A-B514-6D69B208C7F7}" destId="{84041CAA-FA74-4EFB-ADAD-685E76280B22}" srcOrd="0" destOrd="0" presId="urn:microsoft.com/office/officeart/2005/8/layout/bProcess4"/>
    <dgm:cxn modelId="{A557114D-ED47-4D6B-900F-1EA6AF80AB48}" type="presParOf" srcId="{5AC8B752-3AB9-40F9-8218-75889737164E}" destId="{32A782E6-EF91-4560-8C74-D99B72685DB9}" srcOrd="0" destOrd="0" presId="urn:microsoft.com/office/officeart/2005/8/layout/bProcess4"/>
    <dgm:cxn modelId="{BE863628-9E2B-42B9-9855-5670553C81C6}" type="presParOf" srcId="{32A782E6-EF91-4560-8C74-D99B72685DB9}" destId="{48C8CBF2-547B-497B-A4A8-72595A23DEFD}" srcOrd="0" destOrd="0" presId="urn:microsoft.com/office/officeart/2005/8/layout/bProcess4"/>
    <dgm:cxn modelId="{C932F56D-01E5-4A39-BEF2-C43AA690F31B}" type="presParOf" srcId="{32A782E6-EF91-4560-8C74-D99B72685DB9}" destId="{469CA231-9B16-4A6F-88D3-406512D44855}" srcOrd="1" destOrd="0" presId="urn:microsoft.com/office/officeart/2005/8/layout/bProcess4"/>
    <dgm:cxn modelId="{CBA1BD87-97DF-468A-B198-4419020CAC3E}" type="presParOf" srcId="{5AC8B752-3AB9-40F9-8218-75889737164E}" destId="{074889EF-940D-4D34-BB2A-EEE222234751}" srcOrd="1" destOrd="0" presId="urn:microsoft.com/office/officeart/2005/8/layout/bProcess4"/>
    <dgm:cxn modelId="{EFCB8FD9-A72D-4203-B253-E2BE527AAF89}" type="presParOf" srcId="{5AC8B752-3AB9-40F9-8218-75889737164E}" destId="{3C22CA5A-6842-4BE9-893B-53C0E922D1AB}" srcOrd="2" destOrd="0" presId="urn:microsoft.com/office/officeart/2005/8/layout/bProcess4"/>
    <dgm:cxn modelId="{ABF0F3CC-9F5D-47B7-9F73-F0F854FB9D68}" type="presParOf" srcId="{3C22CA5A-6842-4BE9-893B-53C0E922D1AB}" destId="{7D349089-6BF6-4104-8263-38D5C7706E9C}" srcOrd="0" destOrd="0" presId="urn:microsoft.com/office/officeart/2005/8/layout/bProcess4"/>
    <dgm:cxn modelId="{60D2C7CE-57E4-4FAF-B47D-DD88B4E8FBA7}" type="presParOf" srcId="{3C22CA5A-6842-4BE9-893B-53C0E922D1AB}" destId="{84041CAA-FA74-4EFB-ADAD-685E76280B22}" srcOrd="1" destOrd="0" presId="urn:microsoft.com/office/officeart/2005/8/layout/bProcess4"/>
    <dgm:cxn modelId="{4F02BB22-6B77-4CBE-8089-F5BC6EDFE8B5}" type="presParOf" srcId="{5AC8B752-3AB9-40F9-8218-75889737164E}" destId="{C7E51358-88A2-4CF4-B3BE-D4A0EA6BFCCD}" srcOrd="3" destOrd="0" presId="urn:microsoft.com/office/officeart/2005/8/layout/bProcess4"/>
    <dgm:cxn modelId="{12835AAC-056D-424B-B8C0-C41F2DB4FA9E}" type="presParOf" srcId="{5AC8B752-3AB9-40F9-8218-75889737164E}" destId="{943995D3-6A8F-46D5-B93E-CBC87C3D2846}" srcOrd="4" destOrd="0" presId="urn:microsoft.com/office/officeart/2005/8/layout/bProcess4"/>
    <dgm:cxn modelId="{0F1A374E-6154-46EC-B027-E68C79C2D064}" type="presParOf" srcId="{943995D3-6A8F-46D5-B93E-CBC87C3D2846}" destId="{140C346A-A7FA-4ECE-8355-711330A6D3F4}" srcOrd="0" destOrd="0" presId="urn:microsoft.com/office/officeart/2005/8/layout/bProcess4"/>
    <dgm:cxn modelId="{D3E56E3B-99EB-409E-BDF7-419418D67131}" type="presParOf" srcId="{943995D3-6A8F-46D5-B93E-CBC87C3D2846}" destId="{BA6A9D9D-016F-4BEB-8A17-540CE7A3359D}" srcOrd="1" destOrd="0" presId="urn:microsoft.com/office/officeart/2005/8/layout/bProcess4"/>
    <dgm:cxn modelId="{741EEE77-CF1B-4627-8533-B57321D1C395}" type="presParOf" srcId="{5AC8B752-3AB9-40F9-8218-75889737164E}" destId="{637275CF-5395-44FD-863B-7F0FF2170345}" srcOrd="5" destOrd="0" presId="urn:microsoft.com/office/officeart/2005/8/layout/bProcess4"/>
    <dgm:cxn modelId="{D9FDAA78-C82F-4469-82AA-579593620A3E}" type="presParOf" srcId="{5AC8B752-3AB9-40F9-8218-75889737164E}" destId="{8B80A27A-7070-4388-8D88-979F11708B79}" srcOrd="6" destOrd="0" presId="urn:microsoft.com/office/officeart/2005/8/layout/bProcess4"/>
    <dgm:cxn modelId="{8D10C427-8CEA-4488-AF47-3CF926620B89}" type="presParOf" srcId="{8B80A27A-7070-4388-8D88-979F11708B79}" destId="{2D2A869E-5B93-49B0-8C2B-8B4DC6D321EA}" srcOrd="0" destOrd="0" presId="urn:microsoft.com/office/officeart/2005/8/layout/bProcess4"/>
    <dgm:cxn modelId="{D2E585AF-5F64-4F13-852A-3F3ADF9D03F3}" type="presParOf" srcId="{8B80A27A-7070-4388-8D88-979F11708B79}" destId="{3B423B41-E202-4353-BC9B-6B8847392663}" srcOrd="1" destOrd="0" presId="urn:microsoft.com/office/officeart/2005/8/layout/bProcess4"/>
    <dgm:cxn modelId="{E833FEE4-E721-4B83-8162-BDC03AC54057}" type="presParOf" srcId="{5AC8B752-3AB9-40F9-8218-75889737164E}" destId="{017D8B28-E811-4D75-8589-1EF78F7D2DEA}" srcOrd="7" destOrd="0" presId="urn:microsoft.com/office/officeart/2005/8/layout/bProcess4"/>
    <dgm:cxn modelId="{431B1705-8018-4CCC-9B11-FDB9F9EC6894}" type="presParOf" srcId="{5AC8B752-3AB9-40F9-8218-75889737164E}" destId="{5005AA0C-E47D-493D-9FCF-43B76EC907AE}" srcOrd="8" destOrd="0" presId="urn:microsoft.com/office/officeart/2005/8/layout/bProcess4"/>
    <dgm:cxn modelId="{4BB0EA96-6310-41A8-9531-BA3F624B7BE2}" type="presParOf" srcId="{5005AA0C-E47D-493D-9FCF-43B76EC907AE}" destId="{5D7A64F7-6BC0-4400-B990-09BD8BDE1B83}" srcOrd="0" destOrd="0" presId="urn:microsoft.com/office/officeart/2005/8/layout/bProcess4"/>
    <dgm:cxn modelId="{E60E8B7F-1914-408A-9FBD-F7BAB60A0B5A}" type="presParOf" srcId="{5005AA0C-E47D-493D-9FCF-43B76EC907AE}" destId="{76A2511F-8783-4BAB-AB11-1794C3E6C2C1}" srcOrd="1" destOrd="0" presId="urn:microsoft.com/office/officeart/2005/8/layout/bProcess4"/>
    <dgm:cxn modelId="{40CDD151-DFD8-4A8A-B9FF-75C2BD02EF93}" type="presParOf" srcId="{5AC8B752-3AB9-40F9-8218-75889737164E}" destId="{3E159D31-B1BB-4F71-A43B-426B77A64ED3}" srcOrd="9" destOrd="0" presId="urn:microsoft.com/office/officeart/2005/8/layout/bProcess4"/>
    <dgm:cxn modelId="{374E26C0-3365-4092-8ABB-107FCB07D206}" type="presParOf" srcId="{5AC8B752-3AB9-40F9-8218-75889737164E}" destId="{98BD1673-3C82-41D0-BBC1-6F41062EFC2C}" srcOrd="10" destOrd="0" presId="urn:microsoft.com/office/officeart/2005/8/layout/bProcess4"/>
    <dgm:cxn modelId="{32022757-94E3-4832-A438-9932A6C070AA}" type="presParOf" srcId="{98BD1673-3C82-41D0-BBC1-6F41062EFC2C}" destId="{5BDDBC6D-03D0-4141-B794-CA45380A7C21}" srcOrd="0" destOrd="0" presId="urn:microsoft.com/office/officeart/2005/8/layout/bProcess4"/>
    <dgm:cxn modelId="{8639ABF2-E5D5-4197-A7AF-0EC680FC1835}" type="presParOf" srcId="{98BD1673-3C82-41D0-BBC1-6F41062EFC2C}" destId="{7AF167B4-0728-4C62-9836-28E4F221E1D7}" srcOrd="1" destOrd="0" presId="urn:microsoft.com/office/officeart/2005/8/layout/bProcess4"/>
    <dgm:cxn modelId="{D79C6B43-84F4-442F-87A3-EA826DAC8E67}" type="presParOf" srcId="{5AC8B752-3AB9-40F9-8218-75889737164E}" destId="{3792A62A-EA31-434D-88F9-7FF9EE425FF2}" srcOrd="11" destOrd="0" presId="urn:microsoft.com/office/officeart/2005/8/layout/bProcess4"/>
    <dgm:cxn modelId="{8E147217-BB84-4276-BAC5-FD7907CFB009}" type="presParOf" srcId="{5AC8B752-3AB9-40F9-8218-75889737164E}" destId="{67C10F63-7181-4608-A090-A1DE1A09D2EB}" srcOrd="12" destOrd="0" presId="urn:microsoft.com/office/officeart/2005/8/layout/bProcess4"/>
    <dgm:cxn modelId="{76AF0F7B-5388-4E9C-9B76-9705F333F4F1}" type="presParOf" srcId="{67C10F63-7181-4608-A090-A1DE1A09D2EB}" destId="{72A5B30D-29C5-4AFB-BE6B-4CBC31952B29}" srcOrd="0" destOrd="0" presId="urn:microsoft.com/office/officeart/2005/8/layout/bProcess4"/>
    <dgm:cxn modelId="{54A225BC-6758-45E7-A8E7-D4903EBD086A}" type="presParOf" srcId="{67C10F63-7181-4608-A090-A1DE1A09D2EB}" destId="{A2569F82-0B62-4ED8-894E-954D46D82B4F}" srcOrd="1" destOrd="0" presId="urn:microsoft.com/office/officeart/2005/8/layout/bProcess4"/>
    <dgm:cxn modelId="{C2B00D46-810E-4978-B25D-7A8500A9CD23}" type="presParOf" srcId="{5AC8B752-3AB9-40F9-8218-75889737164E}" destId="{44CB0EAA-4328-4FCC-BA19-82C8BB163C42}" srcOrd="13" destOrd="0" presId="urn:microsoft.com/office/officeart/2005/8/layout/bProcess4"/>
    <dgm:cxn modelId="{C5D4399D-EBD2-4FDF-BE4A-87EF2E054E50}" type="presParOf" srcId="{5AC8B752-3AB9-40F9-8218-75889737164E}" destId="{0BD1DFD2-E797-4F28-BAE7-412649809287}" srcOrd="14" destOrd="0" presId="urn:microsoft.com/office/officeart/2005/8/layout/bProcess4"/>
    <dgm:cxn modelId="{1E40C9DA-6DF0-4E01-A397-366645B6364E}" type="presParOf" srcId="{0BD1DFD2-E797-4F28-BAE7-412649809287}" destId="{11C520C5-7243-406E-ACB1-31DBC729F7E3}" srcOrd="0" destOrd="0" presId="urn:microsoft.com/office/officeart/2005/8/layout/bProcess4"/>
    <dgm:cxn modelId="{9EB47AF8-A1AF-4989-8F03-E575C8AAB912}" type="presParOf" srcId="{0BD1DFD2-E797-4F28-BAE7-412649809287}" destId="{068DE90A-0493-42CB-887E-011F0DEDCFF6}" srcOrd="1" destOrd="0" presId="urn:microsoft.com/office/officeart/2005/8/layout/bProcess4"/>
    <dgm:cxn modelId="{044651D4-1D1A-4184-9F2F-AF1F4C44C257}" type="presParOf" srcId="{5AC8B752-3AB9-40F9-8218-75889737164E}" destId="{5E6F54F0-37B5-46C7-8134-70D9A6719711}" srcOrd="15" destOrd="0" presId="urn:microsoft.com/office/officeart/2005/8/layout/bProcess4"/>
    <dgm:cxn modelId="{F7B663D2-9278-478B-82CF-B3670C05D574}" type="presParOf" srcId="{5AC8B752-3AB9-40F9-8218-75889737164E}" destId="{71770CFF-3593-4C20-841E-2ACBE947DBAE}" srcOrd="16" destOrd="0" presId="urn:microsoft.com/office/officeart/2005/8/layout/bProcess4"/>
    <dgm:cxn modelId="{9F537178-C83B-489F-8886-B900D63BECFB}" type="presParOf" srcId="{71770CFF-3593-4C20-841E-2ACBE947DBAE}" destId="{08E3D5B8-E091-4804-ADC5-DFA3D150633B}" srcOrd="0" destOrd="0" presId="urn:microsoft.com/office/officeart/2005/8/layout/bProcess4"/>
    <dgm:cxn modelId="{D80C3945-FADB-43DC-9C4B-EBA4A515CE8A}" type="presParOf" srcId="{71770CFF-3593-4C20-841E-2ACBE947DBAE}" destId="{6FDE8961-FA58-4F52-BFC2-B004BAF41ACC}"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F4D3AF-EC40-44BB-89C9-FF155DCC9378}" type="doc">
      <dgm:prSet loTypeId="urn:microsoft.com/office/officeart/2005/8/layout/bProcess4" loCatId="process" qsTypeId="urn:microsoft.com/office/officeart/2005/8/quickstyle/simple1" qsCatId="simple" csTypeId="urn:microsoft.com/office/officeart/2005/8/colors/accent0_3" csCatId="mainScheme" phldr="1"/>
      <dgm:spPr/>
      <dgm:t>
        <a:bodyPr/>
        <a:lstStyle/>
        <a:p>
          <a:endParaRPr lang="en-US"/>
        </a:p>
      </dgm:t>
    </dgm:pt>
    <dgm:pt modelId="{5ABD54E4-1E44-46CB-A177-760576A295A3}">
      <dgm:prSet phldrT="[Text]"/>
      <dgm:spPr>
        <a:ln>
          <a:noFill/>
        </a:ln>
      </dgm:spPr>
      <dgm:t>
        <a:bodyPr/>
        <a:lstStyle/>
        <a:p>
          <a:r>
            <a:rPr lang="en-US" b="0" dirty="0"/>
            <a:t>Publications for 2022</a:t>
          </a:r>
        </a:p>
      </dgm:t>
    </dgm:pt>
    <dgm:pt modelId="{1CDFDB43-0C63-41BE-8BFF-F8AB79409679}" type="parTrans" cxnId="{FC34AE9C-6801-4FE1-BE70-117E034088F6}">
      <dgm:prSet/>
      <dgm:spPr/>
      <dgm:t>
        <a:bodyPr/>
        <a:lstStyle/>
        <a:p>
          <a:endParaRPr lang="en-US"/>
        </a:p>
      </dgm:t>
    </dgm:pt>
    <dgm:pt modelId="{FC64B9AF-D4F4-4B25-AECF-DFD2C6527A9E}" type="sibTrans" cxnId="{FC34AE9C-6801-4FE1-BE70-117E034088F6}">
      <dgm:prSet/>
      <dgm:spPr>
        <a:noFill/>
      </dgm:spPr>
      <dgm:t>
        <a:bodyPr/>
        <a:lstStyle/>
        <a:p>
          <a:endParaRPr lang="en-US"/>
        </a:p>
      </dgm:t>
    </dgm:pt>
    <dgm:pt modelId="{BE48BFF1-9564-401A-B514-6D69B208C7F7}">
      <dgm:prSet phldrT="[Text]"/>
      <dgm:spPr>
        <a:ln>
          <a:noFill/>
        </a:ln>
      </dgm:spPr>
      <dgm:t>
        <a:bodyPr/>
        <a:lstStyle/>
        <a:p>
          <a:r>
            <a:rPr lang="en-US" b="0" dirty="0"/>
            <a:t>Monthly premiums for 2022</a:t>
          </a:r>
          <a:endParaRPr lang="en-US" dirty="0"/>
        </a:p>
      </dgm:t>
    </dgm:pt>
    <dgm:pt modelId="{F98390E1-D6B5-45DB-BBAF-A977AA71BF89}" type="parTrans" cxnId="{CA2B9253-023B-40BC-866E-6939FB51C7F7}">
      <dgm:prSet/>
      <dgm:spPr/>
      <dgm:t>
        <a:bodyPr/>
        <a:lstStyle/>
        <a:p>
          <a:endParaRPr lang="en-US"/>
        </a:p>
      </dgm:t>
    </dgm:pt>
    <dgm:pt modelId="{89A8348D-865A-4584-B7D7-36F7CE88C859}" type="sibTrans" cxnId="{CA2B9253-023B-40BC-866E-6939FB51C7F7}">
      <dgm:prSet/>
      <dgm:spPr>
        <a:noFill/>
      </dgm:spPr>
      <dgm:t>
        <a:bodyPr/>
        <a:lstStyle/>
        <a:p>
          <a:endParaRPr lang="en-US"/>
        </a:p>
      </dgm:t>
    </dgm:pt>
    <dgm:pt modelId="{88DC112D-2A3F-47EC-8949-AAD38A340BF7}">
      <dgm:prSet phldrT="[Text]"/>
      <dgm:spPr>
        <a:ln>
          <a:noFill/>
        </a:ln>
      </dgm:spPr>
      <dgm:t>
        <a:bodyPr/>
        <a:lstStyle/>
        <a:p>
          <a:r>
            <a:rPr lang="en-US" dirty="0"/>
            <a:t>Marketing toolkit with ready-to-go materials to promote open enrollment</a:t>
          </a:r>
        </a:p>
      </dgm:t>
    </dgm:pt>
    <dgm:pt modelId="{9E4FE1AA-2852-4E8D-8100-4940865750DE}" type="parTrans" cxnId="{A2659FD8-6796-4713-8F42-02686DA641A9}">
      <dgm:prSet/>
      <dgm:spPr/>
      <dgm:t>
        <a:bodyPr/>
        <a:lstStyle/>
        <a:p>
          <a:endParaRPr lang="en-US"/>
        </a:p>
      </dgm:t>
    </dgm:pt>
    <dgm:pt modelId="{C91C6E20-EA71-45BE-ADC7-6B6A66887EE1}" type="sibTrans" cxnId="{A2659FD8-6796-4713-8F42-02686DA641A9}">
      <dgm:prSet/>
      <dgm:spPr>
        <a:noFill/>
      </dgm:spPr>
      <dgm:t>
        <a:bodyPr/>
        <a:lstStyle/>
        <a:p>
          <a:endParaRPr lang="en-US"/>
        </a:p>
      </dgm:t>
    </dgm:pt>
    <dgm:pt modelId="{1C068740-D1B1-4C72-AD9C-52E33DB8FA75}">
      <dgm:prSet phldrT="[Text]"/>
      <dgm:spPr>
        <a:ln>
          <a:noFill/>
        </a:ln>
      </dgm:spPr>
      <dgm:t>
        <a:bodyPr/>
        <a:lstStyle/>
        <a:p>
          <a:r>
            <a:rPr lang="en-US" i="1" dirty="0"/>
            <a:t>Navigating Your Benefits </a:t>
          </a:r>
          <a:r>
            <a:rPr lang="en-US" dirty="0"/>
            <a:t>flyers</a:t>
          </a:r>
        </a:p>
      </dgm:t>
    </dgm:pt>
    <dgm:pt modelId="{D7C76B32-2897-45B8-AC8E-58080E6630F3}" type="parTrans" cxnId="{1A6E43B1-1530-49A5-975C-F8DD4CDE5864}">
      <dgm:prSet/>
      <dgm:spPr/>
      <dgm:t>
        <a:bodyPr/>
        <a:lstStyle/>
        <a:p>
          <a:endParaRPr lang="en-US"/>
        </a:p>
      </dgm:t>
    </dgm:pt>
    <dgm:pt modelId="{10F32BDD-84D8-42BB-BDDE-B2B824A6375D}" type="sibTrans" cxnId="{1A6E43B1-1530-49A5-975C-F8DD4CDE5864}">
      <dgm:prSet/>
      <dgm:spPr>
        <a:noFill/>
      </dgm:spPr>
      <dgm:t>
        <a:bodyPr/>
        <a:lstStyle/>
        <a:p>
          <a:endParaRPr lang="en-US"/>
        </a:p>
      </dgm:t>
    </dgm:pt>
    <dgm:pt modelId="{0B32B32A-8BA4-4E14-A472-6E34EE71A8DC}">
      <dgm:prSet phldrT="[Text]"/>
      <dgm:spPr>
        <a:ln>
          <a:noFill/>
        </a:ln>
      </dgm:spPr>
      <dgm:t>
        <a:bodyPr/>
        <a:lstStyle/>
        <a:p>
          <a:r>
            <a:rPr lang="en-US"/>
            <a:t>Monthly premium worksheet for optional employers</a:t>
          </a:r>
          <a:endParaRPr lang="en-US" dirty="0"/>
        </a:p>
      </dgm:t>
    </dgm:pt>
    <dgm:pt modelId="{FFA852A6-7944-45F0-88D5-30D3530B2547}" type="parTrans" cxnId="{FD4022EA-4DE1-4A75-8ED5-D4886C122617}">
      <dgm:prSet/>
      <dgm:spPr/>
      <dgm:t>
        <a:bodyPr/>
        <a:lstStyle/>
        <a:p>
          <a:endParaRPr lang="en-US"/>
        </a:p>
      </dgm:t>
    </dgm:pt>
    <dgm:pt modelId="{47B4AC86-3C47-44A8-BC00-5B0C64617C15}" type="sibTrans" cxnId="{FD4022EA-4DE1-4A75-8ED5-D4886C122617}">
      <dgm:prSet/>
      <dgm:spPr>
        <a:noFill/>
      </dgm:spPr>
      <dgm:t>
        <a:bodyPr/>
        <a:lstStyle/>
        <a:p>
          <a:endParaRPr lang="en-US"/>
        </a:p>
      </dgm:t>
    </dgm:pt>
    <dgm:pt modelId="{EDD321DD-6631-4034-A960-60960478709F}">
      <dgm:prSet phldrT="[Text]"/>
      <dgm:spPr>
        <a:ln>
          <a:noFill/>
        </a:ln>
      </dgm:spPr>
      <dgm:t>
        <a:bodyPr/>
        <a:lstStyle/>
        <a:p>
          <a:r>
            <a:rPr lang="en-US" dirty="0"/>
            <a:t>Open enrollment worksheets</a:t>
          </a:r>
        </a:p>
      </dgm:t>
    </dgm:pt>
    <dgm:pt modelId="{B62E5C5C-720D-479B-9C42-ABF1173E3939}" type="parTrans" cxnId="{D1B6A387-3DF6-46AE-8E23-77C41231042F}">
      <dgm:prSet/>
      <dgm:spPr/>
      <dgm:t>
        <a:bodyPr/>
        <a:lstStyle/>
        <a:p>
          <a:endParaRPr lang="en-US"/>
        </a:p>
      </dgm:t>
    </dgm:pt>
    <dgm:pt modelId="{BF6B20D7-8D6C-4147-9C2A-7F5E19758086}" type="sibTrans" cxnId="{D1B6A387-3DF6-46AE-8E23-77C41231042F}">
      <dgm:prSet/>
      <dgm:spPr/>
      <dgm:t>
        <a:bodyPr/>
        <a:lstStyle/>
        <a:p>
          <a:endParaRPr lang="en-US"/>
        </a:p>
      </dgm:t>
    </dgm:pt>
    <dgm:pt modelId="{5AC8B752-3AB9-40F9-8218-75889737164E}" type="pres">
      <dgm:prSet presAssocID="{CBF4D3AF-EC40-44BB-89C9-FF155DCC9378}" presName="Name0" presStyleCnt="0">
        <dgm:presLayoutVars>
          <dgm:dir/>
          <dgm:resizeHandles/>
        </dgm:presLayoutVars>
      </dgm:prSet>
      <dgm:spPr/>
    </dgm:pt>
    <dgm:pt modelId="{32A782E6-EF91-4560-8C74-D99B72685DB9}" type="pres">
      <dgm:prSet presAssocID="{5ABD54E4-1E44-46CB-A177-760576A295A3}" presName="compNode" presStyleCnt="0"/>
      <dgm:spPr/>
    </dgm:pt>
    <dgm:pt modelId="{48C8CBF2-547B-497B-A4A8-72595A23DEFD}" type="pres">
      <dgm:prSet presAssocID="{5ABD54E4-1E44-46CB-A177-760576A295A3}" presName="dummyConnPt" presStyleCnt="0"/>
      <dgm:spPr/>
    </dgm:pt>
    <dgm:pt modelId="{469CA231-9B16-4A6F-88D3-406512D44855}" type="pres">
      <dgm:prSet presAssocID="{5ABD54E4-1E44-46CB-A177-760576A295A3}" presName="node" presStyleLbl="node1" presStyleIdx="0" presStyleCnt="6">
        <dgm:presLayoutVars>
          <dgm:bulletEnabled val="1"/>
        </dgm:presLayoutVars>
      </dgm:prSet>
      <dgm:spPr/>
    </dgm:pt>
    <dgm:pt modelId="{074889EF-940D-4D34-BB2A-EEE222234751}" type="pres">
      <dgm:prSet presAssocID="{FC64B9AF-D4F4-4B25-AECF-DFD2C6527A9E}" presName="sibTrans" presStyleLbl="bgSibTrans2D1" presStyleIdx="0" presStyleCnt="5"/>
      <dgm:spPr/>
    </dgm:pt>
    <dgm:pt modelId="{3C22CA5A-6842-4BE9-893B-53C0E922D1AB}" type="pres">
      <dgm:prSet presAssocID="{BE48BFF1-9564-401A-B514-6D69B208C7F7}" presName="compNode" presStyleCnt="0"/>
      <dgm:spPr/>
    </dgm:pt>
    <dgm:pt modelId="{7D349089-6BF6-4104-8263-38D5C7706E9C}" type="pres">
      <dgm:prSet presAssocID="{BE48BFF1-9564-401A-B514-6D69B208C7F7}" presName="dummyConnPt" presStyleCnt="0"/>
      <dgm:spPr/>
    </dgm:pt>
    <dgm:pt modelId="{84041CAA-FA74-4EFB-ADAD-685E76280B22}" type="pres">
      <dgm:prSet presAssocID="{BE48BFF1-9564-401A-B514-6D69B208C7F7}" presName="node" presStyleLbl="node1" presStyleIdx="1" presStyleCnt="6">
        <dgm:presLayoutVars>
          <dgm:bulletEnabled val="1"/>
        </dgm:presLayoutVars>
      </dgm:prSet>
      <dgm:spPr/>
    </dgm:pt>
    <dgm:pt modelId="{C7E51358-88A2-4CF4-B3BE-D4A0EA6BFCCD}" type="pres">
      <dgm:prSet presAssocID="{89A8348D-865A-4584-B7D7-36F7CE88C859}" presName="sibTrans" presStyleLbl="bgSibTrans2D1" presStyleIdx="1" presStyleCnt="5"/>
      <dgm:spPr/>
    </dgm:pt>
    <dgm:pt modelId="{C881281B-D981-4AFC-886B-62F500926779}" type="pres">
      <dgm:prSet presAssocID="{0B32B32A-8BA4-4E14-A472-6E34EE71A8DC}" presName="compNode" presStyleCnt="0"/>
      <dgm:spPr/>
    </dgm:pt>
    <dgm:pt modelId="{EDB72E9A-802C-4812-900F-6301E6E6C4D3}" type="pres">
      <dgm:prSet presAssocID="{0B32B32A-8BA4-4E14-A472-6E34EE71A8DC}" presName="dummyConnPt" presStyleCnt="0"/>
      <dgm:spPr/>
    </dgm:pt>
    <dgm:pt modelId="{8C87D3C9-E6C3-4832-8943-8282DB24AC8F}" type="pres">
      <dgm:prSet presAssocID="{0B32B32A-8BA4-4E14-A472-6E34EE71A8DC}" presName="node" presStyleLbl="node1" presStyleIdx="2" presStyleCnt="6">
        <dgm:presLayoutVars>
          <dgm:bulletEnabled val="1"/>
        </dgm:presLayoutVars>
      </dgm:prSet>
      <dgm:spPr/>
    </dgm:pt>
    <dgm:pt modelId="{C1381B4C-AD63-4B49-B988-E47808606065}" type="pres">
      <dgm:prSet presAssocID="{47B4AC86-3C47-44A8-BC00-5B0C64617C15}" presName="sibTrans" presStyleLbl="bgSibTrans2D1" presStyleIdx="2" presStyleCnt="5"/>
      <dgm:spPr/>
    </dgm:pt>
    <dgm:pt modelId="{0BD1DFD2-E797-4F28-BAE7-412649809287}" type="pres">
      <dgm:prSet presAssocID="{88DC112D-2A3F-47EC-8949-AAD38A340BF7}" presName="compNode" presStyleCnt="0"/>
      <dgm:spPr/>
    </dgm:pt>
    <dgm:pt modelId="{11C520C5-7243-406E-ACB1-31DBC729F7E3}" type="pres">
      <dgm:prSet presAssocID="{88DC112D-2A3F-47EC-8949-AAD38A340BF7}" presName="dummyConnPt" presStyleCnt="0"/>
      <dgm:spPr/>
    </dgm:pt>
    <dgm:pt modelId="{068DE90A-0493-42CB-887E-011F0DEDCFF6}" type="pres">
      <dgm:prSet presAssocID="{88DC112D-2A3F-47EC-8949-AAD38A340BF7}" presName="node" presStyleLbl="node1" presStyleIdx="3" presStyleCnt="6">
        <dgm:presLayoutVars>
          <dgm:bulletEnabled val="1"/>
        </dgm:presLayoutVars>
      </dgm:prSet>
      <dgm:spPr/>
    </dgm:pt>
    <dgm:pt modelId="{37D1CEAC-5A05-4D08-95F1-8C6DE0D5DF6E}" type="pres">
      <dgm:prSet presAssocID="{C91C6E20-EA71-45BE-ADC7-6B6A66887EE1}" presName="sibTrans" presStyleLbl="bgSibTrans2D1" presStyleIdx="3" presStyleCnt="5"/>
      <dgm:spPr/>
    </dgm:pt>
    <dgm:pt modelId="{D7BDB653-6402-4AC7-AA7E-7CD027F0FEB3}" type="pres">
      <dgm:prSet presAssocID="{1C068740-D1B1-4C72-AD9C-52E33DB8FA75}" presName="compNode" presStyleCnt="0"/>
      <dgm:spPr/>
    </dgm:pt>
    <dgm:pt modelId="{CD5482B5-D81B-4959-9EAA-0D2E3F434C50}" type="pres">
      <dgm:prSet presAssocID="{1C068740-D1B1-4C72-AD9C-52E33DB8FA75}" presName="dummyConnPt" presStyleCnt="0"/>
      <dgm:spPr/>
    </dgm:pt>
    <dgm:pt modelId="{F576928E-DB17-4B42-AFE0-96B97D46936C}" type="pres">
      <dgm:prSet presAssocID="{1C068740-D1B1-4C72-AD9C-52E33DB8FA75}" presName="node" presStyleLbl="node1" presStyleIdx="4" presStyleCnt="6">
        <dgm:presLayoutVars>
          <dgm:bulletEnabled val="1"/>
        </dgm:presLayoutVars>
      </dgm:prSet>
      <dgm:spPr/>
    </dgm:pt>
    <dgm:pt modelId="{821BA419-B33E-4CF5-AA78-40DB6F422C5E}" type="pres">
      <dgm:prSet presAssocID="{10F32BDD-84D8-42BB-BDDE-B2B824A6375D}" presName="sibTrans" presStyleLbl="bgSibTrans2D1" presStyleIdx="4" presStyleCnt="5"/>
      <dgm:spPr/>
    </dgm:pt>
    <dgm:pt modelId="{FC97D6DF-1018-4064-872F-86E21E2F9200}" type="pres">
      <dgm:prSet presAssocID="{EDD321DD-6631-4034-A960-60960478709F}" presName="compNode" presStyleCnt="0"/>
      <dgm:spPr/>
    </dgm:pt>
    <dgm:pt modelId="{F2C338EB-D273-4FBD-BD48-5368B87529AD}" type="pres">
      <dgm:prSet presAssocID="{EDD321DD-6631-4034-A960-60960478709F}" presName="dummyConnPt" presStyleCnt="0"/>
      <dgm:spPr/>
    </dgm:pt>
    <dgm:pt modelId="{B6430E1B-17E6-4D1A-80EA-88C9C3C6A749}" type="pres">
      <dgm:prSet presAssocID="{EDD321DD-6631-4034-A960-60960478709F}" presName="node" presStyleLbl="node1" presStyleIdx="5" presStyleCnt="6">
        <dgm:presLayoutVars>
          <dgm:bulletEnabled val="1"/>
        </dgm:presLayoutVars>
      </dgm:prSet>
      <dgm:spPr/>
    </dgm:pt>
  </dgm:ptLst>
  <dgm:cxnLst>
    <dgm:cxn modelId="{82C3CF27-7963-4D37-809A-505F7BF5E839}" type="presOf" srcId="{EDD321DD-6631-4034-A960-60960478709F}" destId="{B6430E1B-17E6-4D1A-80EA-88C9C3C6A749}" srcOrd="0" destOrd="0" presId="urn:microsoft.com/office/officeart/2005/8/layout/bProcess4"/>
    <dgm:cxn modelId="{9F63DC38-D687-41AD-B24C-11AE015F6464}" type="presOf" srcId="{FC64B9AF-D4F4-4B25-AECF-DFD2C6527A9E}" destId="{074889EF-940D-4D34-BB2A-EEE222234751}" srcOrd="0" destOrd="0" presId="urn:microsoft.com/office/officeart/2005/8/layout/bProcess4"/>
    <dgm:cxn modelId="{D8EDFA3E-AAEB-44CE-AE55-571822218454}" type="presOf" srcId="{CBF4D3AF-EC40-44BB-89C9-FF155DCC9378}" destId="{5AC8B752-3AB9-40F9-8218-75889737164E}" srcOrd="0" destOrd="0" presId="urn:microsoft.com/office/officeart/2005/8/layout/bProcess4"/>
    <dgm:cxn modelId="{CA2B9253-023B-40BC-866E-6939FB51C7F7}" srcId="{CBF4D3AF-EC40-44BB-89C9-FF155DCC9378}" destId="{BE48BFF1-9564-401A-B514-6D69B208C7F7}" srcOrd="1" destOrd="0" parTransId="{F98390E1-D6B5-45DB-BBAF-A977AA71BF89}" sibTransId="{89A8348D-865A-4584-B7D7-36F7CE88C859}"/>
    <dgm:cxn modelId="{65E3117D-EE5B-4608-BBF9-04EABB2BE65D}" type="presOf" srcId="{47B4AC86-3C47-44A8-BC00-5B0C64617C15}" destId="{C1381B4C-AD63-4B49-B988-E47808606065}" srcOrd="0" destOrd="0" presId="urn:microsoft.com/office/officeart/2005/8/layout/bProcess4"/>
    <dgm:cxn modelId="{B2DE9C84-B64E-4CE9-BF49-346BF1747412}" type="presOf" srcId="{10F32BDD-84D8-42BB-BDDE-B2B824A6375D}" destId="{821BA419-B33E-4CF5-AA78-40DB6F422C5E}" srcOrd="0" destOrd="0" presId="urn:microsoft.com/office/officeart/2005/8/layout/bProcess4"/>
    <dgm:cxn modelId="{DAD01787-FBDB-4B47-946C-3A060520339F}" type="presOf" srcId="{88DC112D-2A3F-47EC-8949-AAD38A340BF7}" destId="{068DE90A-0493-42CB-887E-011F0DEDCFF6}" srcOrd="0" destOrd="0" presId="urn:microsoft.com/office/officeart/2005/8/layout/bProcess4"/>
    <dgm:cxn modelId="{D1B6A387-3DF6-46AE-8E23-77C41231042F}" srcId="{CBF4D3AF-EC40-44BB-89C9-FF155DCC9378}" destId="{EDD321DD-6631-4034-A960-60960478709F}" srcOrd="5" destOrd="0" parTransId="{B62E5C5C-720D-479B-9C42-ABF1173E3939}" sibTransId="{BF6B20D7-8D6C-4147-9C2A-7F5E19758086}"/>
    <dgm:cxn modelId="{FFF56D8D-E29A-4E13-ADDD-6B76962688F5}" type="presOf" srcId="{C91C6E20-EA71-45BE-ADC7-6B6A66887EE1}" destId="{37D1CEAC-5A05-4D08-95F1-8C6DE0D5DF6E}" srcOrd="0" destOrd="0" presId="urn:microsoft.com/office/officeart/2005/8/layout/bProcess4"/>
    <dgm:cxn modelId="{FC34AE9C-6801-4FE1-BE70-117E034088F6}" srcId="{CBF4D3AF-EC40-44BB-89C9-FF155DCC9378}" destId="{5ABD54E4-1E44-46CB-A177-760576A295A3}" srcOrd="0" destOrd="0" parTransId="{1CDFDB43-0C63-41BE-8BFF-F8AB79409679}" sibTransId="{FC64B9AF-D4F4-4B25-AECF-DFD2C6527A9E}"/>
    <dgm:cxn modelId="{0FF6AAA6-DB84-4B18-BA73-6FA727DF6E5E}" type="presOf" srcId="{89A8348D-865A-4584-B7D7-36F7CE88C859}" destId="{C7E51358-88A2-4CF4-B3BE-D4A0EA6BFCCD}" srcOrd="0" destOrd="0" presId="urn:microsoft.com/office/officeart/2005/8/layout/bProcess4"/>
    <dgm:cxn modelId="{1A6E43B1-1530-49A5-975C-F8DD4CDE5864}" srcId="{CBF4D3AF-EC40-44BB-89C9-FF155DCC9378}" destId="{1C068740-D1B1-4C72-AD9C-52E33DB8FA75}" srcOrd="4" destOrd="0" parTransId="{D7C76B32-2897-45B8-AC8E-58080E6630F3}" sibTransId="{10F32BDD-84D8-42BB-BDDE-B2B824A6375D}"/>
    <dgm:cxn modelId="{528774D6-11A3-4C2B-B34E-98F3610B3A85}" type="presOf" srcId="{0B32B32A-8BA4-4E14-A472-6E34EE71A8DC}" destId="{8C87D3C9-E6C3-4832-8943-8282DB24AC8F}" srcOrd="0" destOrd="0" presId="urn:microsoft.com/office/officeart/2005/8/layout/bProcess4"/>
    <dgm:cxn modelId="{A2659FD8-6796-4713-8F42-02686DA641A9}" srcId="{CBF4D3AF-EC40-44BB-89C9-FF155DCC9378}" destId="{88DC112D-2A3F-47EC-8949-AAD38A340BF7}" srcOrd="3" destOrd="0" parTransId="{9E4FE1AA-2852-4E8D-8100-4940865750DE}" sibTransId="{C91C6E20-EA71-45BE-ADC7-6B6A66887EE1}"/>
    <dgm:cxn modelId="{4A289CE1-C8AC-4073-B173-0E20524B60CE}" type="presOf" srcId="{5ABD54E4-1E44-46CB-A177-760576A295A3}" destId="{469CA231-9B16-4A6F-88D3-406512D44855}" srcOrd="0" destOrd="0" presId="urn:microsoft.com/office/officeart/2005/8/layout/bProcess4"/>
    <dgm:cxn modelId="{FD4022EA-4DE1-4A75-8ED5-D4886C122617}" srcId="{CBF4D3AF-EC40-44BB-89C9-FF155DCC9378}" destId="{0B32B32A-8BA4-4E14-A472-6E34EE71A8DC}" srcOrd="2" destOrd="0" parTransId="{FFA852A6-7944-45F0-88D5-30D3530B2547}" sibTransId="{47B4AC86-3C47-44A8-BC00-5B0C64617C15}"/>
    <dgm:cxn modelId="{0C3218FB-1C6B-4CB9-8405-36F8AA822BC6}" type="presOf" srcId="{BE48BFF1-9564-401A-B514-6D69B208C7F7}" destId="{84041CAA-FA74-4EFB-ADAD-685E76280B22}" srcOrd="0" destOrd="0" presId="urn:microsoft.com/office/officeart/2005/8/layout/bProcess4"/>
    <dgm:cxn modelId="{144D60FE-928E-4AC5-9028-CA1D1D19303C}" type="presOf" srcId="{1C068740-D1B1-4C72-AD9C-52E33DB8FA75}" destId="{F576928E-DB17-4B42-AFE0-96B97D46936C}" srcOrd="0" destOrd="0" presId="urn:microsoft.com/office/officeart/2005/8/layout/bProcess4"/>
    <dgm:cxn modelId="{A557114D-ED47-4D6B-900F-1EA6AF80AB48}" type="presParOf" srcId="{5AC8B752-3AB9-40F9-8218-75889737164E}" destId="{32A782E6-EF91-4560-8C74-D99B72685DB9}" srcOrd="0" destOrd="0" presId="urn:microsoft.com/office/officeart/2005/8/layout/bProcess4"/>
    <dgm:cxn modelId="{BE863628-9E2B-42B9-9855-5670553C81C6}" type="presParOf" srcId="{32A782E6-EF91-4560-8C74-D99B72685DB9}" destId="{48C8CBF2-547B-497B-A4A8-72595A23DEFD}" srcOrd="0" destOrd="0" presId="urn:microsoft.com/office/officeart/2005/8/layout/bProcess4"/>
    <dgm:cxn modelId="{C932F56D-01E5-4A39-BEF2-C43AA690F31B}" type="presParOf" srcId="{32A782E6-EF91-4560-8C74-D99B72685DB9}" destId="{469CA231-9B16-4A6F-88D3-406512D44855}" srcOrd="1" destOrd="0" presId="urn:microsoft.com/office/officeart/2005/8/layout/bProcess4"/>
    <dgm:cxn modelId="{CBA1BD87-97DF-468A-B198-4419020CAC3E}" type="presParOf" srcId="{5AC8B752-3AB9-40F9-8218-75889737164E}" destId="{074889EF-940D-4D34-BB2A-EEE222234751}" srcOrd="1" destOrd="0" presId="urn:microsoft.com/office/officeart/2005/8/layout/bProcess4"/>
    <dgm:cxn modelId="{EFCB8FD9-A72D-4203-B253-E2BE527AAF89}" type="presParOf" srcId="{5AC8B752-3AB9-40F9-8218-75889737164E}" destId="{3C22CA5A-6842-4BE9-893B-53C0E922D1AB}" srcOrd="2" destOrd="0" presId="urn:microsoft.com/office/officeart/2005/8/layout/bProcess4"/>
    <dgm:cxn modelId="{ABF0F3CC-9F5D-47B7-9F73-F0F854FB9D68}" type="presParOf" srcId="{3C22CA5A-6842-4BE9-893B-53C0E922D1AB}" destId="{7D349089-6BF6-4104-8263-38D5C7706E9C}" srcOrd="0" destOrd="0" presId="urn:microsoft.com/office/officeart/2005/8/layout/bProcess4"/>
    <dgm:cxn modelId="{60D2C7CE-57E4-4FAF-B47D-DD88B4E8FBA7}" type="presParOf" srcId="{3C22CA5A-6842-4BE9-893B-53C0E922D1AB}" destId="{84041CAA-FA74-4EFB-ADAD-685E76280B22}" srcOrd="1" destOrd="0" presId="urn:microsoft.com/office/officeart/2005/8/layout/bProcess4"/>
    <dgm:cxn modelId="{4F02BB22-6B77-4CBE-8089-F5BC6EDFE8B5}" type="presParOf" srcId="{5AC8B752-3AB9-40F9-8218-75889737164E}" destId="{C7E51358-88A2-4CF4-B3BE-D4A0EA6BFCCD}" srcOrd="3" destOrd="0" presId="urn:microsoft.com/office/officeart/2005/8/layout/bProcess4"/>
    <dgm:cxn modelId="{CBB5324C-D7E8-47DA-B673-E50F3EC951C9}" type="presParOf" srcId="{5AC8B752-3AB9-40F9-8218-75889737164E}" destId="{C881281B-D981-4AFC-886B-62F500926779}" srcOrd="4" destOrd="0" presId="urn:microsoft.com/office/officeart/2005/8/layout/bProcess4"/>
    <dgm:cxn modelId="{49726065-6BF4-4C09-815F-2310F5CB92B7}" type="presParOf" srcId="{C881281B-D981-4AFC-886B-62F500926779}" destId="{EDB72E9A-802C-4812-900F-6301E6E6C4D3}" srcOrd="0" destOrd="0" presId="urn:microsoft.com/office/officeart/2005/8/layout/bProcess4"/>
    <dgm:cxn modelId="{C52E02FE-A5ED-4A63-B675-3DA75DEC5C95}" type="presParOf" srcId="{C881281B-D981-4AFC-886B-62F500926779}" destId="{8C87D3C9-E6C3-4832-8943-8282DB24AC8F}" srcOrd="1" destOrd="0" presId="urn:microsoft.com/office/officeart/2005/8/layout/bProcess4"/>
    <dgm:cxn modelId="{8482397E-3CCF-4CF1-9A77-921DF50C1EB6}" type="presParOf" srcId="{5AC8B752-3AB9-40F9-8218-75889737164E}" destId="{C1381B4C-AD63-4B49-B988-E47808606065}" srcOrd="5" destOrd="0" presId="urn:microsoft.com/office/officeart/2005/8/layout/bProcess4"/>
    <dgm:cxn modelId="{C5D4399D-EBD2-4FDF-BE4A-87EF2E054E50}" type="presParOf" srcId="{5AC8B752-3AB9-40F9-8218-75889737164E}" destId="{0BD1DFD2-E797-4F28-BAE7-412649809287}" srcOrd="6" destOrd="0" presId="urn:microsoft.com/office/officeart/2005/8/layout/bProcess4"/>
    <dgm:cxn modelId="{1E40C9DA-6DF0-4E01-A397-366645B6364E}" type="presParOf" srcId="{0BD1DFD2-E797-4F28-BAE7-412649809287}" destId="{11C520C5-7243-406E-ACB1-31DBC729F7E3}" srcOrd="0" destOrd="0" presId="urn:microsoft.com/office/officeart/2005/8/layout/bProcess4"/>
    <dgm:cxn modelId="{9EB47AF8-A1AF-4989-8F03-E575C8AAB912}" type="presParOf" srcId="{0BD1DFD2-E797-4F28-BAE7-412649809287}" destId="{068DE90A-0493-42CB-887E-011F0DEDCFF6}" srcOrd="1" destOrd="0" presId="urn:microsoft.com/office/officeart/2005/8/layout/bProcess4"/>
    <dgm:cxn modelId="{3E54D6C6-A4F4-466E-A8CB-8B9F9E39C433}" type="presParOf" srcId="{5AC8B752-3AB9-40F9-8218-75889737164E}" destId="{37D1CEAC-5A05-4D08-95F1-8C6DE0D5DF6E}" srcOrd="7" destOrd="0" presId="urn:microsoft.com/office/officeart/2005/8/layout/bProcess4"/>
    <dgm:cxn modelId="{6159D7AB-F757-4B9B-A28A-7959C9A604A8}" type="presParOf" srcId="{5AC8B752-3AB9-40F9-8218-75889737164E}" destId="{D7BDB653-6402-4AC7-AA7E-7CD027F0FEB3}" srcOrd="8" destOrd="0" presId="urn:microsoft.com/office/officeart/2005/8/layout/bProcess4"/>
    <dgm:cxn modelId="{565D7852-FA16-4CCC-AA0E-3DE76B2DF12B}" type="presParOf" srcId="{D7BDB653-6402-4AC7-AA7E-7CD027F0FEB3}" destId="{CD5482B5-D81B-4959-9EAA-0D2E3F434C50}" srcOrd="0" destOrd="0" presId="urn:microsoft.com/office/officeart/2005/8/layout/bProcess4"/>
    <dgm:cxn modelId="{E07D268E-B6E8-4A24-82DD-0083CC0E83CE}" type="presParOf" srcId="{D7BDB653-6402-4AC7-AA7E-7CD027F0FEB3}" destId="{F576928E-DB17-4B42-AFE0-96B97D46936C}" srcOrd="1" destOrd="0" presId="urn:microsoft.com/office/officeart/2005/8/layout/bProcess4"/>
    <dgm:cxn modelId="{C5C13436-BCD3-4DC3-BC01-52916A8F416E}" type="presParOf" srcId="{5AC8B752-3AB9-40F9-8218-75889737164E}" destId="{821BA419-B33E-4CF5-AA78-40DB6F422C5E}" srcOrd="9" destOrd="0" presId="urn:microsoft.com/office/officeart/2005/8/layout/bProcess4"/>
    <dgm:cxn modelId="{DB051C26-A848-4D1C-8881-BE0DD40799DA}" type="presParOf" srcId="{5AC8B752-3AB9-40F9-8218-75889737164E}" destId="{FC97D6DF-1018-4064-872F-86E21E2F9200}" srcOrd="10" destOrd="0" presId="urn:microsoft.com/office/officeart/2005/8/layout/bProcess4"/>
    <dgm:cxn modelId="{79DAA944-8FEE-4970-8104-6A11418C667E}" type="presParOf" srcId="{FC97D6DF-1018-4064-872F-86E21E2F9200}" destId="{F2C338EB-D273-4FBD-BD48-5368B87529AD}" srcOrd="0" destOrd="0" presId="urn:microsoft.com/office/officeart/2005/8/layout/bProcess4"/>
    <dgm:cxn modelId="{358D9F34-BE06-46D1-94AA-6FBBC03324D3}" type="presParOf" srcId="{FC97D6DF-1018-4064-872F-86E21E2F9200}" destId="{B6430E1B-17E6-4D1A-80EA-88C9C3C6A749}"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4889EF-940D-4D34-BB2A-EEE222234751}">
      <dsp:nvSpPr>
        <dsp:cNvPr id="0" name=""/>
        <dsp:cNvSpPr/>
      </dsp:nvSpPr>
      <dsp:spPr>
        <a:xfrm rot="5400000">
          <a:off x="-290699" y="1053080"/>
          <a:ext cx="1641912" cy="198185"/>
        </a:xfrm>
        <a:prstGeom prst="rect">
          <a:avLst/>
        </a:prstGeom>
        <a:noFill/>
        <a:ln>
          <a:noFill/>
        </a:ln>
        <a:effectLst/>
      </dsp:spPr>
      <dsp:style>
        <a:lnRef idx="0">
          <a:scrgbClr r="0" g="0" b="0"/>
        </a:lnRef>
        <a:fillRef idx="1">
          <a:scrgbClr r="0" g="0" b="0"/>
        </a:fillRef>
        <a:effectRef idx="0">
          <a:scrgbClr r="0" g="0" b="0"/>
        </a:effectRef>
        <a:fontRef idx="minor">
          <a:schemeClr val="lt1"/>
        </a:fontRef>
      </dsp:style>
    </dsp:sp>
    <dsp:sp modelId="{469CA231-9B16-4A6F-88D3-406512D44855}">
      <dsp:nvSpPr>
        <dsp:cNvPr id="0" name=""/>
        <dsp:cNvSpPr/>
      </dsp:nvSpPr>
      <dsp:spPr>
        <a:xfrm>
          <a:off x="85028" y="2285"/>
          <a:ext cx="2202060" cy="1321236"/>
        </a:xfrm>
        <a:prstGeom prst="roundRect">
          <a:avLst>
            <a:gd name="adj" fmla="val 10000"/>
          </a:avLst>
        </a:prstGeom>
        <a:solidFill>
          <a:schemeClr val="dk2">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Health</a:t>
          </a:r>
          <a:br>
            <a:rPr lang="en-US" sz="1600" b="1" kern="1200" dirty="0"/>
          </a:br>
          <a:r>
            <a:rPr lang="en-US" sz="1600" kern="1200" dirty="0"/>
            <a:t>Enroll in, drop or change plans</a:t>
          </a:r>
        </a:p>
      </dsp:txBody>
      <dsp:txXfrm>
        <a:off x="123726" y="40983"/>
        <a:ext cx="2124664" cy="1243840"/>
      </dsp:txXfrm>
    </dsp:sp>
    <dsp:sp modelId="{C7E51358-88A2-4CF4-B3BE-D4A0EA6BFCCD}">
      <dsp:nvSpPr>
        <dsp:cNvPr id="0" name=""/>
        <dsp:cNvSpPr/>
      </dsp:nvSpPr>
      <dsp:spPr>
        <a:xfrm rot="5400000">
          <a:off x="-290699" y="2704626"/>
          <a:ext cx="1641912" cy="198185"/>
        </a:xfrm>
        <a:prstGeom prst="rect">
          <a:avLst/>
        </a:prstGeom>
        <a:noFill/>
        <a:ln>
          <a:noFill/>
        </a:ln>
        <a:effectLst/>
      </dsp:spPr>
      <dsp:style>
        <a:lnRef idx="0">
          <a:scrgbClr r="0" g="0" b="0"/>
        </a:lnRef>
        <a:fillRef idx="1">
          <a:scrgbClr r="0" g="0" b="0"/>
        </a:fillRef>
        <a:effectRef idx="0">
          <a:scrgbClr r="0" g="0" b="0"/>
        </a:effectRef>
        <a:fontRef idx="minor">
          <a:schemeClr val="lt1"/>
        </a:fontRef>
      </dsp:style>
    </dsp:sp>
    <dsp:sp modelId="{84041CAA-FA74-4EFB-ADAD-685E76280B22}">
      <dsp:nvSpPr>
        <dsp:cNvPr id="0" name=""/>
        <dsp:cNvSpPr/>
      </dsp:nvSpPr>
      <dsp:spPr>
        <a:xfrm>
          <a:off x="85028" y="1653831"/>
          <a:ext cx="2202060" cy="1321236"/>
        </a:xfrm>
        <a:prstGeom prst="roundRect">
          <a:avLst>
            <a:gd name="adj" fmla="val 10000"/>
          </a:avLst>
        </a:prstGeom>
        <a:solidFill>
          <a:schemeClr val="dk2">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Optional Life</a:t>
          </a:r>
          <a:br>
            <a:rPr lang="en-US" sz="1600" b="1" kern="1200" dirty="0"/>
          </a:br>
          <a:r>
            <a:rPr lang="en-US" sz="1600" b="0" kern="1200" dirty="0"/>
            <a:t>E</a:t>
          </a:r>
          <a:r>
            <a:rPr lang="en-US" sz="1600" kern="1200" dirty="0"/>
            <a:t>nroll in or increase coverage with medical evidence; cancel or decrease coverage</a:t>
          </a:r>
        </a:p>
      </dsp:txBody>
      <dsp:txXfrm>
        <a:off x="123726" y="1692529"/>
        <a:ext cx="2124664" cy="1243840"/>
      </dsp:txXfrm>
    </dsp:sp>
    <dsp:sp modelId="{637275CF-5395-44FD-863B-7F0FF2170345}">
      <dsp:nvSpPr>
        <dsp:cNvPr id="0" name=""/>
        <dsp:cNvSpPr/>
      </dsp:nvSpPr>
      <dsp:spPr>
        <a:xfrm>
          <a:off x="535073" y="3530399"/>
          <a:ext cx="2919108" cy="198185"/>
        </a:xfrm>
        <a:prstGeom prst="rect">
          <a:avLst/>
        </a:prstGeom>
        <a:noFill/>
        <a:ln>
          <a:noFill/>
        </a:ln>
        <a:effectLst/>
      </dsp:spPr>
      <dsp:style>
        <a:lnRef idx="0">
          <a:scrgbClr r="0" g="0" b="0"/>
        </a:lnRef>
        <a:fillRef idx="1">
          <a:scrgbClr r="0" g="0" b="0"/>
        </a:fillRef>
        <a:effectRef idx="0">
          <a:scrgbClr r="0" g="0" b="0"/>
        </a:effectRef>
        <a:fontRef idx="minor">
          <a:schemeClr val="lt1"/>
        </a:fontRef>
      </dsp:style>
    </dsp:sp>
    <dsp:sp modelId="{BA6A9D9D-016F-4BEB-8A17-540CE7A3359D}">
      <dsp:nvSpPr>
        <dsp:cNvPr id="0" name=""/>
        <dsp:cNvSpPr/>
      </dsp:nvSpPr>
      <dsp:spPr>
        <a:xfrm>
          <a:off x="85028" y="3305376"/>
          <a:ext cx="2202060" cy="1321236"/>
        </a:xfrm>
        <a:prstGeom prst="roundRect">
          <a:avLst>
            <a:gd name="adj" fmla="val 10000"/>
          </a:avLst>
        </a:prstGeom>
        <a:solidFill>
          <a:schemeClr val="dk2">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Supplemental Long Term Disability</a:t>
          </a:r>
          <a:br>
            <a:rPr lang="en-US" sz="1600" b="1" kern="1200" dirty="0"/>
          </a:br>
          <a:r>
            <a:rPr lang="en-US" sz="1600" b="0" kern="1200" dirty="0"/>
            <a:t>Apply for</a:t>
          </a:r>
          <a:r>
            <a:rPr lang="en-US" sz="1600" kern="1200" dirty="0"/>
            <a:t> or change benefit waiting period.</a:t>
          </a:r>
          <a:r>
            <a:rPr lang="en-US" sz="1600" kern="1200" baseline="30000" dirty="0"/>
            <a:t>1</a:t>
          </a:r>
          <a:endParaRPr lang="en-US" sz="1600" kern="1200" dirty="0"/>
        </a:p>
      </dsp:txBody>
      <dsp:txXfrm>
        <a:off x="123726" y="3344074"/>
        <a:ext cx="2124664" cy="1243840"/>
      </dsp:txXfrm>
    </dsp:sp>
    <dsp:sp modelId="{017D8B28-E811-4D75-8589-1EF78F7D2DEA}">
      <dsp:nvSpPr>
        <dsp:cNvPr id="0" name=""/>
        <dsp:cNvSpPr/>
      </dsp:nvSpPr>
      <dsp:spPr>
        <a:xfrm rot="16200000">
          <a:off x="2638041" y="2704626"/>
          <a:ext cx="1641912" cy="198185"/>
        </a:xfrm>
        <a:prstGeom prst="rect">
          <a:avLst/>
        </a:prstGeom>
        <a:noFill/>
        <a:ln>
          <a:noFill/>
        </a:ln>
        <a:effectLst/>
      </dsp:spPr>
      <dsp:style>
        <a:lnRef idx="0">
          <a:scrgbClr r="0" g="0" b="0"/>
        </a:lnRef>
        <a:fillRef idx="1">
          <a:scrgbClr r="0" g="0" b="0"/>
        </a:fillRef>
        <a:effectRef idx="0">
          <a:scrgbClr r="0" g="0" b="0"/>
        </a:effectRef>
        <a:fontRef idx="minor">
          <a:schemeClr val="lt1"/>
        </a:fontRef>
      </dsp:style>
    </dsp:sp>
    <dsp:sp modelId="{3B423B41-E202-4353-BC9B-6B8847392663}">
      <dsp:nvSpPr>
        <dsp:cNvPr id="0" name=""/>
        <dsp:cNvSpPr/>
      </dsp:nvSpPr>
      <dsp:spPr>
        <a:xfrm>
          <a:off x="3013769" y="3305376"/>
          <a:ext cx="2202060" cy="1321236"/>
        </a:xfrm>
        <a:prstGeom prst="roundRect">
          <a:avLst>
            <a:gd name="adj" fmla="val 10000"/>
          </a:avLst>
        </a:prstGeom>
        <a:solidFill>
          <a:schemeClr val="dk2">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MoneyPlus</a:t>
          </a:r>
          <a:br>
            <a:rPr lang="en-US" sz="1600" b="1" kern="1200" dirty="0"/>
          </a:br>
          <a:r>
            <a:rPr lang="en-US" sz="1600" kern="1200" dirty="0"/>
            <a:t>Enroll in or re-enroll</a:t>
          </a:r>
          <a:br>
            <a:rPr lang="en-US" sz="1600" kern="1200" dirty="0"/>
          </a:br>
          <a:r>
            <a:rPr lang="en-US" sz="1600" kern="1200" dirty="0"/>
            <a:t> in flexible spending accounts.</a:t>
          </a:r>
        </a:p>
      </dsp:txBody>
      <dsp:txXfrm>
        <a:off x="3052467" y="3344074"/>
        <a:ext cx="2124664" cy="1243840"/>
      </dsp:txXfrm>
    </dsp:sp>
    <dsp:sp modelId="{3E159D31-B1BB-4F71-A43B-426B77A64ED3}">
      <dsp:nvSpPr>
        <dsp:cNvPr id="0" name=""/>
        <dsp:cNvSpPr/>
      </dsp:nvSpPr>
      <dsp:spPr>
        <a:xfrm rot="16200000">
          <a:off x="2638041" y="1053080"/>
          <a:ext cx="1641912" cy="198185"/>
        </a:xfrm>
        <a:prstGeom prst="rect">
          <a:avLst/>
        </a:prstGeom>
        <a:noFill/>
        <a:ln>
          <a:noFill/>
        </a:ln>
        <a:effectLst/>
      </dsp:spPr>
      <dsp:style>
        <a:lnRef idx="0">
          <a:scrgbClr r="0" g="0" b="0"/>
        </a:lnRef>
        <a:fillRef idx="1">
          <a:scrgbClr r="0" g="0" b="0"/>
        </a:fillRef>
        <a:effectRef idx="0">
          <a:scrgbClr r="0" g="0" b="0"/>
        </a:effectRef>
        <a:fontRef idx="minor">
          <a:schemeClr val="lt1"/>
        </a:fontRef>
      </dsp:style>
    </dsp:sp>
    <dsp:sp modelId="{76A2511F-8783-4BAB-AB11-1794C3E6C2C1}">
      <dsp:nvSpPr>
        <dsp:cNvPr id="0" name=""/>
        <dsp:cNvSpPr/>
      </dsp:nvSpPr>
      <dsp:spPr>
        <a:xfrm>
          <a:off x="3013769" y="1653831"/>
          <a:ext cx="2202060" cy="1321236"/>
        </a:xfrm>
        <a:prstGeom prst="roundRect">
          <a:avLst>
            <a:gd name="adj" fmla="val 10000"/>
          </a:avLst>
        </a:prstGeom>
        <a:solidFill>
          <a:schemeClr val="dk2">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Dependent Life-Spouse</a:t>
          </a:r>
          <a:br>
            <a:rPr lang="en-US" sz="1600" b="1" kern="1200" dirty="0"/>
          </a:br>
          <a:r>
            <a:rPr lang="en-US" sz="1600" b="0" kern="1200" dirty="0"/>
            <a:t>E</a:t>
          </a:r>
          <a:r>
            <a:rPr lang="en-US" sz="1600" kern="1200" dirty="0"/>
            <a:t>nroll in or increase coverage with medical evidence; cancel or decrease coverage</a:t>
          </a:r>
        </a:p>
      </dsp:txBody>
      <dsp:txXfrm>
        <a:off x="3052467" y="1692529"/>
        <a:ext cx="2124664" cy="1243840"/>
      </dsp:txXfrm>
    </dsp:sp>
    <dsp:sp modelId="{3792A62A-EA31-434D-88F9-7FF9EE425FF2}">
      <dsp:nvSpPr>
        <dsp:cNvPr id="0" name=""/>
        <dsp:cNvSpPr/>
      </dsp:nvSpPr>
      <dsp:spPr>
        <a:xfrm>
          <a:off x="3463814" y="227308"/>
          <a:ext cx="2919108" cy="198185"/>
        </a:xfrm>
        <a:prstGeom prst="rect">
          <a:avLst/>
        </a:prstGeom>
        <a:noFill/>
        <a:ln>
          <a:noFill/>
        </a:ln>
        <a:effectLst/>
      </dsp:spPr>
      <dsp:style>
        <a:lnRef idx="0">
          <a:scrgbClr r="0" g="0" b="0"/>
        </a:lnRef>
        <a:fillRef idx="1">
          <a:scrgbClr r="0" g="0" b="0"/>
        </a:fillRef>
        <a:effectRef idx="0">
          <a:scrgbClr r="0" g="0" b="0"/>
        </a:effectRef>
        <a:fontRef idx="minor">
          <a:schemeClr val="lt1"/>
        </a:fontRef>
      </dsp:style>
    </dsp:sp>
    <dsp:sp modelId="{7AF167B4-0728-4C62-9836-28E4F221E1D7}">
      <dsp:nvSpPr>
        <dsp:cNvPr id="0" name=""/>
        <dsp:cNvSpPr/>
      </dsp:nvSpPr>
      <dsp:spPr>
        <a:xfrm>
          <a:off x="3013769" y="2285"/>
          <a:ext cx="2202060" cy="1321236"/>
        </a:xfrm>
        <a:prstGeom prst="roundRect">
          <a:avLst>
            <a:gd name="adj" fmla="val 10000"/>
          </a:avLst>
        </a:prstGeom>
        <a:solidFill>
          <a:schemeClr val="dk2">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Dental</a:t>
          </a:r>
          <a:br>
            <a:rPr lang="en-US" sz="1600" b="1" kern="1200" dirty="0"/>
          </a:br>
          <a:r>
            <a:rPr lang="en-US" sz="1600" b="0" kern="1200" dirty="0"/>
            <a:t>E</a:t>
          </a:r>
          <a:r>
            <a:rPr lang="en-US" sz="1600" kern="1200" dirty="0"/>
            <a:t>nroll in, drop or change plans</a:t>
          </a:r>
        </a:p>
      </dsp:txBody>
      <dsp:txXfrm>
        <a:off x="3052467" y="40983"/>
        <a:ext cx="2124664" cy="1243840"/>
      </dsp:txXfrm>
    </dsp:sp>
    <dsp:sp modelId="{44CB0EAA-4328-4FCC-BA19-82C8BB163C42}">
      <dsp:nvSpPr>
        <dsp:cNvPr id="0" name=""/>
        <dsp:cNvSpPr/>
      </dsp:nvSpPr>
      <dsp:spPr>
        <a:xfrm rot="5400000">
          <a:off x="5566782" y="1053080"/>
          <a:ext cx="1641912" cy="198185"/>
        </a:xfrm>
        <a:prstGeom prst="rect">
          <a:avLst/>
        </a:prstGeom>
        <a:noFill/>
        <a:ln>
          <a:noFill/>
        </a:ln>
        <a:effectLst/>
      </dsp:spPr>
      <dsp:style>
        <a:lnRef idx="0">
          <a:scrgbClr r="0" g="0" b="0"/>
        </a:lnRef>
        <a:fillRef idx="1">
          <a:scrgbClr r="0" g="0" b="0"/>
        </a:fillRef>
        <a:effectRef idx="0">
          <a:scrgbClr r="0" g="0" b="0"/>
        </a:effectRef>
        <a:fontRef idx="minor">
          <a:schemeClr val="lt1"/>
        </a:fontRef>
      </dsp:style>
    </dsp:sp>
    <dsp:sp modelId="{A2569F82-0B62-4ED8-894E-954D46D82B4F}">
      <dsp:nvSpPr>
        <dsp:cNvPr id="0" name=""/>
        <dsp:cNvSpPr/>
      </dsp:nvSpPr>
      <dsp:spPr>
        <a:xfrm>
          <a:off x="5942510" y="2285"/>
          <a:ext cx="2202060" cy="1321236"/>
        </a:xfrm>
        <a:prstGeom prst="roundRect">
          <a:avLst>
            <a:gd name="adj" fmla="val 10000"/>
          </a:avLst>
        </a:prstGeom>
        <a:solidFill>
          <a:schemeClr val="dk2">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Vision</a:t>
          </a:r>
          <a:br>
            <a:rPr lang="en-US" sz="1600" b="1" kern="1200" dirty="0"/>
          </a:br>
          <a:r>
            <a:rPr lang="en-US" sz="1600" kern="1200" dirty="0"/>
            <a:t>Enroll in or </a:t>
          </a:r>
          <a:br>
            <a:rPr lang="en-US" sz="1600" kern="1200" dirty="0"/>
          </a:br>
          <a:r>
            <a:rPr lang="en-US" sz="1600" kern="1200" dirty="0"/>
            <a:t>drop coverage</a:t>
          </a:r>
        </a:p>
      </dsp:txBody>
      <dsp:txXfrm>
        <a:off x="5981208" y="40983"/>
        <a:ext cx="2124664" cy="1243840"/>
      </dsp:txXfrm>
    </dsp:sp>
    <dsp:sp modelId="{5E6F54F0-37B5-46C7-8134-70D9A6719711}">
      <dsp:nvSpPr>
        <dsp:cNvPr id="0" name=""/>
        <dsp:cNvSpPr/>
      </dsp:nvSpPr>
      <dsp:spPr>
        <a:xfrm rot="5400000">
          <a:off x="5566782" y="2704626"/>
          <a:ext cx="1641912" cy="198185"/>
        </a:xfrm>
        <a:prstGeom prst="rect">
          <a:avLst/>
        </a:prstGeom>
        <a:noFill/>
        <a:ln>
          <a:noFill/>
        </a:ln>
        <a:effectLst/>
      </dsp:spPr>
      <dsp:style>
        <a:lnRef idx="0">
          <a:scrgbClr r="0" g="0" b="0"/>
        </a:lnRef>
        <a:fillRef idx="1">
          <a:scrgbClr r="0" g="0" b="0"/>
        </a:fillRef>
        <a:effectRef idx="0">
          <a:scrgbClr r="0" g="0" b="0"/>
        </a:effectRef>
        <a:fontRef idx="minor">
          <a:schemeClr val="lt1"/>
        </a:fontRef>
      </dsp:style>
    </dsp:sp>
    <dsp:sp modelId="{068DE90A-0493-42CB-887E-011F0DEDCFF6}">
      <dsp:nvSpPr>
        <dsp:cNvPr id="0" name=""/>
        <dsp:cNvSpPr/>
      </dsp:nvSpPr>
      <dsp:spPr>
        <a:xfrm>
          <a:off x="5942510" y="1653831"/>
          <a:ext cx="2202060" cy="1321236"/>
        </a:xfrm>
        <a:prstGeom prst="roundRect">
          <a:avLst>
            <a:gd name="adj" fmla="val 10000"/>
          </a:avLst>
        </a:prstGeom>
        <a:solidFill>
          <a:schemeClr val="dk2">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Dependent Life-Child</a:t>
          </a:r>
          <a:br>
            <a:rPr lang="en-US" sz="1600" b="1" kern="1200" dirty="0"/>
          </a:br>
          <a:r>
            <a:rPr lang="en-US" sz="1600" b="0" kern="1200" dirty="0"/>
            <a:t>E</a:t>
          </a:r>
          <a:r>
            <a:rPr lang="en-US" sz="1600" kern="1200" dirty="0"/>
            <a:t>nroll in or cancel coverage</a:t>
          </a:r>
        </a:p>
      </dsp:txBody>
      <dsp:txXfrm>
        <a:off x="5981208" y="1692529"/>
        <a:ext cx="2124664" cy="1243840"/>
      </dsp:txXfrm>
    </dsp:sp>
    <dsp:sp modelId="{6FDE8961-FA58-4F52-BFC2-B004BAF41ACC}">
      <dsp:nvSpPr>
        <dsp:cNvPr id="0" name=""/>
        <dsp:cNvSpPr/>
      </dsp:nvSpPr>
      <dsp:spPr>
        <a:xfrm>
          <a:off x="5942510" y="3305376"/>
          <a:ext cx="2202060" cy="1321236"/>
        </a:xfrm>
        <a:prstGeom prst="roundRect">
          <a:avLst>
            <a:gd name="adj" fmla="val 10000"/>
          </a:avLst>
        </a:prstGeom>
        <a:solidFill>
          <a:schemeClr val="dk2">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Health Savings Account</a:t>
          </a:r>
          <a:br>
            <a:rPr lang="en-US" sz="1600" b="1" kern="1200" dirty="0"/>
          </a:br>
          <a:r>
            <a:rPr lang="en-US" sz="1600" kern="1200" dirty="0"/>
            <a:t>Enroll in, change election amount </a:t>
          </a:r>
          <a:br>
            <a:rPr lang="en-US" sz="1600" kern="1200" dirty="0"/>
          </a:br>
          <a:r>
            <a:rPr lang="en-US" sz="1600" kern="1200" dirty="0"/>
            <a:t>or stop contributions.</a:t>
          </a:r>
          <a:r>
            <a:rPr lang="en-US" sz="1600" kern="1200" baseline="30000" dirty="0"/>
            <a:t>2</a:t>
          </a:r>
          <a:endParaRPr lang="en-US" sz="1600" kern="1200" dirty="0"/>
        </a:p>
      </dsp:txBody>
      <dsp:txXfrm>
        <a:off x="5981208" y="3344074"/>
        <a:ext cx="2124664" cy="12438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4889EF-940D-4D34-BB2A-EEE222234751}">
      <dsp:nvSpPr>
        <dsp:cNvPr id="0" name=""/>
        <dsp:cNvSpPr/>
      </dsp:nvSpPr>
      <dsp:spPr>
        <a:xfrm rot="5400000">
          <a:off x="1340048" y="994983"/>
          <a:ext cx="1549030" cy="186974"/>
        </a:xfrm>
        <a:prstGeom prst="rect">
          <a:avLst/>
        </a:prstGeom>
        <a:noFill/>
        <a:ln>
          <a:noFill/>
        </a:ln>
        <a:effectLst/>
      </dsp:spPr>
      <dsp:style>
        <a:lnRef idx="0">
          <a:scrgbClr r="0" g="0" b="0"/>
        </a:lnRef>
        <a:fillRef idx="1">
          <a:scrgbClr r="0" g="0" b="0"/>
        </a:fillRef>
        <a:effectRef idx="0">
          <a:scrgbClr r="0" g="0" b="0"/>
        </a:effectRef>
        <a:fontRef idx="minor">
          <a:schemeClr val="lt1"/>
        </a:fontRef>
      </dsp:style>
    </dsp:sp>
    <dsp:sp modelId="{469CA231-9B16-4A6F-88D3-406512D44855}">
      <dsp:nvSpPr>
        <dsp:cNvPr id="0" name=""/>
        <dsp:cNvSpPr/>
      </dsp:nvSpPr>
      <dsp:spPr>
        <a:xfrm>
          <a:off x="1694522" y="3630"/>
          <a:ext cx="2077491" cy="1246495"/>
        </a:xfrm>
        <a:prstGeom prst="roundRect">
          <a:avLst>
            <a:gd name="adj" fmla="val 10000"/>
          </a:avLst>
        </a:prstGeom>
        <a:solidFill>
          <a:schemeClr val="dk2">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kern="1200" dirty="0"/>
            <a:t>Publications for 2022</a:t>
          </a:r>
        </a:p>
      </dsp:txBody>
      <dsp:txXfrm>
        <a:off x="1731031" y="40139"/>
        <a:ext cx="2004473" cy="1173477"/>
      </dsp:txXfrm>
    </dsp:sp>
    <dsp:sp modelId="{C7E51358-88A2-4CF4-B3BE-D4A0EA6BFCCD}">
      <dsp:nvSpPr>
        <dsp:cNvPr id="0" name=""/>
        <dsp:cNvSpPr/>
      </dsp:nvSpPr>
      <dsp:spPr>
        <a:xfrm rot="5400000">
          <a:off x="1340048" y="2553102"/>
          <a:ext cx="1549030" cy="186974"/>
        </a:xfrm>
        <a:prstGeom prst="rect">
          <a:avLst/>
        </a:prstGeom>
        <a:noFill/>
        <a:ln>
          <a:noFill/>
        </a:ln>
        <a:effectLst/>
      </dsp:spPr>
      <dsp:style>
        <a:lnRef idx="0">
          <a:scrgbClr r="0" g="0" b="0"/>
        </a:lnRef>
        <a:fillRef idx="1">
          <a:scrgbClr r="0" g="0" b="0"/>
        </a:fillRef>
        <a:effectRef idx="0">
          <a:scrgbClr r="0" g="0" b="0"/>
        </a:effectRef>
        <a:fontRef idx="minor">
          <a:schemeClr val="lt1"/>
        </a:fontRef>
      </dsp:style>
    </dsp:sp>
    <dsp:sp modelId="{84041CAA-FA74-4EFB-ADAD-685E76280B22}">
      <dsp:nvSpPr>
        <dsp:cNvPr id="0" name=""/>
        <dsp:cNvSpPr/>
      </dsp:nvSpPr>
      <dsp:spPr>
        <a:xfrm>
          <a:off x="1694522" y="1561749"/>
          <a:ext cx="2077491" cy="1246495"/>
        </a:xfrm>
        <a:prstGeom prst="roundRect">
          <a:avLst>
            <a:gd name="adj" fmla="val 10000"/>
          </a:avLst>
        </a:prstGeom>
        <a:solidFill>
          <a:schemeClr val="dk2">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kern="1200" dirty="0"/>
            <a:t>Monthly premiums for 2022</a:t>
          </a:r>
          <a:endParaRPr lang="en-US" sz="1700" kern="1200" dirty="0"/>
        </a:p>
      </dsp:txBody>
      <dsp:txXfrm>
        <a:off x="1731031" y="1598258"/>
        <a:ext cx="2004473" cy="1173477"/>
      </dsp:txXfrm>
    </dsp:sp>
    <dsp:sp modelId="{C1381B4C-AD63-4B49-B988-E47808606065}">
      <dsp:nvSpPr>
        <dsp:cNvPr id="0" name=""/>
        <dsp:cNvSpPr/>
      </dsp:nvSpPr>
      <dsp:spPr>
        <a:xfrm>
          <a:off x="2119108" y="3332161"/>
          <a:ext cx="2753976" cy="186974"/>
        </a:xfrm>
        <a:prstGeom prst="rect">
          <a:avLst/>
        </a:prstGeom>
        <a:noFill/>
        <a:ln>
          <a:noFill/>
        </a:ln>
        <a:effectLst/>
      </dsp:spPr>
      <dsp:style>
        <a:lnRef idx="0">
          <a:scrgbClr r="0" g="0" b="0"/>
        </a:lnRef>
        <a:fillRef idx="1">
          <a:scrgbClr r="0" g="0" b="0"/>
        </a:fillRef>
        <a:effectRef idx="0">
          <a:scrgbClr r="0" g="0" b="0"/>
        </a:effectRef>
        <a:fontRef idx="minor">
          <a:schemeClr val="lt1"/>
        </a:fontRef>
      </dsp:style>
    </dsp:sp>
    <dsp:sp modelId="{8C87D3C9-E6C3-4832-8943-8282DB24AC8F}">
      <dsp:nvSpPr>
        <dsp:cNvPr id="0" name=""/>
        <dsp:cNvSpPr/>
      </dsp:nvSpPr>
      <dsp:spPr>
        <a:xfrm>
          <a:off x="1694522" y="3119868"/>
          <a:ext cx="2077491" cy="1246495"/>
        </a:xfrm>
        <a:prstGeom prst="roundRect">
          <a:avLst>
            <a:gd name="adj" fmla="val 10000"/>
          </a:avLst>
        </a:prstGeom>
        <a:solidFill>
          <a:schemeClr val="dk2">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Monthly premium worksheet for optional employers</a:t>
          </a:r>
          <a:endParaRPr lang="en-US" sz="1700" kern="1200" dirty="0"/>
        </a:p>
      </dsp:txBody>
      <dsp:txXfrm>
        <a:off x="1731031" y="3156377"/>
        <a:ext cx="2004473" cy="1173477"/>
      </dsp:txXfrm>
    </dsp:sp>
    <dsp:sp modelId="{37D1CEAC-5A05-4D08-95F1-8C6DE0D5DF6E}">
      <dsp:nvSpPr>
        <dsp:cNvPr id="0" name=""/>
        <dsp:cNvSpPr/>
      </dsp:nvSpPr>
      <dsp:spPr>
        <a:xfrm rot="16200000">
          <a:off x="4103112" y="2553102"/>
          <a:ext cx="1549030" cy="186974"/>
        </a:xfrm>
        <a:prstGeom prst="rect">
          <a:avLst/>
        </a:prstGeom>
        <a:noFill/>
        <a:ln>
          <a:noFill/>
        </a:ln>
        <a:effectLst/>
      </dsp:spPr>
      <dsp:style>
        <a:lnRef idx="0">
          <a:scrgbClr r="0" g="0" b="0"/>
        </a:lnRef>
        <a:fillRef idx="1">
          <a:scrgbClr r="0" g="0" b="0"/>
        </a:fillRef>
        <a:effectRef idx="0">
          <a:scrgbClr r="0" g="0" b="0"/>
        </a:effectRef>
        <a:fontRef idx="minor">
          <a:schemeClr val="lt1"/>
        </a:fontRef>
      </dsp:style>
    </dsp:sp>
    <dsp:sp modelId="{068DE90A-0493-42CB-887E-011F0DEDCFF6}">
      <dsp:nvSpPr>
        <dsp:cNvPr id="0" name=""/>
        <dsp:cNvSpPr/>
      </dsp:nvSpPr>
      <dsp:spPr>
        <a:xfrm>
          <a:off x="4457586" y="3119868"/>
          <a:ext cx="2077491" cy="1246495"/>
        </a:xfrm>
        <a:prstGeom prst="roundRect">
          <a:avLst>
            <a:gd name="adj" fmla="val 10000"/>
          </a:avLst>
        </a:prstGeom>
        <a:solidFill>
          <a:schemeClr val="dk2">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Marketing toolkit with ready-to-go materials to promote open enrollment</a:t>
          </a:r>
        </a:p>
      </dsp:txBody>
      <dsp:txXfrm>
        <a:off x="4494095" y="3156377"/>
        <a:ext cx="2004473" cy="1173477"/>
      </dsp:txXfrm>
    </dsp:sp>
    <dsp:sp modelId="{821BA419-B33E-4CF5-AA78-40DB6F422C5E}">
      <dsp:nvSpPr>
        <dsp:cNvPr id="0" name=""/>
        <dsp:cNvSpPr/>
      </dsp:nvSpPr>
      <dsp:spPr>
        <a:xfrm rot="16200000">
          <a:off x="4103112" y="994983"/>
          <a:ext cx="1549030" cy="186974"/>
        </a:xfrm>
        <a:prstGeom prst="rect">
          <a:avLst/>
        </a:prstGeom>
        <a:noFill/>
        <a:ln>
          <a:noFill/>
        </a:ln>
        <a:effectLst/>
      </dsp:spPr>
      <dsp:style>
        <a:lnRef idx="0">
          <a:scrgbClr r="0" g="0" b="0"/>
        </a:lnRef>
        <a:fillRef idx="1">
          <a:scrgbClr r="0" g="0" b="0"/>
        </a:fillRef>
        <a:effectRef idx="0">
          <a:scrgbClr r="0" g="0" b="0"/>
        </a:effectRef>
        <a:fontRef idx="minor">
          <a:schemeClr val="lt1"/>
        </a:fontRef>
      </dsp:style>
    </dsp:sp>
    <dsp:sp modelId="{F576928E-DB17-4B42-AFE0-96B97D46936C}">
      <dsp:nvSpPr>
        <dsp:cNvPr id="0" name=""/>
        <dsp:cNvSpPr/>
      </dsp:nvSpPr>
      <dsp:spPr>
        <a:xfrm>
          <a:off x="4457586" y="1561749"/>
          <a:ext cx="2077491" cy="1246495"/>
        </a:xfrm>
        <a:prstGeom prst="roundRect">
          <a:avLst>
            <a:gd name="adj" fmla="val 10000"/>
          </a:avLst>
        </a:prstGeom>
        <a:solidFill>
          <a:schemeClr val="dk2">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i="1" kern="1200" dirty="0"/>
            <a:t>Navigating Your Benefits </a:t>
          </a:r>
          <a:r>
            <a:rPr lang="en-US" sz="1700" kern="1200" dirty="0"/>
            <a:t>flyers</a:t>
          </a:r>
        </a:p>
      </dsp:txBody>
      <dsp:txXfrm>
        <a:off x="4494095" y="1598258"/>
        <a:ext cx="2004473" cy="1173477"/>
      </dsp:txXfrm>
    </dsp:sp>
    <dsp:sp modelId="{B6430E1B-17E6-4D1A-80EA-88C9C3C6A749}">
      <dsp:nvSpPr>
        <dsp:cNvPr id="0" name=""/>
        <dsp:cNvSpPr/>
      </dsp:nvSpPr>
      <dsp:spPr>
        <a:xfrm>
          <a:off x="4457586" y="3630"/>
          <a:ext cx="2077491" cy="1246495"/>
        </a:xfrm>
        <a:prstGeom prst="roundRect">
          <a:avLst>
            <a:gd name="adj" fmla="val 10000"/>
          </a:avLst>
        </a:prstGeom>
        <a:solidFill>
          <a:schemeClr val="dk2">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Open enrollment worksheets</a:t>
          </a:r>
        </a:p>
      </dsp:txBody>
      <dsp:txXfrm>
        <a:off x="4494095" y="40139"/>
        <a:ext cx="2004473" cy="1173477"/>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C20F16F-8811-4B51-BB31-320552CC85AF}" type="datetimeFigureOut">
              <a:rPr lang="en-US" smtClean="0"/>
              <a:t>8/17/2021</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8/17/2021</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peba.sc.gov/contact" TargetMode="External"/><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tx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1" y="4754880"/>
            <a:ext cx="4613564"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tx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 y="0"/>
            <a:ext cx="9143998" cy="6857998"/>
          </a:xfrm>
          <a:prstGeom prst="rect">
            <a:avLst/>
          </a:prstGeom>
        </p:spPr>
      </p:pic>
      <p:sp>
        <p:nvSpPr>
          <p:cNvPr id="2" name="Title 1"/>
          <p:cNvSpPr>
            <a:spLocks noGrp="1"/>
          </p:cNvSpPr>
          <p:nvPr>
            <p:ph type="title" hasCustomPrompt="1"/>
          </p:nvPr>
        </p:nvSpPr>
        <p:spPr>
          <a:xfrm>
            <a:off x="457199" y="228600"/>
            <a:ext cx="6858000"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6858000"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6858000"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pic>
        <p:nvPicPr>
          <p:cNvPr id="21" name="Picture 20">
            <a:extLst>
              <a:ext uri="{FF2B5EF4-FFF2-40B4-BE49-F238E27FC236}">
                <a16:creationId xmlns:a16="http://schemas.microsoft.com/office/drawing/2014/main" id="{B970E957-0244-46AF-A3F5-62854683BF2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2" name="Picture 21">
            <a:extLst>
              <a:ext uri="{FF2B5EF4-FFF2-40B4-BE49-F238E27FC236}">
                <a16:creationId xmlns:a16="http://schemas.microsoft.com/office/drawing/2014/main" id="{A1B82644-45E2-4AE1-A011-905548B029F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3" name="Picture 22">
            <a:extLst>
              <a:ext uri="{FF2B5EF4-FFF2-40B4-BE49-F238E27FC236}">
                <a16:creationId xmlns:a16="http://schemas.microsoft.com/office/drawing/2014/main" id="{5B5774FA-A45D-4143-8804-3CB97C8485FF}"/>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25" name="Picture 24">
            <a:extLst>
              <a:ext uri="{FF2B5EF4-FFF2-40B4-BE49-F238E27FC236}">
                <a16:creationId xmlns:a16="http://schemas.microsoft.com/office/drawing/2014/main" id="{6660477D-E0E8-4212-BED5-97F299F2A220}"/>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26" name="Picture 25">
            <a:extLst>
              <a:ext uri="{FF2B5EF4-FFF2-40B4-BE49-F238E27FC236}">
                <a16:creationId xmlns:a16="http://schemas.microsoft.com/office/drawing/2014/main" id="{8C4BDEE1-0818-49E8-9C7A-F7F1872150AD}"/>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grpSp>
        <p:nvGrpSpPr>
          <p:cNvPr id="27" name="Group 26">
            <a:extLst>
              <a:ext uri="{FF2B5EF4-FFF2-40B4-BE49-F238E27FC236}">
                <a16:creationId xmlns:a16="http://schemas.microsoft.com/office/drawing/2014/main" id="{E6019BF6-FAAB-4AEF-A69B-99EE68479C9D}"/>
              </a:ext>
            </a:extLst>
          </p:cNvPr>
          <p:cNvGrpSpPr/>
          <p:nvPr userDrawn="1"/>
        </p:nvGrpSpPr>
        <p:grpSpPr>
          <a:xfrm>
            <a:off x="1085421" y="1305360"/>
            <a:ext cx="7253907" cy="2312807"/>
            <a:chOff x="1085421" y="957888"/>
            <a:chExt cx="7253907" cy="2312807"/>
          </a:xfrm>
        </p:grpSpPr>
        <p:sp>
          <p:nvSpPr>
            <p:cNvPr id="28" name="TextBox 27">
              <a:extLst>
                <a:ext uri="{FF2B5EF4-FFF2-40B4-BE49-F238E27FC236}">
                  <a16:creationId xmlns:a16="http://schemas.microsoft.com/office/drawing/2014/main" id="{F47ADC1F-4ACF-4663-AC59-C3C991A94418}"/>
                </a:ext>
              </a:extLst>
            </p:cNvPr>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29" name="TextBox 28">
              <a:extLst>
                <a:ext uri="{FF2B5EF4-FFF2-40B4-BE49-F238E27FC236}">
                  <a16:creationId xmlns:a16="http://schemas.microsoft.com/office/drawing/2014/main" id="{ED000DA9-ED64-4472-9354-93129B96C359}"/>
                </a:ext>
              </a:extLst>
            </p:cNvPr>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30" name="TextBox 29">
              <a:extLst>
                <a:ext uri="{FF2B5EF4-FFF2-40B4-BE49-F238E27FC236}">
                  <a16:creationId xmlns:a16="http://schemas.microsoft.com/office/drawing/2014/main" id="{412E202D-9924-45DA-B969-28CEDB11E15F}"/>
                </a:ext>
              </a:extLst>
            </p:cNvPr>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31" name="TextBox 30">
              <a:extLst>
                <a:ext uri="{FF2B5EF4-FFF2-40B4-BE49-F238E27FC236}">
                  <a16:creationId xmlns:a16="http://schemas.microsoft.com/office/drawing/2014/main" id="{D4B79800-E144-4CE2-8F38-FC69AA82284F}"/>
                </a:ext>
              </a:extLst>
            </p:cNvPr>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32" name="TextBox 31">
            <a:extLst>
              <a:ext uri="{FF2B5EF4-FFF2-40B4-BE49-F238E27FC236}">
                <a16:creationId xmlns:a16="http://schemas.microsoft.com/office/drawing/2014/main" id="{3C24AC55-8294-4E5F-B26D-5E12307CB6FB}"/>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ybenefits.sc.gov/mybenefits/authentication/checkBrowser.do" TargetMode="External"/><Relationship Id="rId2" Type="http://schemas.openxmlformats.org/officeDocument/2006/relationships/hyperlink" Target="peba.sc.gov/oe"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ebs.eip.sc.gov/"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peba.sc.gov/sites/default/files/2022_active_noe.pdf" TargetMode="External"/><Relationship Id="rId2" Type="http://schemas.openxmlformats.org/officeDocument/2006/relationships/hyperlink" Target="https://mybenefits.sc.gov/mybenefits/authentication/checkBrowser.do" TargetMode="External"/><Relationship Id="rId1" Type="http://schemas.openxmlformats.org/officeDocument/2006/relationships/slideLayout" Target="../slideLayouts/slideLayout3.xml"/><Relationship Id="rId4" Type="http://schemas.openxmlformats.org/officeDocument/2006/relationships/hyperlink" Target="https://ebs.eip.sc.gov/"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peba.sc.gov/insurance-training" TargetMode="External"/><Relationship Id="rId2" Type="http://schemas.openxmlformats.org/officeDocument/2006/relationships/hyperlink" Target="https://ebs.eip.sc.gov/"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ebs.eip.sc.gov/" TargetMode="External"/><Relationship Id="rId2" Type="http://schemas.openxmlformats.org/officeDocument/2006/relationships/hyperlink" Target="https://mybenefits.sc.gov/mybenefits/authentication/checkBrowser.do"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peba.sc.gov/sites/default/files/2022_active_noe.pdf" TargetMode="External"/><Relationship Id="rId2" Type="http://schemas.openxmlformats.org/officeDocument/2006/relationships/hyperlink" Target="https://mybenefits.sc.gov/mybenefits/authentication/checkBrowser.do" TargetMode="External"/><Relationship Id="rId1" Type="http://schemas.openxmlformats.org/officeDocument/2006/relationships/slideLayout" Target="../slideLayouts/slideLayout3.xml"/><Relationship Id="rId4" Type="http://schemas.openxmlformats.org/officeDocument/2006/relationships/hyperlink" Target="https://peba.sc.gov/sites/default/files/set_up_mybenefits.pdf" TargetMode="Externa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peba.sc.gov/sites/default/files/2022_opt_er_premium_worksheet.pdf" TargetMode="External"/><Relationship Id="rId2" Type="http://schemas.openxmlformats.org/officeDocument/2006/relationships/hyperlink" Target="peba.sc.gov/monthly-premiums"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hyperlink" Target="https://peba.sc.gov/oe-employers" TargetMode="Externa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57E120-D78F-436F-9DAF-23D11A3B9C3B}"/>
              </a:ext>
            </a:extLst>
          </p:cNvPr>
          <p:cNvSpPr>
            <a:spLocks noGrp="1"/>
          </p:cNvSpPr>
          <p:nvPr>
            <p:ph type="ctrTitle"/>
          </p:nvPr>
        </p:nvSpPr>
        <p:spPr/>
        <p:txBody>
          <a:bodyPr/>
          <a:lstStyle/>
          <a:p>
            <a:r>
              <a:rPr lang="en-US" dirty="0"/>
              <a:t>Preparing for open enrollment 2021</a:t>
            </a:r>
          </a:p>
        </p:txBody>
      </p:sp>
      <p:sp>
        <p:nvSpPr>
          <p:cNvPr id="5" name="Subtitle 4">
            <a:extLst>
              <a:ext uri="{FF2B5EF4-FFF2-40B4-BE49-F238E27FC236}">
                <a16:creationId xmlns:a16="http://schemas.microsoft.com/office/drawing/2014/main" id="{129F286B-1011-41AE-9146-57B9CEFADA4F}"/>
              </a:ext>
            </a:extLst>
          </p:cNvPr>
          <p:cNvSpPr>
            <a:spLocks noGrp="1"/>
          </p:cNvSpPr>
          <p:nvPr>
            <p:ph type="subTitle" idx="1"/>
          </p:nvPr>
        </p:nvSpPr>
        <p:spPr/>
        <p:txBody>
          <a:bodyPr/>
          <a:lstStyle/>
          <a:p>
            <a:r>
              <a:rPr lang="en-US" dirty="0"/>
              <a:t>October 1-31, 2021</a:t>
            </a:r>
          </a:p>
          <a:p>
            <a:r>
              <a:rPr lang="en-US" dirty="0"/>
              <a:t>Coverage effective January 1, 2022</a:t>
            </a:r>
          </a:p>
        </p:txBody>
      </p:sp>
    </p:spTree>
    <p:extLst>
      <p:ext uri="{BB962C8B-B14F-4D97-AF65-F5344CB8AC3E}">
        <p14:creationId xmlns:p14="http://schemas.microsoft.com/office/powerpoint/2010/main" val="3567362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B800D1-29EC-44D3-9235-03076EE74D3E}"/>
              </a:ext>
            </a:extLst>
          </p:cNvPr>
          <p:cNvSpPr>
            <a:spLocks noGrp="1"/>
          </p:cNvSpPr>
          <p:nvPr>
            <p:ph type="title"/>
          </p:nvPr>
        </p:nvSpPr>
        <p:spPr/>
        <p:txBody>
          <a:bodyPr/>
          <a:lstStyle/>
          <a:p>
            <a:r>
              <a:rPr lang="en-US" dirty="0"/>
              <a:t>Your responsibility as an employer</a:t>
            </a:r>
          </a:p>
        </p:txBody>
      </p:sp>
      <p:sp>
        <p:nvSpPr>
          <p:cNvPr id="7" name="Content Placeholder 6">
            <a:extLst>
              <a:ext uri="{FF2B5EF4-FFF2-40B4-BE49-F238E27FC236}">
                <a16:creationId xmlns:a16="http://schemas.microsoft.com/office/drawing/2014/main" id="{7D2C085C-2183-403C-A9B1-E0A95E1B4F0F}"/>
              </a:ext>
            </a:extLst>
          </p:cNvPr>
          <p:cNvSpPr>
            <a:spLocks noGrp="1"/>
          </p:cNvSpPr>
          <p:nvPr>
            <p:ph idx="1"/>
          </p:nvPr>
        </p:nvSpPr>
        <p:spPr/>
        <p:txBody>
          <a:bodyPr>
            <a:normAutofit/>
          </a:bodyPr>
          <a:lstStyle/>
          <a:p>
            <a:r>
              <a:rPr lang="en-US" dirty="0"/>
              <a:t>Review other insurance products that you may offer. </a:t>
            </a:r>
          </a:p>
          <a:p>
            <a:pPr lvl="1"/>
            <a:r>
              <a:rPr lang="en-US" dirty="0"/>
              <a:t>You may </a:t>
            </a:r>
            <a:r>
              <a:rPr lang="en-US" b="1" dirty="0"/>
              <a:t>not</a:t>
            </a:r>
            <a:r>
              <a:rPr lang="en-US" dirty="0"/>
              <a:t> offer an insurance benefit that is available through PEBA.</a:t>
            </a:r>
          </a:p>
          <a:p>
            <a:pPr lvl="1"/>
            <a:r>
              <a:rPr lang="en-US" dirty="0"/>
              <a:t>You may offer products not available through PEBA; however, premiums for those products may </a:t>
            </a:r>
            <a:r>
              <a:rPr lang="en-US" b="1" dirty="0"/>
              <a:t>not</a:t>
            </a:r>
            <a:r>
              <a:rPr lang="en-US" dirty="0"/>
              <a:t> be paid pretax through MoneyPlus. </a:t>
            </a:r>
          </a:p>
          <a:p>
            <a:r>
              <a:rPr lang="en-US" dirty="0"/>
              <a:t>Distribute hard copies of federally mandated notices to employees; include COBRA initial notice, if applicable.</a:t>
            </a:r>
          </a:p>
          <a:p>
            <a:r>
              <a:rPr lang="en-US" dirty="0"/>
              <a:t>Provide employees with a link to PEBA’s open enrollment webpage, </a:t>
            </a:r>
            <a:r>
              <a:rPr lang="en-US" dirty="0">
                <a:hlinkClick r:id="rId2" action="ppaction://hlinkfile"/>
              </a:rPr>
              <a:t>peba.sc.gov/</a:t>
            </a:r>
            <a:r>
              <a:rPr lang="en-US" dirty="0" err="1">
                <a:hlinkClick r:id="rId2" action="ppaction://hlinkfile"/>
              </a:rPr>
              <a:t>oe</a:t>
            </a:r>
            <a:r>
              <a:rPr lang="en-US" dirty="0"/>
              <a:t>.</a:t>
            </a:r>
          </a:p>
          <a:p>
            <a:r>
              <a:rPr lang="en-US" dirty="0"/>
              <a:t>Encourage employees to use </a:t>
            </a:r>
            <a:r>
              <a:rPr lang="en-US" dirty="0">
                <a:hlinkClick r:id="rId3"/>
              </a:rPr>
              <a:t>MyBenefits</a:t>
            </a:r>
            <a:r>
              <a:rPr lang="en-US" dirty="0"/>
              <a:t> to:</a:t>
            </a:r>
          </a:p>
          <a:p>
            <a:pPr lvl="1"/>
            <a:r>
              <a:rPr lang="en-US" dirty="0"/>
              <a:t>Review current coverage and life insurance beneficiaries, even if they don’t plan to make changes.</a:t>
            </a:r>
          </a:p>
          <a:p>
            <a:pPr lvl="1"/>
            <a:r>
              <a:rPr lang="en-US" dirty="0"/>
              <a:t>Make open enrollment changes and upload supporting documentation.</a:t>
            </a:r>
          </a:p>
        </p:txBody>
      </p:sp>
      <p:sp>
        <p:nvSpPr>
          <p:cNvPr id="4" name="Slide Number Placeholder 3"/>
          <p:cNvSpPr>
            <a:spLocks noGrp="1"/>
          </p:cNvSpPr>
          <p:nvPr>
            <p:ph type="sldNum" sz="quarter" idx="12"/>
          </p:nvPr>
        </p:nvSpPr>
        <p:spPr/>
        <p:txBody>
          <a:bodyPr/>
          <a:lstStyle/>
          <a:p>
            <a:fld id="{28024367-D536-4F59-B2ED-0E7825EDA9AF}" type="slidenum">
              <a:rPr lang="en-US" smtClean="0"/>
              <a:pPr/>
              <a:t>10</a:t>
            </a:fld>
            <a:endParaRPr lang="en-US" dirty="0"/>
          </a:p>
        </p:txBody>
      </p:sp>
    </p:spTree>
    <p:extLst>
      <p:ext uri="{BB962C8B-B14F-4D97-AF65-F5344CB8AC3E}">
        <p14:creationId xmlns:p14="http://schemas.microsoft.com/office/powerpoint/2010/main" val="3564199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B800D1-29EC-44D3-9235-03076EE74D3E}"/>
              </a:ext>
            </a:extLst>
          </p:cNvPr>
          <p:cNvSpPr>
            <a:spLocks noGrp="1"/>
          </p:cNvSpPr>
          <p:nvPr>
            <p:ph type="title"/>
          </p:nvPr>
        </p:nvSpPr>
        <p:spPr/>
        <p:txBody>
          <a:bodyPr/>
          <a:lstStyle/>
          <a:p>
            <a:r>
              <a:rPr lang="en-US" dirty="0"/>
              <a:t>Your responsibility as an employer</a:t>
            </a:r>
          </a:p>
        </p:txBody>
      </p:sp>
      <p:sp>
        <p:nvSpPr>
          <p:cNvPr id="7" name="Content Placeholder 6">
            <a:extLst>
              <a:ext uri="{FF2B5EF4-FFF2-40B4-BE49-F238E27FC236}">
                <a16:creationId xmlns:a16="http://schemas.microsoft.com/office/drawing/2014/main" id="{7D2C085C-2183-403C-A9B1-E0A95E1B4F0F}"/>
              </a:ext>
            </a:extLst>
          </p:cNvPr>
          <p:cNvSpPr>
            <a:spLocks noGrp="1"/>
          </p:cNvSpPr>
          <p:nvPr>
            <p:ph idx="1"/>
          </p:nvPr>
        </p:nvSpPr>
        <p:spPr/>
        <p:txBody>
          <a:bodyPr/>
          <a:lstStyle/>
          <a:p>
            <a:r>
              <a:rPr lang="en-US" dirty="0"/>
              <a:t>Review </a:t>
            </a:r>
            <a:r>
              <a:rPr lang="en-US" dirty="0">
                <a:hlinkClick r:id="rId2"/>
              </a:rPr>
              <a:t>EBS</a:t>
            </a:r>
            <a:r>
              <a:rPr lang="en-US" dirty="0"/>
              <a:t> Console daily to approve transactions.</a:t>
            </a:r>
          </a:p>
          <a:p>
            <a:pPr lvl="1"/>
            <a:r>
              <a:rPr lang="en-US" dirty="0"/>
              <a:t>Deadline to approve transactions is December 1.</a:t>
            </a:r>
          </a:p>
          <a:p>
            <a:r>
              <a:rPr lang="en-US" dirty="0"/>
              <a:t>Document all changes for appropriate recordkeeping.</a:t>
            </a:r>
          </a:p>
          <a:p>
            <a:r>
              <a:rPr lang="en-US" dirty="0"/>
              <a:t>During the first week of December, view Report HIS759 for a list of open enrollment transactions that have not been approved. </a:t>
            </a:r>
          </a:p>
          <a:p>
            <a:pPr lvl="1"/>
            <a:r>
              <a:rPr lang="en-US" dirty="0"/>
              <a:t>PEBA will purge outstanding transactions on December 13, 2021. </a:t>
            </a:r>
          </a:p>
          <a:p>
            <a:r>
              <a:rPr lang="en-US" dirty="0"/>
              <a:t>Confirm January 2022 payroll deductions correspond with approved open enrollment transactions.</a:t>
            </a:r>
          </a:p>
          <a:p>
            <a:pPr lvl="1"/>
            <a:r>
              <a:rPr lang="en-US" dirty="0"/>
              <a:t>Advise employees to review payroll deductions in January. </a:t>
            </a:r>
          </a:p>
        </p:txBody>
      </p:sp>
      <p:sp>
        <p:nvSpPr>
          <p:cNvPr id="4" name="Slide Number Placeholder 3"/>
          <p:cNvSpPr>
            <a:spLocks noGrp="1"/>
          </p:cNvSpPr>
          <p:nvPr>
            <p:ph type="sldNum" sz="quarter" idx="12"/>
          </p:nvPr>
        </p:nvSpPr>
        <p:spPr/>
        <p:txBody>
          <a:bodyPr/>
          <a:lstStyle/>
          <a:p>
            <a:fld id="{28024367-D536-4F59-B2ED-0E7825EDA9AF}" type="slidenum">
              <a:rPr lang="en-US" smtClean="0"/>
              <a:pPr/>
              <a:t>11</a:t>
            </a:fld>
            <a:endParaRPr lang="en-US" dirty="0"/>
          </a:p>
        </p:txBody>
      </p:sp>
    </p:spTree>
    <p:extLst>
      <p:ext uri="{BB962C8B-B14F-4D97-AF65-F5344CB8AC3E}">
        <p14:creationId xmlns:p14="http://schemas.microsoft.com/office/powerpoint/2010/main" val="3780507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D43F7-022D-439A-8CE8-BF954002318B}"/>
              </a:ext>
            </a:extLst>
          </p:cNvPr>
          <p:cNvSpPr>
            <a:spLocks noGrp="1"/>
          </p:cNvSpPr>
          <p:nvPr>
            <p:ph type="title"/>
          </p:nvPr>
        </p:nvSpPr>
        <p:spPr/>
        <p:txBody>
          <a:bodyPr>
            <a:normAutofit fontScale="90000"/>
          </a:bodyPr>
          <a:lstStyle/>
          <a:p>
            <a:r>
              <a:rPr lang="en-US" dirty="0"/>
              <a:t>New electronic </a:t>
            </a:r>
            <a:r>
              <a:rPr lang="en-US" i="1" dirty="0"/>
              <a:t>Statement of Health </a:t>
            </a:r>
            <a:r>
              <a:rPr lang="en-US" dirty="0"/>
              <a:t>process for life insurance</a:t>
            </a:r>
            <a:endParaRPr lang="en-US" baseline="30000" dirty="0"/>
          </a:p>
        </p:txBody>
      </p:sp>
      <p:sp>
        <p:nvSpPr>
          <p:cNvPr id="3" name="Content Placeholder 2">
            <a:extLst>
              <a:ext uri="{FF2B5EF4-FFF2-40B4-BE49-F238E27FC236}">
                <a16:creationId xmlns:a16="http://schemas.microsoft.com/office/drawing/2014/main" id="{FD546241-7702-41E3-A709-EBC2A9264351}"/>
              </a:ext>
            </a:extLst>
          </p:cNvPr>
          <p:cNvSpPr>
            <a:spLocks noGrp="1"/>
          </p:cNvSpPr>
          <p:nvPr>
            <p:ph idx="1"/>
          </p:nvPr>
        </p:nvSpPr>
        <p:spPr/>
        <p:txBody>
          <a:bodyPr>
            <a:normAutofit fontScale="92500"/>
          </a:bodyPr>
          <a:lstStyle/>
          <a:p>
            <a:r>
              <a:rPr lang="en-US" dirty="0"/>
              <a:t>Employees who request life insurance elections in </a:t>
            </a:r>
            <a:r>
              <a:rPr lang="en-US" dirty="0">
                <a:hlinkClick r:id="rId2"/>
              </a:rPr>
              <a:t>MyBenefits</a:t>
            </a:r>
            <a:r>
              <a:rPr lang="en-US" dirty="0"/>
              <a:t> will see message for amounts that require medical evidence.</a:t>
            </a:r>
          </a:p>
          <a:p>
            <a:r>
              <a:rPr lang="en-US" dirty="0"/>
              <a:t>If medical evidence is required, employee must complete an </a:t>
            </a:r>
            <a:r>
              <a:rPr lang="en-US" i="1" dirty="0">
                <a:hlinkClick r:id="rId3"/>
              </a:rPr>
              <a:t>Active Notice of Election</a:t>
            </a:r>
            <a:r>
              <a:rPr lang="en-US" i="1" dirty="0"/>
              <a:t>. </a:t>
            </a:r>
          </a:p>
          <a:p>
            <a:pPr lvl="1"/>
            <a:r>
              <a:rPr lang="en-US" dirty="0"/>
              <a:t>All other open enrollment changes can be made through </a:t>
            </a:r>
            <a:r>
              <a:rPr lang="en-US" dirty="0">
                <a:hlinkClick r:id="rId2"/>
              </a:rPr>
              <a:t>MyBenefits</a:t>
            </a:r>
            <a:r>
              <a:rPr lang="en-US" dirty="0"/>
              <a:t>.</a:t>
            </a:r>
          </a:p>
          <a:p>
            <a:r>
              <a:rPr lang="en-US" dirty="0"/>
              <a:t>Employer will submit information about the life insurance election in </a:t>
            </a:r>
            <a:r>
              <a:rPr lang="en-US" dirty="0">
                <a:hlinkClick r:id="rId4"/>
              </a:rPr>
              <a:t>EBS</a:t>
            </a:r>
            <a:r>
              <a:rPr lang="en-US" dirty="0"/>
              <a:t> via the Life Ins SOH button. </a:t>
            </a:r>
          </a:p>
          <a:p>
            <a:r>
              <a:rPr lang="en-US" dirty="0"/>
              <a:t>PEBA will send a weekly file to MetLife, and MetLife will email employees a link to an online </a:t>
            </a:r>
            <a:r>
              <a:rPr lang="en-US" i="1" dirty="0"/>
              <a:t>Statement of Health</a:t>
            </a:r>
            <a:r>
              <a:rPr lang="en-US" dirty="0"/>
              <a:t> form within three days.</a:t>
            </a:r>
          </a:p>
          <a:p>
            <a:pPr lvl="1"/>
            <a:r>
              <a:rPr lang="en-US" dirty="0"/>
              <a:t>MetLife will send reminder emails at Day 7 and Day 14.</a:t>
            </a:r>
          </a:p>
          <a:p>
            <a:pPr lvl="1"/>
            <a:r>
              <a:rPr lang="en-US" dirty="0"/>
              <a:t>If employee does not submit online form, MetLife will mail a paper form.</a:t>
            </a:r>
          </a:p>
          <a:p>
            <a:r>
              <a:rPr lang="en-US" dirty="0"/>
              <a:t>Employers will continue to receive approval reports from MetLife and should submit the NOE to PEBA once they receive approval.</a:t>
            </a:r>
          </a:p>
          <a:p>
            <a:endParaRPr lang="en-US" dirty="0"/>
          </a:p>
        </p:txBody>
      </p:sp>
      <p:sp>
        <p:nvSpPr>
          <p:cNvPr id="4" name="Slide Number Placeholder 3">
            <a:extLst>
              <a:ext uri="{FF2B5EF4-FFF2-40B4-BE49-F238E27FC236}">
                <a16:creationId xmlns:a16="http://schemas.microsoft.com/office/drawing/2014/main" id="{1F971814-BA16-4D40-999C-0D2C11FCEF31}"/>
              </a:ext>
            </a:extLst>
          </p:cNvPr>
          <p:cNvSpPr>
            <a:spLocks noGrp="1"/>
          </p:cNvSpPr>
          <p:nvPr>
            <p:ph type="sldNum" sz="quarter" idx="12"/>
          </p:nvPr>
        </p:nvSpPr>
        <p:spPr/>
        <p:txBody>
          <a:bodyPr/>
          <a:lstStyle/>
          <a:p>
            <a:fld id="{28024367-D536-4F59-B2ED-0E7825EDA9AF}" type="slidenum">
              <a:rPr lang="en-US" smtClean="0"/>
              <a:pPr/>
              <a:t>12</a:t>
            </a:fld>
            <a:endParaRPr lang="en-US" dirty="0"/>
          </a:p>
        </p:txBody>
      </p:sp>
    </p:spTree>
    <p:extLst>
      <p:ext uri="{BB962C8B-B14F-4D97-AF65-F5344CB8AC3E}">
        <p14:creationId xmlns:p14="http://schemas.microsoft.com/office/powerpoint/2010/main" val="3613108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D43F7-022D-439A-8CE8-BF954002318B}"/>
              </a:ext>
            </a:extLst>
          </p:cNvPr>
          <p:cNvSpPr>
            <a:spLocks noGrp="1"/>
          </p:cNvSpPr>
          <p:nvPr>
            <p:ph type="title"/>
          </p:nvPr>
        </p:nvSpPr>
        <p:spPr/>
        <p:txBody>
          <a:bodyPr/>
          <a:lstStyle/>
          <a:p>
            <a:r>
              <a:rPr lang="en-US" dirty="0"/>
              <a:t>Submitting SLTD salary information</a:t>
            </a:r>
          </a:p>
        </p:txBody>
      </p:sp>
      <p:sp>
        <p:nvSpPr>
          <p:cNvPr id="3" name="Content Placeholder 2">
            <a:extLst>
              <a:ext uri="{FF2B5EF4-FFF2-40B4-BE49-F238E27FC236}">
                <a16:creationId xmlns:a16="http://schemas.microsoft.com/office/drawing/2014/main" id="{FD546241-7702-41E3-A709-EBC2A9264351}"/>
              </a:ext>
            </a:extLst>
          </p:cNvPr>
          <p:cNvSpPr>
            <a:spLocks noGrp="1"/>
          </p:cNvSpPr>
          <p:nvPr>
            <p:ph idx="1"/>
          </p:nvPr>
        </p:nvSpPr>
        <p:spPr/>
        <p:txBody>
          <a:bodyPr/>
          <a:lstStyle/>
          <a:p>
            <a:r>
              <a:rPr lang="en-US" dirty="0"/>
              <a:t>Employers must review and update the salary information for Supplemental Long Term Disability (SLTD) subscribers during open enrollment.</a:t>
            </a:r>
            <a:r>
              <a:rPr lang="en-US" baseline="30000" dirty="0"/>
              <a:t>1</a:t>
            </a:r>
          </a:p>
          <a:p>
            <a:r>
              <a:rPr lang="en-US" dirty="0"/>
              <a:t>If salary information is not updated, premiums and any benefits paid will be based on the last salary information submitted to PEBA.</a:t>
            </a:r>
          </a:p>
          <a:p>
            <a:r>
              <a:rPr lang="en-US" dirty="0"/>
              <a:t>Submit salaries as of October 1 in </a:t>
            </a:r>
            <a:r>
              <a:rPr lang="en-US" dirty="0">
                <a:hlinkClick r:id="rId2"/>
              </a:rPr>
              <a:t>EBS</a:t>
            </a:r>
            <a:r>
              <a:rPr lang="en-US" dirty="0"/>
              <a:t> between September 15 and October 31.</a:t>
            </a:r>
          </a:p>
          <a:p>
            <a:pPr lvl="1"/>
            <a:r>
              <a:rPr lang="en-US" dirty="0"/>
              <a:t>Once confirmed in </a:t>
            </a:r>
            <a:r>
              <a:rPr lang="en-US" dirty="0">
                <a:hlinkClick r:id="rId2"/>
              </a:rPr>
              <a:t>EBS</a:t>
            </a:r>
            <a:r>
              <a:rPr lang="en-US" dirty="0"/>
              <a:t>, no further changes are allowed.</a:t>
            </a:r>
          </a:p>
          <a:p>
            <a:r>
              <a:rPr lang="en-US" dirty="0"/>
              <a:t>View the SLTD salary updates resource document at </a:t>
            </a:r>
            <a:r>
              <a:rPr lang="en-US" dirty="0">
                <a:hlinkClick r:id="rId3" action="ppaction://hlinkfile"/>
              </a:rPr>
              <a:t>peba.sc.gov/insurance-training</a:t>
            </a:r>
            <a:r>
              <a:rPr lang="en-US" dirty="0"/>
              <a:t>.</a:t>
            </a:r>
          </a:p>
        </p:txBody>
      </p:sp>
      <p:sp>
        <p:nvSpPr>
          <p:cNvPr id="4" name="Slide Number Placeholder 3">
            <a:extLst>
              <a:ext uri="{FF2B5EF4-FFF2-40B4-BE49-F238E27FC236}">
                <a16:creationId xmlns:a16="http://schemas.microsoft.com/office/drawing/2014/main" id="{1F971814-BA16-4D40-999C-0D2C11FCEF31}"/>
              </a:ext>
            </a:extLst>
          </p:cNvPr>
          <p:cNvSpPr>
            <a:spLocks noGrp="1"/>
          </p:cNvSpPr>
          <p:nvPr>
            <p:ph type="sldNum" sz="quarter" idx="12"/>
          </p:nvPr>
        </p:nvSpPr>
        <p:spPr/>
        <p:txBody>
          <a:bodyPr/>
          <a:lstStyle/>
          <a:p>
            <a:fld id="{28024367-D536-4F59-B2ED-0E7825EDA9AF}" type="slidenum">
              <a:rPr lang="en-US" smtClean="0"/>
              <a:pPr/>
              <a:t>13</a:t>
            </a:fld>
            <a:endParaRPr lang="en-US" dirty="0"/>
          </a:p>
        </p:txBody>
      </p:sp>
      <p:sp>
        <p:nvSpPr>
          <p:cNvPr id="5" name="TextBox 4">
            <a:extLst>
              <a:ext uri="{FF2B5EF4-FFF2-40B4-BE49-F238E27FC236}">
                <a16:creationId xmlns:a16="http://schemas.microsoft.com/office/drawing/2014/main" id="{2489069A-A279-4F2C-BB19-50B534EE2B02}"/>
              </a:ext>
            </a:extLst>
          </p:cNvPr>
          <p:cNvSpPr txBox="1"/>
          <p:nvPr/>
        </p:nvSpPr>
        <p:spPr>
          <a:xfrm>
            <a:off x="457198" y="6044851"/>
            <a:ext cx="2727029" cy="246221"/>
          </a:xfrm>
          <a:prstGeom prst="rect">
            <a:avLst/>
          </a:prstGeom>
          <a:noFill/>
        </p:spPr>
        <p:txBody>
          <a:bodyPr wrap="none" rtlCol="0">
            <a:spAutoFit/>
          </a:bodyPr>
          <a:lstStyle/>
          <a:p>
            <a:r>
              <a:rPr lang="en-US" sz="1000" baseline="30000" dirty="0">
                <a:solidFill>
                  <a:schemeClr val="tx2"/>
                </a:solidFill>
              </a:rPr>
              <a:t>1</a:t>
            </a:r>
            <a:r>
              <a:rPr lang="en-US" sz="1000" dirty="0">
                <a:solidFill>
                  <a:schemeClr val="tx2"/>
                </a:solidFill>
              </a:rPr>
              <a:t>Not applicable to Comptroller General agencies.</a:t>
            </a:r>
          </a:p>
        </p:txBody>
      </p:sp>
    </p:spTree>
    <p:extLst>
      <p:ext uri="{BB962C8B-B14F-4D97-AF65-F5344CB8AC3E}">
        <p14:creationId xmlns:p14="http://schemas.microsoft.com/office/powerpoint/2010/main" val="1685339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D43F7-022D-439A-8CE8-BF954002318B}"/>
              </a:ext>
            </a:extLst>
          </p:cNvPr>
          <p:cNvSpPr>
            <a:spLocks noGrp="1"/>
          </p:cNvSpPr>
          <p:nvPr>
            <p:ph type="title"/>
          </p:nvPr>
        </p:nvSpPr>
        <p:spPr/>
        <p:txBody>
          <a:bodyPr/>
          <a:lstStyle/>
          <a:p>
            <a:r>
              <a:rPr lang="en-US" dirty="0"/>
              <a:t>Important reminders</a:t>
            </a:r>
          </a:p>
        </p:txBody>
      </p:sp>
      <p:sp>
        <p:nvSpPr>
          <p:cNvPr id="3" name="Content Placeholder 2">
            <a:extLst>
              <a:ext uri="{FF2B5EF4-FFF2-40B4-BE49-F238E27FC236}">
                <a16:creationId xmlns:a16="http://schemas.microsoft.com/office/drawing/2014/main" id="{FD546241-7702-41E3-A709-EBC2A9264351}"/>
              </a:ext>
            </a:extLst>
          </p:cNvPr>
          <p:cNvSpPr>
            <a:spLocks noGrp="1"/>
          </p:cNvSpPr>
          <p:nvPr>
            <p:ph idx="1"/>
          </p:nvPr>
        </p:nvSpPr>
        <p:spPr/>
        <p:txBody>
          <a:bodyPr>
            <a:normAutofit lnSpcReduction="10000"/>
          </a:bodyPr>
          <a:lstStyle/>
          <a:p>
            <a:r>
              <a:rPr lang="en-US" dirty="0"/>
              <a:t>Open enrollment begins October 1 and ends October 31 at </a:t>
            </a:r>
            <a:br>
              <a:rPr lang="en-US" dirty="0"/>
            </a:br>
            <a:r>
              <a:rPr lang="en-US" dirty="0"/>
              <a:t>11:59 p.m.</a:t>
            </a:r>
          </a:p>
          <a:p>
            <a:pPr lvl="1"/>
            <a:r>
              <a:rPr lang="en-US" dirty="0"/>
              <a:t>Can begin making open enrollment changes September 15.</a:t>
            </a:r>
          </a:p>
          <a:p>
            <a:r>
              <a:rPr lang="en-US" dirty="0"/>
              <a:t>Employees use </a:t>
            </a:r>
            <a:r>
              <a:rPr lang="en-US" dirty="0">
                <a:hlinkClick r:id="rId2"/>
              </a:rPr>
              <a:t>MyBenefits</a:t>
            </a:r>
            <a:r>
              <a:rPr lang="en-US" dirty="0"/>
              <a:t> to make coverage selections during open enrollment.</a:t>
            </a:r>
          </a:p>
          <a:p>
            <a:pPr lvl="1"/>
            <a:r>
              <a:rPr lang="en-US" dirty="0"/>
              <a:t>HSA enrollees must open a bank account with Central Bank</a:t>
            </a:r>
            <a:r>
              <a:rPr lang="en-US" dirty="0">
                <a:solidFill>
                  <a:srgbClr val="FF0000"/>
                </a:solidFill>
              </a:rPr>
              <a:t> </a:t>
            </a:r>
            <a:r>
              <a:rPr lang="en-US" dirty="0"/>
              <a:t>and provide validation code in </a:t>
            </a:r>
            <a:r>
              <a:rPr lang="en-US" dirty="0">
                <a:hlinkClick r:id="rId2"/>
              </a:rPr>
              <a:t>MyBenefits</a:t>
            </a:r>
            <a:r>
              <a:rPr lang="en-US" dirty="0"/>
              <a:t> to complete enrollment.</a:t>
            </a:r>
          </a:p>
          <a:p>
            <a:r>
              <a:rPr lang="en-US" dirty="0"/>
              <a:t>Current 2021 Medical Spending Account (MSA) and Limited-use MSA participants can carry over the full amount of unused funds into the 2022 plan year. </a:t>
            </a:r>
          </a:p>
          <a:p>
            <a:pPr lvl="1"/>
            <a:r>
              <a:rPr lang="en-US" dirty="0"/>
              <a:t>Employees should consider this when making 2022 elections.</a:t>
            </a:r>
          </a:p>
          <a:p>
            <a:r>
              <a:rPr lang="en-US" dirty="0"/>
              <a:t>Review </a:t>
            </a:r>
            <a:r>
              <a:rPr lang="en-US" dirty="0">
                <a:hlinkClick r:id="rId3"/>
              </a:rPr>
              <a:t>EBS</a:t>
            </a:r>
            <a:r>
              <a:rPr lang="en-US" dirty="0"/>
              <a:t> Console daily to approve transactions.</a:t>
            </a:r>
          </a:p>
          <a:p>
            <a:pPr lvl="1"/>
            <a:r>
              <a:rPr lang="en-US" dirty="0"/>
              <a:t>Open enrollment mail must be postmarked by November 15.</a:t>
            </a:r>
          </a:p>
          <a:p>
            <a:pPr lvl="1"/>
            <a:r>
              <a:rPr lang="en-US" dirty="0"/>
              <a:t>Deadline to approve transactions is December 1.</a:t>
            </a:r>
          </a:p>
        </p:txBody>
      </p:sp>
      <p:sp>
        <p:nvSpPr>
          <p:cNvPr id="4" name="Slide Number Placeholder 3">
            <a:extLst>
              <a:ext uri="{FF2B5EF4-FFF2-40B4-BE49-F238E27FC236}">
                <a16:creationId xmlns:a16="http://schemas.microsoft.com/office/drawing/2014/main" id="{1F971814-BA16-4D40-999C-0D2C11FCEF31}"/>
              </a:ext>
            </a:extLst>
          </p:cNvPr>
          <p:cNvSpPr>
            <a:spLocks noGrp="1"/>
          </p:cNvSpPr>
          <p:nvPr>
            <p:ph type="sldNum" sz="quarter" idx="12"/>
          </p:nvPr>
        </p:nvSpPr>
        <p:spPr/>
        <p:txBody>
          <a:bodyPr/>
          <a:lstStyle/>
          <a:p>
            <a:fld id="{28024367-D536-4F59-B2ED-0E7825EDA9AF}" type="slidenum">
              <a:rPr lang="en-US" smtClean="0"/>
              <a:pPr/>
              <a:t>14</a:t>
            </a:fld>
            <a:endParaRPr lang="en-US" dirty="0"/>
          </a:p>
        </p:txBody>
      </p:sp>
    </p:spTree>
    <p:extLst>
      <p:ext uri="{BB962C8B-B14F-4D97-AF65-F5344CB8AC3E}">
        <p14:creationId xmlns:p14="http://schemas.microsoft.com/office/powerpoint/2010/main" val="251746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024367-D536-4F59-B2ED-0E7825EDA9AF}" type="slidenum">
              <a:rPr lang="en-US" smtClean="0"/>
              <a:pPr/>
              <a:t>15</a:t>
            </a:fld>
            <a:endParaRPr lang="en-US" dirty="0"/>
          </a:p>
        </p:txBody>
      </p:sp>
    </p:spTree>
    <p:extLst>
      <p:ext uri="{BB962C8B-B14F-4D97-AF65-F5344CB8AC3E}">
        <p14:creationId xmlns:p14="http://schemas.microsoft.com/office/powerpoint/2010/main" val="3669356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D43F7-022D-439A-8CE8-BF954002318B}"/>
              </a:ext>
            </a:extLst>
          </p:cNvPr>
          <p:cNvSpPr>
            <a:spLocks noGrp="1"/>
          </p:cNvSpPr>
          <p:nvPr>
            <p:ph type="title"/>
          </p:nvPr>
        </p:nvSpPr>
        <p:spPr/>
        <p:txBody>
          <a:bodyPr/>
          <a:lstStyle/>
          <a:p>
            <a:r>
              <a:rPr lang="en-US" dirty="0"/>
              <a:t>What’s new for 2022?</a:t>
            </a:r>
          </a:p>
        </p:txBody>
      </p:sp>
      <p:sp>
        <p:nvSpPr>
          <p:cNvPr id="3" name="Content Placeholder 2">
            <a:extLst>
              <a:ext uri="{FF2B5EF4-FFF2-40B4-BE49-F238E27FC236}">
                <a16:creationId xmlns:a16="http://schemas.microsoft.com/office/drawing/2014/main" id="{FD546241-7702-41E3-A709-EBC2A9264351}"/>
              </a:ext>
            </a:extLst>
          </p:cNvPr>
          <p:cNvSpPr>
            <a:spLocks noGrp="1"/>
          </p:cNvSpPr>
          <p:nvPr>
            <p:ph idx="1"/>
          </p:nvPr>
        </p:nvSpPr>
        <p:spPr/>
        <p:txBody>
          <a:bodyPr/>
          <a:lstStyle/>
          <a:p>
            <a:r>
              <a:rPr lang="en-US" dirty="0"/>
              <a:t>A 0.8 percent employer only rate increase.</a:t>
            </a:r>
          </a:p>
          <a:p>
            <a:r>
              <a:rPr lang="en-US" dirty="0"/>
              <a:t>Small increase in Dental Plus premiums.</a:t>
            </a:r>
          </a:p>
          <a:p>
            <a:r>
              <a:rPr lang="en-US" dirty="0"/>
              <a:t>Small increase in State Vision Plan premiums.</a:t>
            </a:r>
          </a:p>
          <a:p>
            <a:r>
              <a:rPr lang="en-US" dirty="0"/>
              <a:t>Dental open enrollment year.</a:t>
            </a:r>
          </a:p>
          <a:p>
            <a:r>
              <a:rPr lang="en-US" dirty="0"/>
              <a:t>New electronic </a:t>
            </a:r>
            <a:r>
              <a:rPr lang="en-US" i="1" dirty="0"/>
              <a:t>Statement of Health </a:t>
            </a:r>
            <a:r>
              <a:rPr lang="en-US" dirty="0"/>
              <a:t>process for life insurance.</a:t>
            </a:r>
          </a:p>
          <a:p>
            <a:r>
              <a:rPr lang="en-US" dirty="0"/>
              <a:t>ASIFlex/HSA Central will administer the new Health Savings Accounts contract.</a:t>
            </a:r>
          </a:p>
          <a:p>
            <a:pPr lvl="1"/>
            <a:r>
              <a:rPr lang="en-US" dirty="0"/>
              <a:t>Participant accounts will remain with Central Bank until March 2022. At that time, accounts will move to the HSA Central platform. Be on the lookout for communication about this upgrade in early 2022. </a:t>
            </a:r>
          </a:p>
          <a:p>
            <a:r>
              <a:rPr lang="en-US" dirty="0"/>
              <a:t>Companion Benefit Alternatives (CBA) will administer the new behavioral health manager contract.</a:t>
            </a:r>
          </a:p>
        </p:txBody>
      </p:sp>
      <p:sp>
        <p:nvSpPr>
          <p:cNvPr id="4" name="Slide Number Placeholder 3">
            <a:extLst>
              <a:ext uri="{FF2B5EF4-FFF2-40B4-BE49-F238E27FC236}">
                <a16:creationId xmlns:a16="http://schemas.microsoft.com/office/drawing/2014/main" id="{1F971814-BA16-4D40-999C-0D2C11FCEF31}"/>
              </a:ext>
            </a:extLst>
          </p:cNvPr>
          <p:cNvSpPr>
            <a:spLocks noGrp="1"/>
          </p:cNvSpPr>
          <p:nvPr>
            <p:ph type="sldNum" sz="quarter" idx="12"/>
          </p:nvPr>
        </p:nvSpPr>
        <p:spPr/>
        <p:txBody>
          <a:bodyPr/>
          <a:lstStyle/>
          <a:p>
            <a:fld id="{28024367-D536-4F59-B2ED-0E7825EDA9AF}" type="slidenum">
              <a:rPr lang="en-US" smtClean="0"/>
              <a:pPr/>
              <a:t>2</a:t>
            </a:fld>
            <a:endParaRPr lang="en-US" dirty="0"/>
          </a:p>
        </p:txBody>
      </p:sp>
    </p:spTree>
    <p:extLst>
      <p:ext uri="{BB962C8B-B14F-4D97-AF65-F5344CB8AC3E}">
        <p14:creationId xmlns:p14="http://schemas.microsoft.com/office/powerpoint/2010/main" val="182738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D43F7-022D-439A-8CE8-BF954002318B}"/>
              </a:ext>
            </a:extLst>
          </p:cNvPr>
          <p:cNvSpPr>
            <a:spLocks noGrp="1"/>
          </p:cNvSpPr>
          <p:nvPr>
            <p:ph type="title"/>
          </p:nvPr>
        </p:nvSpPr>
        <p:spPr/>
        <p:txBody>
          <a:bodyPr/>
          <a:lstStyle/>
          <a:p>
            <a:r>
              <a:rPr lang="en-US" dirty="0"/>
              <a:t>Open enrollment is October 1-31, 2021</a:t>
            </a:r>
          </a:p>
        </p:txBody>
      </p:sp>
      <p:sp>
        <p:nvSpPr>
          <p:cNvPr id="3" name="Content Placeholder 2">
            <a:extLst>
              <a:ext uri="{FF2B5EF4-FFF2-40B4-BE49-F238E27FC236}">
                <a16:creationId xmlns:a16="http://schemas.microsoft.com/office/drawing/2014/main" id="{FD546241-7702-41E3-A709-EBC2A9264351}"/>
              </a:ext>
            </a:extLst>
          </p:cNvPr>
          <p:cNvSpPr>
            <a:spLocks noGrp="1"/>
          </p:cNvSpPr>
          <p:nvPr>
            <p:ph idx="1"/>
          </p:nvPr>
        </p:nvSpPr>
        <p:spPr/>
        <p:txBody>
          <a:bodyPr>
            <a:normAutofit/>
          </a:bodyPr>
          <a:lstStyle/>
          <a:p>
            <a:r>
              <a:rPr lang="en-US" dirty="0"/>
              <a:t>Changes made during open enrollment are effective </a:t>
            </a:r>
            <a:br>
              <a:rPr lang="en-US" dirty="0"/>
            </a:br>
            <a:r>
              <a:rPr lang="en-US" dirty="0"/>
              <a:t>January 1, 2022.</a:t>
            </a:r>
          </a:p>
          <a:p>
            <a:r>
              <a:rPr lang="en-US" dirty="0"/>
              <a:t>Current coverage will continue in 2022 for employees who do not make changes.</a:t>
            </a:r>
          </a:p>
          <a:p>
            <a:r>
              <a:rPr lang="en-US" dirty="0"/>
              <a:t>Re-enroll in MoneyPlus flexible spending accounts.</a:t>
            </a:r>
          </a:p>
          <a:p>
            <a:r>
              <a:rPr lang="en-US" dirty="0"/>
              <a:t>Make open enrollment changes through </a:t>
            </a:r>
            <a:r>
              <a:rPr lang="en-US" dirty="0">
                <a:hlinkClick r:id="rId2"/>
              </a:rPr>
              <a:t>MyBenefits</a:t>
            </a:r>
            <a:r>
              <a:rPr lang="en-US" dirty="0"/>
              <a:t>.</a:t>
            </a:r>
          </a:p>
          <a:p>
            <a:pPr lvl="1"/>
            <a:r>
              <a:rPr lang="en-US" dirty="0"/>
              <a:t>Employees who request life insurance elections that require medical evidence must complete an </a:t>
            </a:r>
            <a:r>
              <a:rPr lang="en-US" i="1" dirty="0">
                <a:hlinkClick r:id="rId3"/>
              </a:rPr>
              <a:t>Active Notice of Election</a:t>
            </a:r>
            <a:r>
              <a:rPr lang="en-US" dirty="0"/>
              <a:t>; however, all other open enrollment changes can be made through </a:t>
            </a:r>
            <a:r>
              <a:rPr lang="en-US" dirty="0">
                <a:hlinkClick r:id="rId2"/>
              </a:rPr>
              <a:t>MyBenefits</a:t>
            </a:r>
            <a:r>
              <a:rPr lang="en-US" dirty="0"/>
              <a:t>.</a:t>
            </a:r>
          </a:p>
          <a:p>
            <a:pPr lvl="1"/>
            <a:r>
              <a:rPr lang="en-US" dirty="0"/>
              <a:t>Share this </a:t>
            </a:r>
            <a:r>
              <a:rPr lang="en-US" dirty="0">
                <a:hlinkClick r:id="rId4"/>
              </a:rPr>
              <a:t>flyer</a:t>
            </a:r>
            <a:r>
              <a:rPr lang="en-US" dirty="0"/>
              <a:t> that includes details about how to register.</a:t>
            </a:r>
          </a:p>
        </p:txBody>
      </p:sp>
      <p:sp>
        <p:nvSpPr>
          <p:cNvPr id="4" name="Slide Number Placeholder 3">
            <a:extLst>
              <a:ext uri="{FF2B5EF4-FFF2-40B4-BE49-F238E27FC236}">
                <a16:creationId xmlns:a16="http://schemas.microsoft.com/office/drawing/2014/main" id="{1F971814-BA16-4D40-999C-0D2C11FCEF31}"/>
              </a:ext>
            </a:extLst>
          </p:cNvPr>
          <p:cNvSpPr>
            <a:spLocks noGrp="1"/>
          </p:cNvSpPr>
          <p:nvPr>
            <p:ph type="sldNum" sz="quarter" idx="12"/>
          </p:nvPr>
        </p:nvSpPr>
        <p:spPr/>
        <p:txBody>
          <a:bodyPr/>
          <a:lstStyle/>
          <a:p>
            <a:fld id="{28024367-D536-4F59-B2ED-0E7825EDA9AF}" type="slidenum">
              <a:rPr lang="en-US" smtClean="0"/>
              <a:pPr/>
              <a:t>3</a:t>
            </a:fld>
            <a:endParaRPr lang="en-US" dirty="0"/>
          </a:p>
        </p:txBody>
      </p:sp>
    </p:spTree>
    <p:extLst>
      <p:ext uri="{BB962C8B-B14F-4D97-AF65-F5344CB8AC3E}">
        <p14:creationId xmlns:p14="http://schemas.microsoft.com/office/powerpoint/2010/main" val="1310984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9E182-4870-442A-83B8-76E39171CB37}"/>
              </a:ext>
            </a:extLst>
          </p:cNvPr>
          <p:cNvSpPr>
            <a:spLocks noGrp="1"/>
          </p:cNvSpPr>
          <p:nvPr>
            <p:ph type="title"/>
          </p:nvPr>
        </p:nvSpPr>
        <p:spPr/>
        <p:txBody>
          <a:bodyPr>
            <a:normAutofit/>
          </a:bodyPr>
          <a:lstStyle/>
          <a:p>
            <a:r>
              <a:rPr lang="en-US" dirty="0"/>
              <a:t>Available open enrollment changes</a:t>
            </a:r>
          </a:p>
        </p:txBody>
      </p:sp>
      <p:graphicFrame>
        <p:nvGraphicFramePr>
          <p:cNvPr id="6" name="Content Placeholder 5">
            <a:extLst>
              <a:ext uri="{FF2B5EF4-FFF2-40B4-BE49-F238E27FC236}">
                <a16:creationId xmlns:a16="http://schemas.microsoft.com/office/drawing/2014/main" id="{AC522236-7F59-411C-87FE-2900DE29D724}"/>
              </a:ext>
            </a:extLst>
          </p:cNvPr>
          <p:cNvGraphicFramePr>
            <a:graphicFrameLocks noGrp="1"/>
          </p:cNvGraphicFramePr>
          <p:nvPr>
            <p:ph idx="1"/>
            <p:extLst>
              <p:ext uri="{D42A27DB-BD31-4B8C-83A1-F6EECF244321}">
                <p14:modId xmlns:p14="http://schemas.microsoft.com/office/powerpoint/2010/main" val="912572181"/>
              </p:ext>
            </p:extLst>
          </p:nvPr>
        </p:nvGraphicFramePr>
        <p:xfrm>
          <a:off x="457200" y="1262063"/>
          <a:ext cx="8229600" cy="46288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B3CD4C07-E0FD-4B07-8106-A46F3521F90D}"/>
              </a:ext>
            </a:extLst>
          </p:cNvPr>
          <p:cNvSpPr>
            <a:spLocks noGrp="1"/>
          </p:cNvSpPr>
          <p:nvPr>
            <p:ph type="sldNum" sz="quarter" idx="12"/>
          </p:nvPr>
        </p:nvSpPr>
        <p:spPr/>
        <p:txBody>
          <a:bodyPr/>
          <a:lstStyle/>
          <a:p>
            <a:fld id="{28024367-D536-4F59-B2ED-0E7825EDA9AF}" type="slidenum">
              <a:rPr lang="en-US" smtClean="0"/>
              <a:pPr/>
              <a:t>4</a:t>
            </a:fld>
            <a:endParaRPr lang="en-US" dirty="0"/>
          </a:p>
        </p:txBody>
      </p:sp>
      <p:sp>
        <p:nvSpPr>
          <p:cNvPr id="5" name="TextBox 4">
            <a:extLst>
              <a:ext uri="{FF2B5EF4-FFF2-40B4-BE49-F238E27FC236}">
                <a16:creationId xmlns:a16="http://schemas.microsoft.com/office/drawing/2014/main" id="{8D270006-C4B6-4B4D-9683-358CC8F55C28}"/>
              </a:ext>
            </a:extLst>
          </p:cNvPr>
          <p:cNvSpPr txBox="1"/>
          <p:nvPr/>
        </p:nvSpPr>
        <p:spPr>
          <a:xfrm>
            <a:off x="457198" y="5890962"/>
            <a:ext cx="7795724" cy="400110"/>
          </a:xfrm>
          <a:prstGeom prst="rect">
            <a:avLst/>
          </a:prstGeom>
          <a:noFill/>
        </p:spPr>
        <p:txBody>
          <a:bodyPr wrap="none" rtlCol="0">
            <a:spAutoFit/>
          </a:bodyPr>
          <a:lstStyle/>
          <a:p>
            <a:r>
              <a:rPr lang="en-US" sz="1000" baseline="30000" dirty="0">
                <a:solidFill>
                  <a:schemeClr val="tx2"/>
                </a:solidFill>
              </a:rPr>
              <a:t>1</a:t>
            </a:r>
            <a:r>
              <a:rPr lang="en-US" sz="1000" dirty="0">
                <a:solidFill>
                  <a:schemeClr val="tx2"/>
                </a:solidFill>
              </a:rPr>
              <a:t>New enrollments and decreasing benefit waiting period require medical evidence. SLTD coverage changes may also be made throughout the year.</a:t>
            </a:r>
          </a:p>
          <a:p>
            <a:r>
              <a:rPr lang="en-US" sz="1000" baseline="30000" dirty="0">
                <a:solidFill>
                  <a:schemeClr val="tx2"/>
                </a:solidFill>
              </a:rPr>
              <a:t>2</a:t>
            </a:r>
            <a:r>
              <a:rPr lang="en-US" sz="1000" dirty="0">
                <a:solidFill>
                  <a:schemeClr val="tx2"/>
                </a:solidFill>
              </a:rPr>
              <a:t>Available only to Savings Plan subscribers.</a:t>
            </a:r>
          </a:p>
        </p:txBody>
      </p:sp>
    </p:spTree>
    <p:extLst>
      <p:ext uri="{BB962C8B-B14F-4D97-AF65-F5344CB8AC3E}">
        <p14:creationId xmlns:p14="http://schemas.microsoft.com/office/powerpoint/2010/main" val="300160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D43F7-022D-439A-8CE8-BF954002318B}"/>
              </a:ext>
            </a:extLst>
          </p:cNvPr>
          <p:cNvSpPr>
            <a:spLocks noGrp="1"/>
          </p:cNvSpPr>
          <p:nvPr>
            <p:ph type="title"/>
          </p:nvPr>
        </p:nvSpPr>
        <p:spPr/>
        <p:txBody>
          <a:bodyPr/>
          <a:lstStyle/>
          <a:p>
            <a:r>
              <a:rPr lang="en-US" dirty="0"/>
              <a:t>Newly eligible ongoing employees</a:t>
            </a:r>
            <a:r>
              <a:rPr lang="en-US" baseline="30000" dirty="0"/>
              <a:t>1</a:t>
            </a:r>
          </a:p>
        </p:txBody>
      </p:sp>
      <p:sp>
        <p:nvSpPr>
          <p:cNvPr id="3" name="Content Placeholder 2">
            <a:extLst>
              <a:ext uri="{FF2B5EF4-FFF2-40B4-BE49-F238E27FC236}">
                <a16:creationId xmlns:a16="http://schemas.microsoft.com/office/drawing/2014/main" id="{FD546241-7702-41E3-A709-EBC2A9264351}"/>
              </a:ext>
            </a:extLst>
          </p:cNvPr>
          <p:cNvSpPr>
            <a:spLocks noGrp="1"/>
          </p:cNvSpPr>
          <p:nvPr>
            <p:ph idx="1"/>
          </p:nvPr>
        </p:nvSpPr>
        <p:spPr/>
        <p:txBody>
          <a:bodyPr/>
          <a:lstStyle/>
          <a:p>
            <a:r>
              <a:rPr lang="en-US" dirty="0"/>
              <a:t>Newly eligible ongoing employees may enroll in the following benefits for coverage effective January 1, 2022:</a:t>
            </a:r>
          </a:p>
          <a:p>
            <a:pPr lvl="1"/>
            <a:r>
              <a:rPr lang="en-US" dirty="0"/>
              <a:t>Health;</a:t>
            </a:r>
          </a:p>
          <a:p>
            <a:pPr lvl="1"/>
            <a:r>
              <a:rPr lang="en-US" dirty="0"/>
              <a:t>Dental;</a:t>
            </a:r>
          </a:p>
          <a:p>
            <a:pPr lvl="1"/>
            <a:r>
              <a:rPr lang="en-US" dirty="0"/>
              <a:t>Vision;</a:t>
            </a:r>
          </a:p>
          <a:p>
            <a:pPr lvl="1"/>
            <a:r>
              <a:rPr lang="en-US" dirty="0"/>
              <a:t>Optional Life insurance up to three times their salary rounded down to nearest $10,000 without medical evidence;</a:t>
            </a:r>
          </a:p>
          <a:p>
            <a:pPr lvl="1"/>
            <a:r>
              <a:rPr lang="en-US" dirty="0"/>
              <a:t>Dependent Life-Spouse insurance;</a:t>
            </a:r>
          </a:p>
          <a:p>
            <a:pPr lvl="1"/>
            <a:r>
              <a:rPr lang="en-US" dirty="0"/>
              <a:t>Dependent Life-Child insurance; </a:t>
            </a:r>
          </a:p>
          <a:p>
            <a:pPr lvl="1"/>
            <a:r>
              <a:rPr lang="en-US" dirty="0"/>
              <a:t>Supplemental Long Term Disability;</a:t>
            </a:r>
          </a:p>
          <a:p>
            <a:pPr lvl="1"/>
            <a:r>
              <a:rPr lang="en-US" dirty="0"/>
              <a:t>MoneyPlus; and</a:t>
            </a:r>
          </a:p>
          <a:p>
            <a:pPr lvl="1"/>
            <a:r>
              <a:rPr lang="en-US" dirty="0"/>
              <a:t>Health Savings Account, if applicable.</a:t>
            </a:r>
          </a:p>
        </p:txBody>
      </p:sp>
      <p:sp>
        <p:nvSpPr>
          <p:cNvPr id="4" name="Slide Number Placeholder 3">
            <a:extLst>
              <a:ext uri="{FF2B5EF4-FFF2-40B4-BE49-F238E27FC236}">
                <a16:creationId xmlns:a16="http://schemas.microsoft.com/office/drawing/2014/main" id="{1F971814-BA16-4D40-999C-0D2C11FCEF31}"/>
              </a:ext>
            </a:extLst>
          </p:cNvPr>
          <p:cNvSpPr>
            <a:spLocks noGrp="1"/>
          </p:cNvSpPr>
          <p:nvPr>
            <p:ph type="sldNum" sz="quarter" idx="12"/>
          </p:nvPr>
        </p:nvSpPr>
        <p:spPr/>
        <p:txBody>
          <a:bodyPr/>
          <a:lstStyle/>
          <a:p>
            <a:fld id="{28024367-D536-4F59-B2ED-0E7825EDA9AF}" type="slidenum">
              <a:rPr lang="en-US" smtClean="0"/>
              <a:pPr/>
              <a:t>5</a:t>
            </a:fld>
            <a:endParaRPr lang="en-US" dirty="0"/>
          </a:p>
        </p:txBody>
      </p:sp>
      <p:sp>
        <p:nvSpPr>
          <p:cNvPr id="5" name="TextBox 4">
            <a:extLst>
              <a:ext uri="{FF2B5EF4-FFF2-40B4-BE49-F238E27FC236}">
                <a16:creationId xmlns:a16="http://schemas.microsoft.com/office/drawing/2014/main" id="{78423F66-F0A9-4180-A373-C642445DA17A}"/>
              </a:ext>
            </a:extLst>
          </p:cNvPr>
          <p:cNvSpPr txBox="1"/>
          <p:nvPr/>
        </p:nvSpPr>
        <p:spPr>
          <a:xfrm>
            <a:off x="457198" y="5890962"/>
            <a:ext cx="8229599" cy="400110"/>
          </a:xfrm>
          <a:prstGeom prst="rect">
            <a:avLst/>
          </a:prstGeom>
          <a:noFill/>
        </p:spPr>
        <p:txBody>
          <a:bodyPr wrap="square" rtlCol="0">
            <a:spAutoFit/>
          </a:bodyPr>
          <a:lstStyle/>
          <a:p>
            <a:r>
              <a:rPr lang="en-US" sz="1000" baseline="30000" dirty="0">
                <a:solidFill>
                  <a:schemeClr val="tx2"/>
                </a:solidFill>
              </a:rPr>
              <a:t>1</a:t>
            </a:r>
            <a:r>
              <a:rPr lang="en-US" sz="1000" dirty="0">
                <a:solidFill>
                  <a:schemeClr val="tx2"/>
                </a:solidFill>
              </a:rPr>
              <a:t>An ongoing employee credited with an average of 30 hours per week during the Standard Measurement Period may enroll during the annual open enrollment period with coverage effective January 1.</a:t>
            </a:r>
          </a:p>
        </p:txBody>
      </p:sp>
    </p:spTree>
    <p:extLst>
      <p:ext uri="{BB962C8B-B14F-4D97-AF65-F5344CB8AC3E}">
        <p14:creationId xmlns:p14="http://schemas.microsoft.com/office/powerpoint/2010/main" val="263156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D43F7-022D-439A-8CE8-BF954002318B}"/>
              </a:ext>
            </a:extLst>
          </p:cNvPr>
          <p:cNvSpPr>
            <a:spLocks noGrp="1"/>
          </p:cNvSpPr>
          <p:nvPr>
            <p:ph type="title"/>
          </p:nvPr>
        </p:nvSpPr>
        <p:spPr/>
        <p:txBody>
          <a:bodyPr/>
          <a:lstStyle/>
          <a:p>
            <a:r>
              <a:rPr lang="en-US" dirty="0"/>
              <a:t>2022 Monthly premiums</a:t>
            </a:r>
          </a:p>
        </p:txBody>
      </p:sp>
      <p:sp>
        <p:nvSpPr>
          <p:cNvPr id="3" name="Content Placeholder 2">
            <a:extLst>
              <a:ext uri="{FF2B5EF4-FFF2-40B4-BE49-F238E27FC236}">
                <a16:creationId xmlns:a16="http://schemas.microsoft.com/office/drawing/2014/main" id="{FD546241-7702-41E3-A709-EBC2A9264351}"/>
              </a:ext>
            </a:extLst>
          </p:cNvPr>
          <p:cNvSpPr>
            <a:spLocks noGrp="1"/>
          </p:cNvSpPr>
          <p:nvPr>
            <p:ph idx="1"/>
          </p:nvPr>
        </p:nvSpPr>
        <p:spPr/>
        <p:txBody>
          <a:bodyPr>
            <a:normAutofit/>
          </a:bodyPr>
          <a:lstStyle/>
          <a:p>
            <a:r>
              <a:rPr lang="en-US" dirty="0"/>
              <a:t>Available at </a:t>
            </a:r>
            <a:r>
              <a:rPr lang="en-US" dirty="0">
                <a:hlinkClick r:id="rId2" action="ppaction://hlinkfile"/>
              </a:rPr>
              <a:t>peba.sc.gov/monthly-premiums</a:t>
            </a:r>
            <a:r>
              <a:rPr lang="en-US" dirty="0"/>
              <a:t>.</a:t>
            </a:r>
          </a:p>
          <a:p>
            <a:r>
              <a:rPr lang="en-US" dirty="0"/>
              <a:t>State Health Plan:</a:t>
            </a:r>
          </a:p>
          <a:p>
            <a:pPr lvl="1"/>
            <a:r>
              <a:rPr lang="en-US" dirty="0"/>
              <a:t>A 0.8 percent employer only rate increase will be effective January 1, 2022.</a:t>
            </a:r>
          </a:p>
          <a:p>
            <a:pPr lvl="1"/>
            <a:r>
              <a:rPr lang="en-US" dirty="0"/>
              <a:t>No employee rate increase.</a:t>
            </a:r>
          </a:p>
          <a:p>
            <a:pPr lvl="1"/>
            <a:r>
              <a:rPr lang="en-US" dirty="0"/>
              <a:t>No change in copayments, deductibles and coinsurance.</a:t>
            </a:r>
          </a:p>
          <a:p>
            <a:r>
              <a:rPr lang="en-US" dirty="0"/>
              <a:t>Small increase in Dental Plus and State Vision Plan premiums.</a:t>
            </a:r>
          </a:p>
          <a:p>
            <a:r>
              <a:rPr lang="en-US" dirty="0"/>
              <a:t>Optional employers should also apply experience rated load factor received in March to the PEBA-published employer and employee health premiums.</a:t>
            </a:r>
          </a:p>
          <a:p>
            <a:pPr lvl="1"/>
            <a:r>
              <a:rPr lang="en-US" dirty="0"/>
              <a:t>Use the </a:t>
            </a:r>
            <a:r>
              <a:rPr lang="en-US" i="1" dirty="0">
                <a:hlinkClick r:id="rId3"/>
              </a:rPr>
              <a:t>Monthly premium worksheet for optional employers</a:t>
            </a:r>
            <a:r>
              <a:rPr lang="en-US" dirty="0">
                <a:hlinkClick r:id="rId3"/>
              </a:rPr>
              <a:t> </a:t>
            </a:r>
            <a:r>
              <a:rPr lang="en-US" dirty="0"/>
              <a:t>to notify your employees of their premiums.</a:t>
            </a:r>
          </a:p>
          <a:p>
            <a:pPr lvl="1"/>
            <a:r>
              <a:rPr lang="en-US" dirty="0"/>
              <a:t>Contact PEBA’s Customer Service for a copy of your experience rating letter. </a:t>
            </a:r>
          </a:p>
        </p:txBody>
      </p:sp>
      <p:sp>
        <p:nvSpPr>
          <p:cNvPr id="4" name="Slide Number Placeholder 3">
            <a:extLst>
              <a:ext uri="{FF2B5EF4-FFF2-40B4-BE49-F238E27FC236}">
                <a16:creationId xmlns:a16="http://schemas.microsoft.com/office/drawing/2014/main" id="{1F971814-BA16-4D40-999C-0D2C11FCEF31}"/>
              </a:ext>
            </a:extLst>
          </p:cNvPr>
          <p:cNvSpPr>
            <a:spLocks noGrp="1"/>
          </p:cNvSpPr>
          <p:nvPr>
            <p:ph type="sldNum" sz="quarter" idx="12"/>
          </p:nvPr>
        </p:nvSpPr>
        <p:spPr/>
        <p:txBody>
          <a:bodyPr/>
          <a:lstStyle/>
          <a:p>
            <a:fld id="{28024367-D536-4F59-B2ED-0E7825EDA9AF}" type="slidenum">
              <a:rPr lang="en-US" smtClean="0"/>
              <a:pPr/>
              <a:t>6</a:t>
            </a:fld>
            <a:endParaRPr lang="en-US" dirty="0"/>
          </a:p>
        </p:txBody>
      </p:sp>
    </p:spTree>
    <p:extLst>
      <p:ext uri="{BB962C8B-B14F-4D97-AF65-F5344CB8AC3E}">
        <p14:creationId xmlns:p14="http://schemas.microsoft.com/office/powerpoint/2010/main" val="4191901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B800D1-29EC-44D3-9235-03076EE74D3E}"/>
              </a:ext>
            </a:extLst>
          </p:cNvPr>
          <p:cNvSpPr>
            <a:spLocks noGrp="1"/>
          </p:cNvSpPr>
          <p:nvPr>
            <p:ph type="title"/>
          </p:nvPr>
        </p:nvSpPr>
        <p:spPr/>
        <p:txBody>
          <a:bodyPr/>
          <a:lstStyle/>
          <a:p>
            <a:r>
              <a:rPr lang="en-US" dirty="0"/>
              <a:t>Publications for 2022</a:t>
            </a:r>
          </a:p>
        </p:txBody>
      </p:sp>
      <p:sp>
        <p:nvSpPr>
          <p:cNvPr id="7" name="Content Placeholder 6">
            <a:extLst>
              <a:ext uri="{FF2B5EF4-FFF2-40B4-BE49-F238E27FC236}">
                <a16:creationId xmlns:a16="http://schemas.microsoft.com/office/drawing/2014/main" id="{7D2C085C-2183-403C-A9B1-E0A95E1B4F0F}"/>
              </a:ext>
            </a:extLst>
          </p:cNvPr>
          <p:cNvSpPr>
            <a:spLocks noGrp="1"/>
          </p:cNvSpPr>
          <p:nvPr>
            <p:ph idx="1"/>
          </p:nvPr>
        </p:nvSpPr>
        <p:spPr/>
        <p:txBody>
          <a:bodyPr>
            <a:normAutofit/>
          </a:bodyPr>
          <a:lstStyle/>
          <a:p>
            <a:r>
              <a:rPr lang="en-US" i="1" dirty="0"/>
              <a:t>Insurance Summary</a:t>
            </a:r>
          </a:p>
          <a:p>
            <a:pPr lvl="1"/>
            <a:r>
              <a:rPr lang="en-US" dirty="0"/>
              <a:t>PEBA will</a:t>
            </a:r>
            <a:r>
              <a:rPr lang="en-US" b="1" dirty="0"/>
              <a:t> not </a:t>
            </a:r>
            <a:r>
              <a:rPr lang="en-US" dirty="0"/>
              <a:t>print</a:t>
            </a:r>
            <a:r>
              <a:rPr lang="en-US" b="1" dirty="0"/>
              <a:t> </a:t>
            </a:r>
            <a:r>
              <a:rPr lang="en-US" dirty="0"/>
              <a:t>and distribute the </a:t>
            </a:r>
            <a:r>
              <a:rPr lang="en-US" i="1" dirty="0"/>
              <a:t>Insurance Summary.</a:t>
            </a:r>
          </a:p>
          <a:p>
            <a:pPr lvl="1"/>
            <a:r>
              <a:rPr lang="en-US" dirty="0"/>
              <a:t>Available online before open enrollment. </a:t>
            </a:r>
          </a:p>
          <a:p>
            <a:r>
              <a:rPr lang="en-US" i="1" dirty="0"/>
              <a:t>Benefits Advantage </a:t>
            </a:r>
            <a:r>
              <a:rPr lang="en-US" dirty="0"/>
              <a:t>newsletter </a:t>
            </a:r>
          </a:p>
          <a:p>
            <a:pPr lvl="1"/>
            <a:r>
              <a:rPr lang="en-US" dirty="0"/>
              <a:t>PEBA will print the </a:t>
            </a:r>
            <a:r>
              <a:rPr lang="en-US" i="1" dirty="0"/>
              <a:t>Benefits Advantage </a:t>
            </a:r>
            <a:r>
              <a:rPr lang="en-US" dirty="0"/>
              <a:t>and mail it to retirees, COBRA subscribers, survivors and former spouses in advance of open enrollment.</a:t>
            </a:r>
          </a:p>
          <a:p>
            <a:pPr lvl="1"/>
            <a:r>
              <a:rPr lang="en-US" dirty="0"/>
              <a:t>Available online before open enrollment.</a:t>
            </a:r>
          </a:p>
          <a:p>
            <a:r>
              <a:rPr lang="en-US" i="1" dirty="0"/>
              <a:t>Insurance Benefits Guide </a:t>
            </a:r>
          </a:p>
          <a:p>
            <a:pPr lvl="1"/>
            <a:r>
              <a:rPr lang="en-US" dirty="0"/>
              <a:t>PEBA will</a:t>
            </a:r>
            <a:r>
              <a:rPr lang="en-US" b="1" dirty="0"/>
              <a:t> not </a:t>
            </a:r>
            <a:r>
              <a:rPr lang="en-US" dirty="0"/>
              <a:t>print</a:t>
            </a:r>
            <a:r>
              <a:rPr lang="en-US" b="1" dirty="0"/>
              <a:t> </a:t>
            </a:r>
            <a:r>
              <a:rPr lang="en-US" dirty="0"/>
              <a:t>the </a:t>
            </a:r>
            <a:r>
              <a:rPr lang="en-US" i="1" dirty="0"/>
              <a:t>Insurance Benefits Guide.</a:t>
            </a:r>
            <a:r>
              <a:rPr lang="en-US" dirty="0"/>
              <a:t> </a:t>
            </a:r>
          </a:p>
          <a:p>
            <a:pPr lvl="1"/>
            <a:r>
              <a:rPr lang="en-US" dirty="0"/>
              <a:t>Available online before open enrollment.</a:t>
            </a:r>
          </a:p>
          <a:p>
            <a:endParaRPr lang="en-US" dirty="0"/>
          </a:p>
        </p:txBody>
      </p:sp>
      <p:sp>
        <p:nvSpPr>
          <p:cNvPr id="4" name="Slide Number Placeholder 3"/>
          <p:cNvSpPr>
            <a:spLocks noGrp="1"/>
          </p:cNvSpPr>
          <p:nvPr>
            <p:ph type="sldNum" sz="quarter" idx="12"/>
          </p:nvPr>
        </p:nvSpPr>
        <p:spPr/>
        <p:txBody>
          <a:bodyPr/>
          <a:lstStyle/>
          <a:p>
            <a:fld id="{28024367-D536-4F59-B2ED-0E7825EDA9AF}" type="slidenum">
              <a:rPr lang="en-US" smtClean="0"/>
              <a:pPr/>
              <a:t>7</a:t>
            </a:fld>
            <a:endParaRPr lang="en-US" dirty="0"/>
          </a:p>
        </p:txBody>
      </p:sp>
    </p:spTree>
    <p:extLst>
      <p:ext uri="{BB962C8B-B14F-4D97-AF65-F5344CB8AC3E}">
        <p14:creationId xmlns:p14="http://schemas.microsoft.com/office/powerpoint/2010/main" val="3456367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B800D1-29EC-44D3-9235-03076EE74D3E}"/>
              </a:ext>
            </a:extLst>
          </p:cNvPr>
          <p:cNvSpPr>
            <a:spLocks noGrp="1"/>
          </p:cNvSpPr>
          <p:nvPr>
            <p:ph type="title"/>
          </p:nvPr>
        </p:nvSpPr>
        <p:spPr/>
        <p:txBody>
          <a:bodyPr/>
          <a:lstStyle/>
          <a:p>
            <a:r>
              <a:rPr lang="en-US" dirty="0"/>
              <a:t>Federally mandated notices</a:t>
            </a:r>
          </a:p>
        </p:txBody>
      </p:sp>
      <p:sp>
        <p:nvSpPr>
          <p:cNvPr id="7" name="Content Placeholder 6">
            <a:extLst>
              <a:ext uri="{FF2B5EF4-FFF2-40B4-BE49-F238E27FC236}">
                <a16:creationId xmlns:a16="http://schemas.microsoft.com/office/drawing/2014/main" id="{7D2C085C-2183-403C-A9B1-E0A95E1B4F0F}"/>
              </a:ext>
            </a:extLst>
          </p:cNvPr>
          <p:cNvSpPr>
            <a:spLocks noGrp="1"/>
          </p:cNvSpPr>
          <p:nvPr>
            <p:ph idx="1"/>
          </p:nvPr>
        </p:nvSpPr>
        <p:spPr/>
        <p:txBody>
          <a:bodyPr/>
          <a:lstStyle/>
          <a:p>
            <a:r>
              <a:rPr lang="en-US" dirty="0"/>
              <a:t>Federal laws require written notification of many notices prior to open enrollment.</a:t>
            </a:r>
          </a:p>
          <a:p>
            <a:pPr lvl="1"/>
            <a:r>
              <a:rPr lang="en-US" dirty="0"/>
              <a:t>Sending notices electronically does </a:t>
            </a:r>
            <a:r>
              <a:rPr lang="en-US" b="1" dirty="0"/>
              <a:t>not</a:t>
            </a:r>
            <a:r>
              <a:rPr lang="en-US" dirty="0"/>
              <a:t> comply with these federal laws. </a:t>
            </a:r>
          </a:p>
          <a:p>
            <a:r>
              <a:rPr lang="en-US" dirty="0"/>
              <a:t>PEBA will print the required notices for delivery to employers.</a:t>
            </a:r>
          </a:p>
          <a:p>
            <a:pPr lvl="1"/>
            <a:r>
              <a:rPr lang="en-US" dirty="0"/>
              <a:t>Notices will be delivered August 23 through September 10.</a:t>
            </a:r>
          </a:p>
          <a:p>
            <a:r>
              <a:rPr lang="en-US" dirty="0"/>
              <a:t>Notices will include a printed open enrollment checklist that employees can use to plan their 2022 coverage changes.</a:t>
            </a:r>
          </a:p>
          <a:p>
            <a:r>
              <a:rPr lang="en-US" dirty="0"/>
              <a:t>You must provide a printed copy of the notices to your insurance-eligible employees by October 1, 2021.</a:t>
            </a:r>
          </a:p>
        </p:txBody>
      </p:sp>
      <p:sp>
        <p:nvSpPr>
          <p:cNvPr id="4" name="Slide Number Placeholder 3"/>
          <p:cNvSpPr>
            <a:spLocks noGrp="1"/>
          </p:cNvSpPr>
          <p:nvPr>
            <p:ph type="sldNum" sz="quarter" idx="12"/>
          </p:nvPr>
        </p:nvSpPr>
        <p:spPr/>
        <p:txBody>
          <a:bodyPr/>
          <a:lstStyle/>
          <a:p>
            <a:fld id="{28024367-D536-4F59-B2ED-0E7825EDA9AF}" type="slidenum">
              <a:rPr lang="en-US" smtClean="0"/>
              <a:pPr/>
              <a:t>8</a:t>
            </a:fld>
            <a:endParaRPr lang="en-US" dirty="0"/>
          </a:p>
        </p:txBody>
      </p:sp>
    </p:spTree>
    <p:extLst>
      <p:ext uri="{BB962C8B-B14F-4D97-AF65-F5344CB8AC3E}">
        <p14:creationId xmlns:p14="http://schemas.microsoft.com/office/powerpoint/2010/main" val="925892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B800D1-29EC-44D3-9235-03076EE74D3E}"/>
              </a:ext>
            </a:extLst>
          </p:cNvPr>
          <p:cNvSpPr>
            <a:spLocks noGrp="1"/>
          </p:cNvSpPr>
          <p:nvPr>
            <p:ph type="title"/>
          </p:nvPr>
        </p:nvSpPr>
        <p:spPr/>
        <p:txBody>
          <a:bodyPr/>
          <a:lstStyle/>
          <a:p>
            <a:r>
              <a:rPr lang="en-US" dirty="0"/>
              <a:t>Where to find employer resources</a:t>
            </a:r>
          </a:p>
        </p:txBody>
      </p:sp>
      <p:sp>
        <p:nvSpPr>
          <p:cNvPr id="7" name="Content Placeholder 6">
            <a:extLst>
              <a:ext uri="{FF2B5EF4-FFF2-40B4-BE49-F238E27FC236}">
                <a16:creationId xmlns:a16="http://schemas.microsoft.com/office/drawing/2014/main" id="{7D2C085C-2183-403C-A9B1-E0A95E1B4F0F}"/>
              </a:ext>
            </a:extLst>
          </p:cNvPr>
          <p:cNvSpPr>
            <a:spLocks noGrp="1"/>
          </p:cNvSpPr>
          <p:nvPr>
            <p:ph idx="1"/>
          </p:nvPr>
        </p:nvSpPr>
        <p:spPr/>
        <p:txBody>
          <a:bodyPr/>
          <a:lstStyle/>
          <a:p>
            <a:r>
              <a:rPr lang="en-US" dirty="0"/>
              <a:t>Open enrollment resources at </a:t>
            </a:r>
            <a:r>
              <a:rPr lang="en-US" dirty="0">
                <a:hlinkClick r:id="rId2"/>
              </a:rPr>
              <a:t>peba.sc.gov/</a:t>
            </a:r>
            <a:r>
              <a:rPr lang="en-US" dirty="0" err="1">
                <a:hlinkClick r:id="rId2"/>
              </a:rPr>
              <a:t>oe</a:t>
            </a:r>
            <a:r>
              <a:rPr lang="en-US" dirty="0">
                <a:hlinkClick r:id="rId2"/>
              </a:rPr>
              <a:t>-employers</a:t>
            </a:r>
            <a:r>
              <a:rPr lang="en-US" dirty="0"/>
              <a:t>.</a:t>
            </a:r>
          </a:p>
        </p:txBody>
      </p:sp>
      <p:sp>
        <p:nvSpPr>
          <p:cNvPr id="4" name="Slide Number Placeholder 3"/>
          <p:cNvSpPr>
            <a:spLocks noGrp="1"/>
          </p:cNvSpPr>
          <p:nvPr>
            <p:ph type="sldNum" sz="quarter" idx="12"/>
          </p:nvPr>
        </p:nvSpPr>
        <p:spPr/>
        <p:txBody>
          <a:bodyPr/>
          <a:lstStyle/>
          <a:p>
            <a:fld id="{28024367-D536-4F59-B2ED-0E7825EDA9AF}" type="slidenum">
              <a:rPr lang="en-US" smtClean="0"/>
              <a:pPr/>
              <a:t>9</a:t>
            </a:fld>
            <a:endParaRPr lang="en-US" dirty="0"/>
          </a:p>
        </p:txBody>
      </p:sp>
      <p:graphicFrame>
        <p:nvGraphicFramePr>
          <p:cNvPr id="6" name="Content Placeholder 5">
            <a:extLst>
              <a:ext uri="{FF2B5EF4-FFF2-40B4-BE49-F238E27FC236}">
                <a16:creationId xmlns:a16="http://schemas.microsoft.com/office/drawing/2014/main" id="{573FBD88-314D-4A32-82BF-C7AD38C209A3}"/>
              </a:ext>
            </a:extLst>
          </p:cNvPr>
          <p:cNvGraphicFramePr>
            <a:graphicFrameLocks/>
          </p:cNvGraphicFramePr>
          <p:nvPr>
            <p:extLst>
              <p:ext uri="{D42A27DB-BD31-4B8C-83A1-F6EECF244321}">
                <p14:modId xmlns:p14="http://schemas.microsoft.com/office/powerpoint/2010/main" val="499885777"/>
              </p:ext>
            </p:extLst>
          </p:nvPr>
        </p:nvGraphicFramePr>
        <p:xfrm>
          <a:off x="457197" y="1921079"/>
          <a:ext cx="8229600" cy="43699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04090955"/>
      </p:ext>
    </p:extLst>
  </p:cSld>
  <p:clrMapOvr>
    <a:masterClrMapping/>
  </p:clrMapOvr>
</p:sld>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1405D2F-EAC0-4E16-A133-0D66D80F8919}" vid="{2E5F8463-1C90-4865-A9B4-C77F212A185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143</TotalTime>
  <Words>1350</Words>
  <Application>Microsoft Office PowerPoint</Application>
  <PresentationFormat>On-screen Show (4:3)</PresentationFormat>
  <Paragraphs>135</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Tw Cen MT Condensed</vt:lpstr>
      <vt:lpstr>Office Theme</vt:lpstr>
      <vt:lpstr>Preparing for open enrollment 2021</vt:lpstr>
      <vt:lpstr>What’s new for 2022?</vt:lpstr>
      <vt:lpstr>Open enrollment is October 1-31, 2021</vt:lpstr>
      <vt:lpstr>Available open enrollment changes</vt:lpstr>
      <vt:lpstr>Newly eligible ongoing employees1</vt:lpstr>
      <vt:lpstr>2022 Monthly premiums</vt:lpstr>
      <vt:lpstr>Publications for 2022</vt:lpstr>
      <vt:lpstr>Federally mandated notices</vt:lpstr>
      <vt:lpstr>Where to find employer resources</vt:lpstr>
      <vt:lpstr>Your responsibility as an employer</vt:lpstr>
      <vt:lpstr>Your responsibility as an employer</vt:lpstr>
      <vt:lpstr>New electronic Statement of Health process for life insurance</vt:lpstr>
      <vt:lpstr>Submitting SLTD salary information</vt:lpstr>
      <vt:lpstr>Important reminders</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H. Young</dc:creator>
  <cp:lastModifiedBy>Heather H. Young</cp:lastModifiedBy>
  <cp:revision>15</cp:revision>
  <cp:lastPrinted>2019-12-11T18:59:44Z</cp:lastPrinted>
  <dcterms:created xsi:type="dcterms:W3CDTF">2021-08-04T13:08:35Z</dcterms:created>
  <dcterms:modified xsi:type="dcterms:W3CDTF">2021-08-17T19:56:08Z</dcterms:modified>
</cp:coreProperties>
</file>