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20"/>
  </p:notesMasterIdLst>
  <p:handoutMasterIdLst>
    <p:handoutMasterId r:id="rId21"/>
  </p:handoutMasterIdLst>
  <p:sldIdLst>
    <p:sldId id="455" r:id="rId2"/>
    <p:sldId id="448" r:id="rId3"/>
    <p:sldId id="475" r:id="rId4"/>
    <p:sldId id="406" r:id="rId5"/>
    <p:sldId id="470" r:id="rId6"/>
    <p:sldId id="376" r:id="rId7"/>
    <p:sldId id="456" r:id="rId8"/>
    <p:sldId id="457" r:id="rId9"/>
    <p:sldId id="458" r:id="rId10"/>
    <p:sldId id="462" r:id="rId11"/>
    <p:sldId id="476" r:id="rId12"/>
    <p:sldId id="460" r:id="rId13"/>
    <p:sldId id="461" r:id="rId14"/>
    <p:sldId id="471" r:id="rId15"/>
    <p:sldId id="472" r:id="rId16"/>
    <p:sldId id="473" r:id="rId17"/>
    <p:sldId id="465" r:id="rId18"/>
    <p:sldId id="263" r:id="rId19"/>
  </p:sldIdLst>
  <p:sldSz cx="12192000" cy="6858000"/>
  <p:notesSz cx="7023100" cy="93091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754" autoAdjust="0"/>
    <p:restoredTop sz="96357" autoAdjust="0"/>
  </p:normalViewPr>
  <p:slideViewPr>
    <p:cSldViewPr snapToGrid="0">
      <p:cViewPr varScale="1">
        <p:scale>
          <a:sx n="111" d="100"/>
          <a:sy n="111" d="100"/>
        </p:scale>
        <p:origin x="1182"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8/6/2025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8/6/2025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1540249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1604444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5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6</a:t>
            </a:fld>
            <a:endParaRPr lang="en-US" dirty="0"/>
          </a:p>
        </p:txBody>
      </p:sp>
    </p:spTree>
    <p:extLst>
      <p:ext uri="{BB962C8B-B14F-4D97-AF65-F5344CB8AC3E}">
        <p14:creationId xmlns:p14="http://schemas.microsoft.com/office/powerpoint/2010/main" val="12814870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13</a:t>
            </a:fld>
            <a:endParaRPr lang="en-US"/>
          </a:p>
        </p:txBody>
      </p:sp>
    </p:spTree>
    <p:extLst>
      <p:ext uri="{BB962C8B-B14F-4D97-AF65-F5344CB8AC3E}">
        <p14:creationId xmlns:p14="http://schemas.microsoft.com/office/powerpoint/2010/main" val="28471642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18</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5.png"/><Relationship Id="rId7" Type="http://schemas.openxmlformats.org/officeDocument/2006/relationships/image" Target="../media/image17.png"/><Relationship Id="rId12" Type="http://schemas.openxmlformats.org/officeDocument/2006/relationships/hyperlink" Target="https://www.instagram.com/s.c.peba/" TargetMode="External"/><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9.png"/><Relationship Id="rId5" Type="http://schemas.openxmlformats.org/officeDocument/2006/relationships/image" Target="../media/image16.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8.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pic>
        <p:nvPicPr>
          <p:cNvPr id="3" name="Picture 2" descr="Logo, company name&#10;&#10;Description automatically generated">
            <a:extLst>
              <a:ext uri="{FF2B5EF4-FFF2-40B4-BE49-F238E27FC236}">
                <a16:creationId xmlns:a16="http://schemas.microsoft.com/office/drawing/2014/main" id="{F0F8BF0B-55EC-EEF9-6B77-9B3A61B767E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823488" y="228600"/>
            <a:ext cx="2758909" cy="1051013"/>
          </a:xfrm>
          <a:prstGeom prst="rect">
            <a:avLst/>
          </a:prstGeom>
        </p:spPr>
      </p:pic>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pic>
        <p:nvPicPr>
          <p:cNvPr id="2" name="Picture 1" descr="Logo, company name&#10;&#10;Description automatically generated">
            <a:extLst>
              <a:ext uri="{FF2B5EF4-FFF2-40B4-BE49-F238E27FC236}">
                <a16:creationId xmlns:a16="http://schemas.microsoft.com/office/drawing/2014/main" id="{8E2898EC-F19E-6CC7-56A1-79285F14657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823488" y="228600"/>
            <a:ext cx="2758909" cy="1051013"/>
          </a:xfrm>
          <a:prstGeom prst="rect">
            <a:avLst/>
          </a:prstGeom>
        </p:spPr>
      </p:pic>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pic>
        <p:nvPicPr>
          <p:cNvPr id="3" name="Picture 2" descr="Logo&#10;&#10;Description automatically generated">
            <a:extLst>
              <a:ext uri="{FF2B5EF4-FFF2-40B4-BE49-F238E27FC236}">
                <a16:creationId xmlns:a16="http://schemas.microsoft.com/office/drawing/2014/main" id="{4202DBD9-6ECF-73EF-779A-2EAFB3DBEBF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1231" y="508266"/>
            <a:ext cx="4114800" cy="1664319"/>
          </a:xfrm>
          <a:prstGeom prst="rect">
            <a:avLst/>
          </a:prstGeom>
        </p:spPr>
      </p:pic>
    </p:spTree>
    <p:extLst>
      <p:ext uri="{BB962C8B-B14F-4D97-AF65-F5344CB8AC3E}">
        <p14:creationId xmlns:p14="http://schemas.microsoft.com/office/powerpoint/2010/main" val="2547750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pic>
        <p:nvPicPr>
          <p:cNvPr id="7" name="Picture 6" descr="Logo, company name&#10;&#10;Description automatically generated">
            <a:extLst>
              <a:ext uri="{FF2B5EF4-FFF2-40B4-BE49-F238E27FC236}">
                <a16:creationId xmlns:a16="http://schemas.microsoft.com/office/drawing/2014/main" id="{BF8676C9-8A24-CA59-A3B3-E2560AD60BA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823488" y="228600"/>
            <a:ext cx="2758909" cy="1051013"/>
          </a:xfrm>
          <a:prstGeom prst="rect">
            <a:avLst/>
          </a:prstGeom>
        </p:spPr>
      </p:pic>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pic>
        <p:nvPicPr>
          <p:cNvPr id="5" name="Picture 4" descr="Logo, company name&#10;&#10;Description automatically generated">
            <a:extLst>
              <a:ext uri="{FF2B5EF4-FFF2-40B4-BE49-F238E27FC236}">
                <a16:creationId xmlns:a16="http://schemas.microsoft.com/office/drawing/2014/main" id="{9C6E2963-B328-3906-392E-D0274566B76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823488" y="228600"/>
            <a:ext cx="2758909" cy="1051013"/>
          </a:xfrm>
          <a:prstGeom prst="rect">
            <a:avLst/>
          </a:prstGeom>
        </p:spPr>
      </p:pic>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pic>
        <p:nvPicPr>
          <p:cNvPr id="4" name="Picture 3" descr="Logo, company name&#10;&#10;Description automatically generated">
            <a:extLst>
              <a:ext uri="{FF2B5EF4-FFF2-40B4-BE49-F238E27FC236}">
                <a16:creationId xmlns:a16="http://schemas.microsoft.com/office/drawing/2014/main" id="{93FC9C30-B35A-FCF6-3C51-B44667D176B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823491" y="5240058"/>
            <a:ext cx="2758909" cy="1051013"/>
          </a:xfrm>
          <a:prstGeom prst="rect">
            <a:avLst/>
          </a:prstGeom>
        </p:spPr>
      </p:pic>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3" name="Picture 2" descr="Logo, company name&#10;&#10;Description automatically generated">
            <a:extLst>
              <a:ext uri="{FF2B5EF4-FFF2-40B4-BE49-F238E27FC236}">
                <a16:creationId xmlns:a16="http://schemas.microsoft.com/office/drawing/2014/main" id="{9386E07E-BE3D-A8C3-0D9D-31CC9BEADC7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823491" y="5240058"/>
            <a:ext cx="2758909" cy="1051013"/>
          </a:xfrm>
          <a:prstGeom prst="rect">
            <a:avLst/>
          </a:prstGeom>
        </p:spPr>
      </p:pic>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pic>
        <p:nvPicPr>
          <p:cNvPr id="5" name="Picture 4" descr="Logo, company name&#10;&#10;Description automatically generated">
            <a:extLst>
              <a:ext uri="{FF2B5EF4-FFF2-40B4-BE49-F238E27FC236}">
                <a16:creationId xmlns:a16="http://schemas.microsoft.com/office/drawing/2014/main" id="{F8E3BF5D-6376-9222-50D8-FEE461C30C0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823488" y="764216"/>
            <a:ext cx="2758909" cy="1051013"/>
          </a:xfrm>
          <a:prstGeom prst="rect">
            <a:avLst/>
          </a:prstGeom>
        </p:spPr>
      </p:pic>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b"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pic>
        <p:nvPicPr>
          <p:cNvPr id="3" name="Picture 2" descr="Logo, company name&#10;&#10;Description automatically generated">
            <a:extLst>
              <a:ext uri="{FF2B5EF4-FFF2-40B4-BE49-F238E27FC236}">
                <a16:creationId xmlns:a16="http://schemas.microsoft.com/office/drawing/2014/main" id="{EA68B675-3D4F-8553-9E80-86B9405CADC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09599" y="228600"/>
            <a:ext cx="2758909" cy="1051013"/>
          </a:xfrm>
          <a:prstGeom prst="rect">
            <a:avLst/>
          </a:prstGeom>
        </p:spPr>
      </p:pic>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 id="2147483701" r:id="rId16"/>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hyperlink" Target="https://ebs.eip.sc.gov/ebs/" TargetMode="External"/><Relationship Id="rId2" Type="http://schemas.openxmlformats.org/officeDocument/2006/relationships/hyperlink" Target="peba.sc.gov/oe" TargetMode="External"/><Relationship Id="rId1" Type="http://schemas.openxmlformats.org/officeDocument/2006/relationships/slideLayout" Target="../slideLayouts/slideLayout3.xml"/><Relationship Id="rId4" Type="http://schemas.openxmlformats.org/officeDocument/2006/relationships/hyperlink" Target="peba.sc.gov/insurance-trainin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www.peba.sc.gov/insurance-training" TargetMode="External"/><Relationship Id="rId2" Type="http://schemas.openxmlformats.org/officeDocument/2006/relationships/hyperlink" Target="https://ebs.eip.sc.gov/"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hyperlink" Target="https://mybenefits.sc.gov/mybenefits/authentication/checkBrowser.do" TargetMode="Externa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tags" Target="../tags/tag8.xml"/></Relationships>
</file>

<file path=ppt/slides/_rels/slide2.xml.rels><?xml version="1.0" encoding="UTF-8" standalone="yes"?>
<Relationships xmlns="http://schemas.openxmlformats.org/package/2006/relationships"><Relationship Id="rId3" Type="http://schemas.openxmlformats.org/officeDocument/2006/relationships/hyperlink" Target="peba.sc.gov/monthly-premiums"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peba.sc.gov/sites/default/files/2026_opt_er_premium_worksheet.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4.xml"/><Relationship Id="rId5" Type="http://schemas.openxmlformats.org/officeDocument/2006/relationships/hyperlink" Target="https://peba.sc.gov/sites/default/files/statement_of_health_process.pdf" TargetMode="External"/><Relationship Id="rId4" Type="http://schemas.openxmlformats.org/officeDocument/2006/relationships/hyperlink" Target="https://mybenefits.sc.gov/mybenefits/authentication/checkBrowser.do"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5.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8" Type="http://schemas.openxmlformats.org/officeDocument/2006/relationships/image" Target="../media/image28.svg"/><Relationship Id="rId13" Type="http://schemas.openxmlformats.org/officeDocument/2006/relationships/image" Target="../media/image33.png"/><Relationship Id="rId3" Type="http://schemas.openxmlformats.org/officeDocument/2006/relationships/image" Target="../media/image23.png"/><Relationship Id="rId7" Type="http://schemas.openxmlformats.org/officeDocument/2006/relationships/image" Target="../media/image27.png"/><Relationship Id="rId12" Type="http://schemas.openxmlformats.org/officeDocument/2006/relationships/image" Target="../media/image32.svg"/><Relationship Id="rId2" Type="http://schemas.openxmlformats.org/officeDocument/2006/relationships/hyperlink" Target="peba.sc.gov/oe-employers" TargetMode="External"/><Relationship Id="rId1" Type="http://schemas.openxmlformats.org/officeDocument/2006/relationships/slideLayout" Target="../slideLayouts/slideLayout3.xml"/><Relationship Id="rId6" Type="http://schemas.openxmlformats.org/officeDocument/2006/relationships/image" Target="../media/image26.svg"/><Relationship Id="rId11" Type="http://schemas.openxmlformats.org/officeDocument/2006/relationships/image" Target="../media/image31.png"/><Relationship Id="rId5" Type="http://schemas.openxmlformats.org/officeDocument/2006/relationships/image" Target="../media/image25.png"/><Relationship Id="rId10" Type="http://schemas.openxmlformats.org/officeDocument/2006/relationships/image" Target="../media/image30.svg"/><Relationship Id="rId4" Type="http://schemas.openxmlformats.org/officeDocument/2006/relationships/image" Target="../media/image24.svg"/><Relationship Id="rId9" Type="http://schemas.openxmlformats.org/officeDocument/2006/relationships/image" Target="../media/image29.png"/><Relationship Id="rId14" Type="http://schemas.openxmlformats.org/officeDocument/2006/relationships/image" Target="../media/image3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Preparing for open enrollment 2025</a:t>
            </a:r>
          </a:p>
        </p:txBody>
      </p:sp>
      <p:pic>
        <p:nvPicPr>
          <p:cNvPr id="3" name="Picture 2" descr="Logo, company name&#10;&#10;Description automatically generated">
            <a:extLst>
              <a:ext uri="{FF2B5EF4-FFF2-40B4-BE49-F238E27FC236}">
                <a16:creationId xmlns:a16="http://schemas.microsoft.com/office/drawing/2014/main" id="{C5415548-1304-D734-B29F-F8AD3AD29C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6550" y="4663456"/>
            <a:ext cx="3304425" cy="1258829"/>
          </a:xfrm>
          <a:prstGeom prst="rect">
            <a:avLst/>
          </a:prstGeom>
        </p:spPr>
      </p:pic>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83BBDE-59B5-48CE-2026-128A3022E55F}"/>
              </a:ext>
            </a:extLst>
          </p:cNvPr>
          <p:cNvSpPr>
            <a:spLocks noGrp="1"/>
          </p:cNvSpPr>
          <p:nvPr>
            <p:ph type="sldNum" sz="quarter" idx="12"/>
          </p:nvPr>
        </p:nvSpPr>
        <p:spPr/>
        <p:txBody>
          <a:bodyPr/>
          <a:lstStyle/>
          <a:p>
            <a:fld id="{28024367-D536-4F59-B2ED-0E7825EDA9AF}" type="slidenum">
              <a:rPr lang="en-US" smtClean="0"/>
              <a:pPr/>
              <a:t>10</a:t>
            </a:fld>
            <a:endParaRPr lang="en-US" dirty="0"/>
          </a:p>
        </p:txBody>
      </p:sp>
      <p:sp>
        <p:nvSpPr>
          <p:cNvPr id="2" name="Content Placeholder 1">
            <a:extLst>
              <a:ext uri="{FF2B5EF4-FFF2-40B4-BE49-F238E27FC236}">
                <a16:creationId xmlns:a16="http://schemas.microsoft.com/office/drawing/2014/main" id="{772DD475-EE47-7D6B-8AB8-939578ADEC67}"/>
              </a:ext>
            </a:extLst>
          </p:cNvPr>
          <p:cNvSpPr>
            <a:spLocks noGrp="1"/>
          </p:cNvSpPr>
          <p:nvPr>
            <p:ph sz="half" idx="1"/>
          </p:nvPr>
        </p:nvSpPr>
        <p:spPr/>
        <p:txBody>
          <a:bodyPr>
            <a:normAutofit/>
          </a:bodyPr>
          <a:lstStyle/>
          <a:p>
            <a:pPr marL="0" indent="0">
              <a:buNone/>
            </a:pPr>
            <a:r>
              <a:rPr lang="en-US" b="1" dirty="0"/>
              <a:t>Review other insurance products you may offer. </a:t>
            </a:r>
          </a:p>
          <a:p>
            <a:pPr lvl="1"/>
            <a:r>
              <a:rPr lang="en-US" dirty="0"/>
              <a:t>You </a:t>
            </a:r>
            <a:r>
              <a:rPr lang="en-US" i="1" dirty="0"/>
              <a:t>cannot</a:t>
            </a:r>
            <a:r>
              <a:rPr lang="en-US" dirty="0"/>
              <a:t> offer an insurance benefit that is available through PEBA or in direct competition with PEBA benefits.</a:t>
            </a:r>
          </a:p>
          <a:p>
            <a:pPr lvl="1"/>
            <a:r>
              <a:rPr lang="en-US" dirty="0"/>
              <a:t>You can offer products not available through PEBA; however, premiums for those products </a:t>
            </a:r>
            <a:r>
              <a:rPr lang="en-US" i="1" dirty="0"/>
              <a:t>cannot</a:t>
            </a:r>
            <a:r>
              <a:rPr lang="en-US" dirty="0"/>
              <a:t> be paid pretax through MoneyPlus. </a:t>
            </a:r>
          </a:p>
          <a:p>
            <a:pPr marL="0" indent="0">
              <a:buNone/>
            </a:pPr>
            <a:r>
              <a:rPr lang="en-US" b="1" dirty="0"/>
              <a:t>Distribute hard copies of federally mandated notices to insurance-eligible employees by October 1. </a:t>
            </a:r>
          </a:p>
          <a:p>
            <a:pPr marL="0" indent="0">
              <a:buNone/>
            </a:pPr>
            <a:r>
              <a:rPr lang="en-US" b="1" dirty="0"/>
              <a:t>Provide employees with a link to PEBA’s open enrollment webpage, </a:t>
            </a:r>
            <a:r>
              <a:rPr lang="en-US" b="1" dirty="0">
                <a:hlinkClick r:id="rId2" action="ppaction://hlinkfile"/>
              </a:rPr>
              <a:t>peba.sc.gov/</a:t>
            </a:r>
            <a:r>
              <a:rPr lang="en-US" b="1" dirty="0" err="1">
                <a:hlinkClick r:id="rId2" action="ppaction://hlinkfile"/>
              </a:rPr>
              <a:t>oe</a:t>
            </a:r>
            <a:r>
              <a:rPr lang="en-US" b="1" dirty="0"/>
              <a:t>.</a:t>
            </a:r>
          </a:p>
          <a:p>
            <a:pPr marL="0" indent="0">
              <a:buNone/>
            </a:pPr>
            <a:r>
              <a:rPr lang="en-US" b="1" dirty="0"/>
              <a:t>Encourage employees to use </a:t>
            </a:r>
            <a:r>
              <a:rPr lang="en-US" b="1" dirty="0" err="1"/>
              <a:t>MyBenefits</a:t>
            </a:r>
            <a:r>
              <a:rPr lang="en-US" b="1" dirty="0"/>
              <a:t> to:</a:t>
            </a:r>
          </a:p>
          <a:p>
            <a:pPr lvl="1"/>
            <a:r>
              <a:rPr lang="en-US" dirty="0"/>
              <a:t>Review current coverage and life insurance beneficiaries, even if they don’t plan to make changes.</a:t>
            </a:r>
          </a:p>
          <a:p>
            <a:pPr lvl="1"/>
            <a:r>
              <a:rPr lang="en-US" dirty="0"/>
              <a:t>Make open enrollment changes and upload supporting documentation.</a:t>
            </a:r>
          </a:p>
          <a:p>
            <a:pPr marL="0" indent="0">
              <a:buNone/>
            </a:pPr>
            <a:r>
              <a:rPr lang="en-US" b="1" kern="100" dirty="0">
                <a:effectLst/>
                <a:ea typeface="Aptos" panose="020F0502020204030204"/>
                <a:cs typeface="Times New Roman" panose="02020603050405020304" pitchFamily="18" charset="0"/>
              </a:rPr>
              <a:t>Submit updated SLTD salary as of October 1, 2025, in </a:t>
            </a:r>
            <a:r>
              <a:rPr lang="en-US" b="1" u="sng" kern="100" dirty="0">
                <a:solidFill>
                  <a:srgbClr val="467886"/>
                </a:solidFill>
                <a:effectLst/>
                <a:ea typeface="Aptos" panose="020F0502020204030204"/>
                <a:cs typeface="Times New Roman" panose="02020603050405020304" pitchFamily="18" charset="0"/>
                <a:hlinkClick r:id="rId3"/>
              </a:rPr>
              <a:t>EBS</a:t>
            </a:r>
            <a:r>
              <a:rPr lang="en-US" b="1" kern="100" dirty="0">
                <a:solidFill>
                  <a:srgbClr val="467886"/>
                </a:solidFill>
                <a:ea typeface="Aptos" panose="020F0502020204030204"/>
                <a:cs typeface="Times New Roman" panose="02020603050405020304" pitchFamily="18" charset="0"/>
              </a:rPr>
              <a:t> </a:t>
            </a:r>
            <a:r>
              <a:rPr lang="en-US" b="1" dirty="0"/>
              <a:t>between September 15 and October 31.</a:t>
            </a:r>
          </a:p>
          <a:p>
            <a:pPr lvl="1"/>
            <a:r>
              <a:rPr lang="en-US" dirty="0"/>
              <a:t>View the SLTD salary updates resource document at </a:t>
            </a:r>
            <a:r>
              <a:rPr lang="en-US" dirty="0">
                <a:hlinkClick r:id="rId4" action="ppaction://hlinkfile"/>
              </a:rPr>
              <a:t>peba.sc.gov/insurance-training</a:t>
            </a:r>
            <a:r>
              <a:rPr lang="en-US" dirty="0"/>
              <a:t>.</a:t>
            </a:r>
          </a:p>
          <a:p>
            <a:pPr lvl="1"/>
            <a:r>
              <a:rPr lang="en-US" kern="100" dirty="0">
                <a:effectLst/>
                <a:ea typeface="Aptos" panose="020F0502020204030204"/>
                <a:cs typeface="Times New Roman" panose="02020603050405020304" pitchFamily="18" charset="0"/>
              </a:rPr>
              <a:t>Not applicable to Comptroller General agencies.</a:t>
            </a:r>
          </a:p>
        </p:txBody>
      </p:sp>
      <p:sp>
        <p:nvSpPr>
          <p:cNvPr id="5" name="Title 4">
            <a:extLst>
              <a:ext uri="{FF2B5EF4-FFF2-40B4-BE49-F238E27FC236}">
                <a16:creationId xmlns:a16="http://schemas.microsoft.com/office/drawing/2014/main" id="{5E2A83D8-0798-EB9C-4C67-DD8E0C8E877C}"/>
              </a:ext>
            </a:extLst>
          </p:cNvPr>
          <p:cNvSpPr>
            <a:spLocks noGrp="1"/>
          </p:cNvSpPr>
          <p:nvPr>
            <p:ph type="title"/>
          </p:nvPr>
        </p:nvSpPr>
        <p:spPr/>
        <p:txBody>
          <a:bodyPr/>
          <a:lstStyle/>
          <a:p>
            <a:r>
              <a:rPr lang="en-US"/>
              <a:t>Your responsibilities as an employer</a:t>
            </a:r>
            <a:endParaRPr lang="en-US" dirty="0"/>
          </a:p>
        </p:txBody>
      </p:sp>
    </p:spTree>
    <p:extLst>
      <p:ext uri="{BB962C8B-B14F-4D97-AF65-F5344CB8AC3E}">
        <p14:creationId xmlns:p14="http://schemas.microsoft.com/office/powerpoint/2010/main" val="1242309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434ED5-8745-AB04-BE03-8AB4B813940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15688B-E418-A7AB-98CF-6D0667F86713}"/>
              </a:ext>
            </a:extLst>
          </p:cNvPr>
          <p:cNvSpPr>
            <a:spLocks noGrp="1"/>
          </p:cNvSpPr>
          <p:nvPr>
            <p:ph sz="half" idx="1"/>
          </p:nvPr>
        </p:nvSpPr>
        <p:spPr/>
        <p:txBody>
          <a:bodyPr>
            <a:normAutofit/>
          </a:bodyPr>
          <a:lstStyle/>
          <a:p>
            <a:r>
              <a:rPr lang="en-US" dirty="0"/>
              <a:t>Some open enrollment changes require a 2026 </a:t>
            </a:r>
            <a:r>
              <a:rPr lang="en-US" i="1" dirty="0"/>
              <a:t>Active Notice of Election</a:t>
            </a:r>
            <a:r>
              <a:rPr lang="en-US" dirty="0"/>
              <a:t>. </a:t>
            </a:r>
          </a:p>
          <a:p>
            <a:pPr lvl="1"/>
            <a:r>
              <a:rPr lang="en-US" dirty="0"/>
              <a:t>Mark only the requested changes. </a:t>
            </a:r>
          </a:p>
          <a:p>
            <a:pPr lvl="1"/>
            <a:r>
              <a:rPr lang="en-US" dirty="0"/>
              <a:t>Check Enrollment under Type of Change.  </a:t>
            </a:r>
          </a:p>
          <a:p>
            <a:pPr lvl="1"/>
            <a:r>
              <a:rPr lang="en-US" dirty="0"/>
              <a:t>Effective date must be January 1, 2026.</a:t>
            </a:r>
          </a:p>
          <a:p>
            <a:r>
              <a:rPr lang="en-US" dirty="0"/>
              <a:t>If more than one NOE is submitted, PEBA will process the NOE with the latest signature date as the final enrollment NOE.</a:t>
            </a:r>
          </a:p>
          <a:p>
            <a:r>
              <a:rPr lang="en-US" dirty="0"/>
              <a:t>NOEs must be signed by October 31. </a:t>
            </a:r>
          </a:p>
          <a:p>
            <a:r>
              <a:rPr lang="en-US" dirty="0"/>
              <a:t>All open enrollment transactions must be received by PEBA by November 15; there are no exceptions.</a:t>
            </a:r>
          </a:p>
          <a:p>
            <a:endParaRPr lang="en-US" dirty="0"/>
          </a:p>
          <a:p>
            <a:endParaRPr lang="en-US" dirty="0"/>
          </a:p>
        </p:txBody>
      </p:sp>
      <p:sp>
        <p:nvSpPr>
          <p:cNvPr id="5" name="Content Placeholder 4">
            <a:extLst>
              <a:ext uri="{FF2B5EF4-FFF2-40B4-BE49-F238E27FC236}">
                <a16:creationId xmlns:a16="http://schemas.microsoft.com/office/drawing/2014/main" id="{8B6FAC61-48B4-9DBD-1980-F76219495B71}"/>
              </a:ext>
            </a:extLst>
          </p:cNvPr>
          <p:cNvSpPr>
            <a:spLocks noGrp="1"/>
          </p:cNvSpPr>
          <p:nvPr>
            <p:ph sz="half" idx="2"/>
          </p:nvPr>
        </p:nvSpPr>
        <p:spPr/>
        <p:txBody>
          <a:bodyPr>
            <a:normAutofit fontScale="85000" lnSpcReduction="10000"/>
          </a:bodyPr>
          <a:lstStyle/>
          <a:p>
            <a:pPr marL="0" indent="0">
              <a:buNone/>
            </a:pPr>
            <a:r>
              <a:rPr lang="en-US" b="1" dirty="0"/>
              <a:t>An NOE is required: </a:t>
            </a:r>
          </a:p>
          <a:p>
            <a:r>
              <a:rPr lang="en-US" dirty="0"/>
              <a:t>When enrolling in Optional Life coverage.</a:t>
            </a:r>
          </a:p>
          <a:p>
            <a:r>
              <a:rPr lang="en-US" dirty="0"/>
              <a:t>When increasing current Optional Life coverage by more than $50,000.</a:t>
            </a:r>
          </a:p>
          <a:p>
            <a:r>
              <a:rPr lang="en-US" dirty="0"/>
              <a:t>When enrolling in or increasing Dependent Life-Spouse coverage.</a:t>
            </a:r>
          </a:p>
          <a:p>
            <a:r>
              <a:rPr lang="en-US" dirty="0"/>
              <a:t>When changes occur that require two transactions, such as family status changes with effective dates in October, November or December. </a:t>
            </a:r>
          </a:p>
          <a:p>
            <a:r>
              <a:rPr lang="en-US" dirty="0"/>
              <a:t>For a subscriber with a National Medical Support Notice on file.</a:t>
            </a:r>
          </a:p>
          <a:p>
            <a:r>
              <a:rPr lang="en-US" dirty="0"/>
              <a:t>If a subscriber or dependent becomes eligible for Medicare (due to age) prior to 2026. </a:t>
            </a:r>
          </a:p>
          <a:p>
            <a:r>
              <a:rPr lang="en-US" dirty="0"/>
              <a:t>If a dependent child ages out of eligibility prior to 2026. </a:t>
            </a:r>
          </a:p>
          <a:p>
            <a:r>
              <a:rPr lang="en-US" dirty="0"/>
              <a:t>A new hire after October 1 wishes to enroll in a 2026 flexible spending account.</a:t>
            </a:r>
          </a:p>
        </p:txBody>
      </p:sp>
      <p:sp>
        <p:nvSpPr>
          <p:cNvPr id="2" name="Slide Number Placeholder 1">
            <a:extLst>
              <a:ext uri="{FF2B5EF4-FFF2-40B4-BE49-F238E27FC236}">
                <a16:creationId xmlns:a16="http://schemas.microsoft.com/office/drawing/2014/main" id="{7C6CC006-FF9F-B17D-9931-BB4AFF79CE41}"/>
              </a:ext>
            </a:extLst>
          </p:cNvPr>
          <p:cNvSpPr>
            <a:spLocks noGrp="1"/>
          </p:cNvSpPr>
          <p:nvPr>
            <p:ph type="sldNum" sz="quarter" idx="12"/>
          </p:nvPr>
        </p:nvSpPr>
        <p:spPr/>
        <p:txBody>
          <a:bodyPr/>
          <a:lstStyle/>
          <a:p>
            <a:fld id="{28024367-D536-4F59-B2ED-0E7825EDA9AF}" type="slidenum">
              <a:rPr lang="en-US" smtClean="0"/>
              <a:pPr/>
              <a:t>11</a:t>
            </a:fld>
            <a:endParaRPr lang="en-US" dirty="0"/>
          </a:p>
        </p:txBody>
      </p:sp>
      <p:sp>
        <p:nvSpPr>
          <p:cNvPr id="4" name="Title 3">
            <a:extLst>
              <a:ext uri="{FF2B5EF4-FFF2-40B4-BE49-F238E27FC236}">
                <a16:creationId xmlns:a16="http://schemas.microsoft.com/office/drawing/2014/main" id="{947B68E4-B734-55F8-0FC2-813C9D0D030E}"/>
              </a:ext>
            </a:extLst>
          </p:cNvPr>
          <p:cNvSpPr>
            <a:spLocks noGrp="1"/>
          </p:cNvSpPr>
          <p:nvPr>
            <p:ph type="title"/>
          </p:nvPr>
        </p:nvSpPr>
        <p:spPr/>
        <p:txBody>
          <a:bodyPr/>
          <a:lstStyle/>
          <a:p>
            <a:r>
              <a:rPr lang="en-US" dirty="0"/>
              <a:t>Using an </a:t>
            </a:r>
            <a:r>
              <a:rPr lang="en-US" i="1"/>
              <a:t>Active NOE?</a:t>
            </a:r>
            <a:endParaRPr lang="en-US" dirty="0"/>
          </a:p>
        </p:txBody>
      </p:sp>
    </p:spTree>
    <p:extLst>
      <p:ext uri="{BB962C8B-B14F-4D97-AF65-F5344CB8AC3E}">
        <p14:creationId xmlns:p14="http://schemas.microsoft.com/office/powerpoint/2010/main" val="31668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46FC87D-D0FE-C0DC-B853-FDD8C51D644D}"/>
              </a:ext>
            </a:extLst>
          </p:cNvPr>
          <p:cNvSpPr>
            <a:spLocks noGrp="1"/>
          </p:cNvSpPr>
          <p:nvPr>
            <p:ph type="sldNum" sz="quarter" idx="12"/>
          </p:nvPr>
        </p:nvSpPr>
        <p:spPr/>
        <p:txBody>
          <a:bodyPr/>
          <a:lstStyle/>
          <a:p>
            <a:fld id="{28024367-D536-4F59-B2ED-0E7825EDA9AF}" type="slidenum">
              <a:rPr lang="en-US" smtClean="0"/>
              <a:pPr/>
              <a:t>12</a:t>
            </a:fld>
            <a:endParaRPr lang="en-US" dirty="0"/>
          </a:p>
        </p:txBody>
      </p:sp>
      <p:sp>
        <p:nvSpPr>
          <p:cNvPr id="3" name="Content Placeholder 2">
            <a:extLst>
              <a:ext uri="{FF2B5EF4-FFF2-40B4-BE49-F238E27FC236}">
                <a16:creationId xmlns:a16="http://schemas.microsoft.com/office/drawing/2014/main" id="{F1578233-2152-F921-FCC8-6C55664FBE7A}"/>
              </a:ext>
            </a:extLst>
          </p:cNvPr>
          <p:cNvSpPr>
            <a:spLocks noGrp="1"/>
          </p:cNvSpPr>
          <p:nvPr>
            <p:ph sz="half" idx="1"/>
          </p:nvPr>
        </p:nvSpPr>
        <p:spPr/>
        <p:txBody>
          <a:bodyPr/>
          <a:lstStyle/>
          <a:p>
            <a:r>
              <a:rPr lang="en-US" dirty="0"/>
              <a:t>The Affordable Care Act requires employers to monitor the hours of all employees to ensure eligible employees are offered benefits.</a:t>
            </a:r>
          </a:p>
          <a:p>
            <a:r>
              <a:rPr lang="en-US" dirty="0"/>
              <a:t>During October of the Standard Administrative Period (October 4-December 31), identify eligible individuals.</a:t>
            </a:r>
          </a:p>
          <a:p>
            <a:pPr lvl="1"/>
            <a:r>
              <a:rPr lang="en-US" dirty="0"/>
              <a:t>Offer coverage to and enroll newly eligible employees during the open enrollment period for coverage effective January 1. </a:t>
            </a:r>
          </a:p>
          <a:p>
            <a:pPr lvl="1"/>
            <a:r>
              <a:rPr lang="en-US" dirty="0"/>
              <a:t>PEBA uses the remainder of the Administrative Period (November 1-December 31) to process enrollments to ensure employees have access to coverage at the beginning of the Stability Period.</a:t>
            </a:r>
          </a:p>
          <a:p>
            <a:pPr lvl="1"/>
            <a:r>
              <a:rPr lang="en-US" dirty="0"/>
              <a:t>If determined ineligible, notify employees of loss of eligibility for the next plan year.</a:t>
            </a:r>
          </a:p>
          <a:p>
            <a:pPr lvl="2"/>
            <a:r>
              <a:rPr lang="en-US" dirty="0"/>
              <a:t>Must issue COBRA 18-month notices and </a:t>
            </a:r>
            <a:r>
              <a:rPr lang="en-US" i="1" dirty="0"/>
              <a:t>Your Insurance Benefits When Your Hours are Reduced</a:t>
            </a:r>
            <a:r>
              <a:rPr lang="en-US" dirty="0"/>
              <a:t> immediately prior to or following the loss of coverage. </a:t>
            </a:r>
          </a:p>
          <a:p>
            <a:r>
              <a:rPr lang="en-US" dirty="0"/>
              <a:t>Learn more in the Active subscribers chapter of the </a:t>
            </a:r>
            <a:r>
              <a:rPr lang="en-US" i="1" dirty="0"/>
              <a:t>Benefits Administrators Manual</a:t>
            </a:r>
            <a:r>
              <a:rPr lang="en-US" dirty="0"/>
              <a:t>. </a:t>
            </a:r>
          </a:p>
          <a:p>
            <a:endParaRPr lang="en-US" dirty="0"/>
          </a:p>
        </p:txBody>
      </p:sp>
      <p:sp>
        <p:nvSpPr>
          <p:cNvPr id="4" name="Title 3">
            <a:extLst>
              <a:ext uri="{FF2B5EF4-FFF2-40B4-BE49-F238E27FC236}">
                <a16:creationId xmlns:a16="http://schemas.microsoft.com/office/drawing/2014/main" id="{A19A7879-3FA3-A846-CDA7-0135B58CD4F4}"/>
              </a:ext>
            </a:extLst>
          </p:cNvPr>
          <p:cNvSpPr>
            <a:spLocks noGrp="1"/>
          </p:cNvSpPr>
          <p:nvPr>
            <p:ph type="title"/>
          </p:nvPr>
        </p:nvSpPr>
        <p:spPr/>
        <p:txBody>
          <a:bodyPr/>
          <a:lstStyle/>
          <a:p>
            <a:r>
              <a:rPr lang="en-US" dirty="0"/>
              <a:t>Your responsibilities as an employer</a:t>
            </a:r>
          </a:p>
        </p:txBody>
      </p:sp>
    </p:spTree>
    <p:extLst>
      <p:ext uri="{BB962C8B-B14F-4D97-AF65-F5344CB8AC3E}">
        <p14:creationId xmlns:p14="http://schemas.microsoft.com/office/powerpoint/2010/main" val="796231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6C55342-16E2-6D21-12A7-D0FC1729E607}"/>
              </a:ext>
            </a:extLst>
          </p:cNvPr>
          <p:cNvSpPr>
            <a:spLocks noGrp="1"/>
          </p:cNvSpPr>
          <p:nvPr>
            <p:ph type="sldNum" sz="quarter" idx="12"/>
          </p:nvPr>
        </p:nvSpPr>
        <p:spPr/>
        <p:txBody>
          <a:bodyPr/>
          <a:lstStyle/>
          <a:p>
            <a:fld id="{28024367-D536-4F59-B2ED-0E7825EDA9AF}" type="slidenum">
              <a:rPr lang="en-US" smtClean="0"/>
              <a:pPr/>
              <a:t>13</a:t>
            </a:fld>
            <a:endParaRPr lang="en-US" dirty="0"/>
          </a:p>
        </p:txBody>
      </p:sp>
      <p:sp>
        <p:nvSpPr>
          <p:cNvPr id="3" name="Content Placeholder 2">
            <a:extLst>
              <a:ext uri="{FF2B5EF4-FFF2-40B4-BE49-F238E27FC236}">
                <a16:creationId xmlns:a16="http://schemas.microsoft.com/office/drawing/2014/main" id="{239BAA3F-C3E0-4C7A-25DE-85600B431BB0}"/>
              </a:ext>
            </a:extLst>
          </p:cNvPr>
          <p:cNvSpPr>
            <a:spLocks noGrp="1"/>
          </p:cNvSpPr>
          <p:nvPr>
            <p:ph sz="half" idx="1"/>
          </p:nvPr>
        </p:nvSpPr>
        <p:spPr/>
        <p:txBody>
          <a:bodyPr>
            <a:normAutofit/>
          </a:bodyPr>
          <a:lstStyle/>
          <a:p>
            <a:r>
              <a:rPr lang="en-US" dirty="0"/>
              <a:t>Newly eligible ongoing employees may enroll in the following benefits for coverage effective January 1, 2026:</a:t>
            </a:r>
          </a:p>
          <a:p>
            <a:pPr lvl="1"/>
            <a:r>
              <a:rPr lang="en-US" dirty="0"/>
              <a:t>Health;</a:t>
            </a:r>
          </a:p>
          <a:p>
            <a:pPr lvl="1"/>
            <a:r>
              <a:rPr lang="en-US" dirty="0"/>
              <a:t>Dental;</a:t>
            </a:r>
          </a:p>
          <a:p>
            <a:pPr lvl="1"/>
            <a:r>
              <a:rPr lang="en-US" dirty="0"/>
              <a:t>Vision;</a:t>
            </a:r>
          </a:p>
          <a:p>
            <a:pPr lvl="1"/>
            <a:r>
              <a:rPr lang="en-US" dirty="0"/>
              <a:t>Optional Life insurance up to three times their salary rounded down to nearest $10,000 without medical evidence;</a:t>
            </a:r>
          </a:p>
          <a:p>
            <a:pPr lvl="1"/>
            <a:r>
              <a:rPr lang="en-US" dirty="0"/>
              <a:t>Dependent Life-Spouse insurance;</a:t>
            </a:r>
          </a:p>
          <a:p>
            <a:pPr lvl="1"/>
            <a:r>
              <a:rPr lang="en-US" dirty="0"/>
              <a:t>Dependent Life-Child insurance; </a:t>
            </a:r>
          </a:p>
          <a:p>
            <a:pPr lvl="1"/>
            <a:r>
              <a:rPr lang="en-US" dirty="0"/>
              <a:t>Supplemental Long Term Disability;</a:t>
            </a:r>
          </a:p>
          <a:p>
            <a:pPr lvl="1"/>
            <a:r>
              <a:rPr lang="en-US" dirty="0"/>
              <a:t>MoneyPlus; and</a:t>
            </a:r>
          </a:p>
          <a:p>
            <a:pPr lvl="1"/>
            <a:r>
              <a:rPr lang="en-US" dirty="0"/>
              <a:t>Health Savings Account, if applicable.</a:t>
            </a:r>
          </a:p>
        </p:txBody>
      </p:sp>
      <p:sp>
        <p:nvSpPr>
          <p:cNvPr id="2" name="Title 1">
            <a:extLst>
              <a:ext uri="{FF2B5EF4-FFF2-40B4-BE49-F238E27FC236}">
                <a16:creationId xmlns:a16="http://schemas.microsoft.com/office/drawing/2014/main" id="{AE545490-B283-9CF8-4BC7-E7D8578AC9B4}"/>
              </a:ext>
            </a:extLst>
          </p:cNvPr>
          <p:cNvSpPr>
            <a:spLocks noGrp="1"/>
          </p:cNvSpPr>
          <p:nvPr>
            <p:ph type="title"/>
          </p:nvPr>
        </p:nvSpPr>
        <p:spPr/>
        <p:txBody>
          <a:bodyPr/>
          <a:lstStyle/>
          <a:p>
            <a:r>
              <a:rPr lang="en-US"/>
              <a:t>Newly eligible ongoing employees</a:t>
            </a:r>
            <a:r>
              <a:rPr lang="en-US" baseline="30000"/>
              <a:t>1</a:t>
            </a:r>
            <a:endParaRPr lang="en-US" baseline="30000" dirty="0"/>
          </a:p>
        </p:txBody>
      </p:sp>
      <p:sp>
        <p:nvSpPr>
          <p:cNvPr id="5" name="TextBox 4">
            <a:extLst>
              <a:ext uri="{FF2B5EF4-FFF2-40B4-BE49-F238E27FC236}">
                <a16:creationId xmlns:a16="http://schemas.microsoft.com/office/drawing/2014/main" id="{4ADC1FAE-BBA5-43CD-7D18-5E4C7BA84F14}"/>
              </a:ext>
            </a:extLst>
          </p:cNvPr>
          <p:cNvSpPr txBox="1"/>
          <p:nvPr/>
        </p:nvSpPr>
        <p:spPr>
          <a:xfrm>
            <a:off x="609599" y="5837147"/>
            <a:ext cx="10972797" cy="461665"/>
          </a:xfrm>
          <a:prstGeom prst="rect">
            <a:avLst/>
          </a:prstGeom>
          <a:noFill/>
        </p:spPr>
        <p:txBody>
          <a:bodyPr wrap="square" rtlCol="0">
            <a:spAutoFit/>
          </a:bodyPr>
          <a:lstStyle/>
          <a:p>
            <a:r>
              <a:rPr lang="en-US" sz="1200" baseline="30000" dirty="0">
                <a:solidFill>
                  <a:schemeClr val="tx2"/>
                </a:solidFill>
              </a:rPr>
              <a:t>1</a:t>
            </a:r>
            <a:r>
              <a:rPr lang="en-US" sz="1200" dirty="0">
                <a:solidFill>
                  <a:schemeClr val="tx2"/>
                </a:solidFill>
              </a:rPr>
              <a:t>An ongoing employee credited with an average of 30 hours per week during the Standard Measurement Period (October 4, 2024-October 3, 2025) may enroll during the annual open enrollment period with coverage effective January 1.</a:t>
            </a:r>
          </a:p>
        </p:txBody>
      </p:sp>
    </p:spTree>
    <p:extLst>
      <p:ext uri="{BB962C8B-B14F-4D97-AF65-F5344CB8AC3E}">
        <p14:creationId xmlns:p14="http://schemas.microsoft.com/office/powerpoint/2010/main" val="2382098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83BBDE-59B5-48CE-2026-128A3022E55F}"/>
              </a:ext>
            </a:extLst>
          </p:cNvPr>
          <p:cNvSpPr>
            <a:spLocks noGrp="1"/>
          </p:cNvSpPr>
          <p:nvPr>
            <p:ph type="sldNum" sz="quarter" idx="12"/>
          </p:nvPr>
        </p:nvSpPr>
        <p:spPr/>
        <p:txBody>
          <a:bodyPr/>
          <a:lstStyle/>
          <a:p>
            <a:fld id="{28024367-D536-4F59-B2ED-0E7825EDA9AF}" type="slidenum">
              <a:rPr lang="en-US" smtClean="0"/>
              <a:pPr/>
              <a:t>14</a:t>
            </a:fld>
            <a:endParaRPr lang="en-US" dirty="0"/>
          </a:p>
        </p:txBody>
      </p:sp>
      <p:sp>
        <p:nvSpPr>
          <p:cNvPr id="2" name="Content Placeholder 1">
            <a:extLst>
              <a:ext uri="{FF2B5EF4-FFF2-40B4-BE49-F238E27FC236}">
                <a16:creationId xmlns:a16="http://schemas.microsoft.com/office/drawing/2014/main" id="{772DD475-EE47-7D6B-8AB8-939578ADEC67}"/>
              </a:ext>
            </a:extLst>
          </p:cNvPr>
          <p:cNvSpPr>
            <a:spLocks noGrp="1"/>
          </p:cNvSpPr>
          <p:nvPr>
            <p:ph sz="half" idx="1"/>
          </p:nvPr>
        </p:nvSpPr>
        <p:spPr/>
        <p:txBody>
          <a:bodyPr>
            <a:normAutofit/>
          </a:bodyPr>
          <a:lstStyle/>
          <a:p>
            <a:pPr marL="0" indent="0">
              <a:buNone/>
            </a:pPr>
            <a:r>
              <a:rPr lang="en-US" b="1" dirty="0"/>
              <a:t>Review </a:t>
            </a:r>
            <a:r>
              <a:rPr lang="en-US" b="1" dirty="0">
                <a:hlinkClick r:id="rId2"/>
              </a:rPr>
              <a:t>EBS</a:t>
            </a:r>
            <a:r>
              <a:rPr lang="en-US" b="1" dirty="0"/>
              <a:t> daily to approve transactions on your BA Console.</a:t>
            </a:r>
          </a:p>
          <a:p>
            <a:pPr lvl="1"/>
            <a:r>
              <a:rPr lang="en-US" dirty="0"/>
              <a:t>Correct transactions with errors in a timely manner.</a:t>
            </a:r>
          </a:p>
          <a:p>
            <a:pPr lvl="1"/>
            <a:r>
              <a:rPr lang="en-US" dirty="0"/>
              <a:t>Open enrollment mail must be postmarked by November 15.</a:t>
            </a:r>
          </a:p>
          <a:p>
            <a:pPr lvl="1"/>
            <a:r>
              <a:rPr lang="en-US" dirty="0"/>
              <a:t>Deadline to approve transactions is December 2.</a:t>
            </a:r>
          </a:p>
          <a:p>
            <a:pPr lvl="1"/>
            <a:r>
              <a:rPr lang="en-US" dirty="0"/>
              <a:t>Document all changes for appropriate recordkeeping.</a:t>
            </a:r>
          </a:p>
          <a:p>
            <a:pPr marL="0" indent="0">
              <a:buNone/>
            </a:pPr>
            <a:r>
              <a:rPr lang="en-US" b="1" dirty="0"/>
              <a:t>During the first week of December, view Report HIS759 for a list of open enrollment transactions that have not been approved. </a:t>
            </a:r>
          </a:p>
          <a:p>
            <a:pPr lvl="1"/>
            <a:r>
              <a:rPr lang="en-US" dirty="0"/>
              <a:t>PEBA will purge outstanding transactions in mid-December. </a:t>
            </a:r>
          </a:p>
          <a:p>
            <a:pPr marL="0" indent="0">
              <a:buNone/>
            </a:pPr>
            <a:r>
              <a:rPr lang="en-US" b="1" dirty="0"/>
              <a:t>Confirm January 2026 payroll deductions correspond with approved open enrollment transactions.</a:t>
            </a:r>
          </a:p>
          <a:p>
            <a:pPr lvl="1"/>
            <a:r>
              <a:rPr lang="en-US" dirty="0"/>
              <a:t>Advise employees to review payroll deductions in January.</a:t>
            </a:r>
          </a:p>
          <a:p>
            <a:pPr marL="0" indent="0">
              <a:buNone/>
            </a:pPr>
            <a:r>
              <a:rPr lang="en-US" b="1" dirty="0"/>
              <a:t>Prepare and issue COBRA initial notice, when applicable.</a:t>
            </a:r>
          </a:p>
          <a:p>
            <a:pPr lvl="1"/>
            <a:r>
              <a:rPr lang="en-US" dirty="0"/>
              <a:t>Review COBRA training at </a:t>
            </a:r>
            <a:r>
              <a:rPr lang="en-US" dirty="0">
                <a:hlinkClick r:id="rId3"/>
              </a:rPr>
              <a:t>peba.sc.gov/insurance-training</a:t>
            </a:r>
            <a:r>
              <a:rPr lang="en-US" dirty="0"/>
              <a:t>. </a:t>
            </a:r>
          </a:p>
          <a:p>
            <a:pPr marL="0" indent="0">
              <a:buNone/>
            </a:pPr>
            <a:endParaRPr lang="en-US" dirty="0"/>
          </a:p>
          <a:p>
            <a:pPr lvl="1"/>
            <a:endParaRPr lang="en-US" dirty="0"/>
          </a:p>
        </p:txBody>
      </p:sp>
      <p:sp>
        <p:nvSpPr>
          <p:cNvPr id="5" name="Title 4">
            <a:extLst>
              <a:ext uri="{FF2B5EF4-FFF2-40B4-BE49-F238E27FC236}">
                <a16:creationId xmlns:a16="http://schemas.microsoft.com/office/drawing/2014/main" id="{5E2A83D8-0798-EB9C-4C67-DD8E0C8E877C}"/>
              </a:ext>
            </a:extLst>
          </p:cNvPr>
          <p:cNvSpPr>
            <a:spLocks noGrp="1"/>
          </p:cNvSpPr>
          <p:nvPr>
            <p:ph type="title"/>
          </p:nvPr>
        </p:nvSpPr>
        <p:spPr/>
        <p:txBody>
          <a:bodyPr/>
          <a:lstStyle/>
          <a:p>
            <a:r>
              <a:rPr lang="en-US"/>
              <a:t>Your responsibilities as an employer</a:t>
            </a:r>
            <a:endParaRPr lang="en-US" dirty="0"/>
          </a:p>
        </p:txBody>
      </p:sp>
    </p:spTree>
    <p:extLst>
      <p:ext uri="{BB962C8B-B14F-4D97-AF65-F5344CB8AC3E}">
        <p14:creationId xmlns:p14="http://schemas.microsoft.com/office/powerpoint/2010/main" val="33841637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83BBDE-59B5-48CE-2026-128A3022E55F}"/>
              </a:ext>
            </a:extLst>
          </p:cNvPr>
          <p:cNvSpPr>
            <a:spLocks noGrp="1"/>
          </p:cNvSpPr>
          <p:nvPr>
            <p:ph type="sldNum" sz="quarter" idx="12"/>
          </p:nvPr>
        </p:nvSpPr>
        <p:spPr/>
        <p:txBody>
          <a:bodyPr/>
          <a:lstStyle/>
          <a:p>
            <a:fld id="{28024367-D536-4F59-B2ED-0E7825EDA9AF}" type="slidenum">
              <a:rPr lang="en-US" smtClean="0"/>
              <a:pPr/>
              <a:t>15</a:t>
            </a:fld>
            <a:endParaRPr lang="en-US" dirty="0"/>
          </a:p>
        </p:txBody>
      </p:sp>
      <p:sp>
        <p:nvSpPr>
          <p:cNvPr id="2" name="Content Placeholder 1">
            <a:extLst>
              <a:ext uri="{FF2B5EF4-FFF2-40B4-BE49-F238E27FC236}">
                <a16:creationId xmlns:a16="http://schemas.microsoft.com/office/drawing/2014/main" id="{772DD475-EE47-7D6B-8AB8-939578ADEC67}"/>
              </a:ext>
            </a:extLst>
          </p:cNvPr>
          <p:cNvSpPr>
            <a:spLocks noGrp="1"/>
          </p:cNvSpPr>
          <p:nvPr>
            <p:ph sz="half" idx="1"/>
          </p:nvPr>
        </p:nvSpPr>
        <p:spPr/>
        <p:txBody>
          <a:bodyPr>
            <a:normAutofit/>
          </a:bodyPr>
          <a:lstStyle/>
          <a:p>
            <a:pPr marL="0" indent="0">
              <a:buNone/>
            </a:pPr>
            <a:r>
              <a:rPr lang="en-US" b="1" dirty="0"/>
              <a:t>New hires:</a:t>
            </a:r>
          </a:p>
          <a:p>
            <a:pPr lvl="1"/>
            <a:r>
              <a:rPr lang="en-US" dirty="0"/>
              <a:t>Complete new hire enrollments through MyBenefits.</a:t>
            </a:r>
          </a:p>
          <a:p>
            <a:pPr lvl="1"/>
            <a:r>
              <a:rPr lang="en-US" dirty="0"/>
              <a:t>Flexible spending account elections are through December 31, 2025, only. </a:t>
            </a:r>
          </a:p>
          <a:p>
            <a:pPr lvl="2"/>
            <a:r>
              <a:rPr lang="en-US" dirty="0"/>
              <a:t>FSA elections for 2026 require an</a:t>
            </a:r>
            <a:r>
              <a:rPr lang="en-US" i="1" dirty="0"/>
              <a:t> Active Notice of Election</a:t>
            </a:r>
            <a:r>
              <a:rPr lang="en-US" dirty="0"/>
              <a:t>. Indicate “New hire - OE” with a January 1 effective date. </a:t>
            </a:r>
          </a:p>
          <a:p>
            <a:pPr marL="0" indent="0">
              <a:buNone/>
            </a:pPr>
            <a:r>
              <a:rPr lang="en-US" b="1" dirty="0"/>
              <a:t>Transfers with no break in coverage:</a:t>
            </a:r>
          </a:p>
          <a:p>
            <a:pPr lvl="1"/>
            <a:r>
              <a:rPr lang="en-US" dirty="0"/>
              <a:t>If applicable, make open enrollment elections with the losing employer in October.</a:t>
            </a:r>
          </a:p>
          <a:p>
            <a:pPr lvl="2"/>
            <a:r>
              <a:rPr lang="en-US" dirty="0"/>
              <a:t>Employee must notify new employer of their open enrollment elections. </a:t>
            </a:r>
          </a:p>
          <a:p>
            <a:pPr lvl="1"/>
            <a:r>
              <a:rPr lang="en-US" dirty="0"/>
              <a:t>Complete </a:t>
            </a:r>
            <a:r>
              <a:rPr lang="en-US" i="1" dirty="0"/>
              <a:t>Active Notice of Election </a:t>
            </a:r>
            <a:r>
              <a:rPr lang="en-US" dirty="0"/>
              <a:t>as Transfer with new employer. </a:t>
            </a:r>
          </a:p>
          <a:p>
            <a:pPr lvl="2"/>
            <a:r>
              <a:rPr lang="en-US" dirty="0"/>
              <a:t>If applicable, complete</a:t>
            </a:r>
            <a:r>
              <a:rPr lang="en-US" i="1" dirty="0"/>
              <a:t> Active Notice of Election </a:t>
            </a:r>
            <a:r>
              <a:rPr lang="en-US" dirty="0"/>
              <a:t>with open enrollment changes with new employer.  </a:t>
            </a:r>
          </a:p>
          <a:p>
            <a:pPr marL="0" indent="0">
              <a:buNone/>
            </a:pPr>
            <a:r>
              <a:rPr lang="en-US" b="1" dirty="0"/>
              <a:t>Employees with outstanding requests for Optional Life increases:</a:t>
            </a:r>
          </a:p>
          <a:p>
            <a:pPr lvl="1"/>
            <a:r>
              <a:rPr lang="en-US" dirty="0"/>
              <a:t>Losing employer must process and send any changes that occur before the transfer effective date to PEBA. </a:t>
            </a:r>
          </a:p>
          <a:p>
            <a:pPr lvl="1"/>
            <a:r>
              <a:rPr lang="en-US" dirty="0"/>
              <a:t>Employee must notify new employer of the employee’s approved increase. </a:t>
            </a:r>
          </a:p>
          <a:p>
            <a:endParaRPr lang="en-US" b="1" dirty="0"/>
          </a:p>
          <a:p>
            <a:pPr marL="0" indent="0">
              <a:buNone/>
            </a:pPr>
            <a:endParaRPr lang="en-US" b="1" dirty="0"/>
          </a:p>
          <a:p>
            <a:pPr marL="0" indent="0">
              <a:buNone/>
            </a:pPr>
            <a:endParaRPr lang="en-US" b="1" dirty="0"/>
          </a:p>
          <a:p>
            <a:pPr marL="0" indent="0">
              <a:buNone/>
            </a:pPr>
            <a:endParaRPr lang="en-US" b="1" dirty="0"/>
          </a:p>
          <a:p>
            <a:pPr marL="0" indent="0">
              <a:buNone/>
            </a:pPr>
            <a:endParaRPr lang="en-US" b="1" dirty="0"/>
          </a:p>
          <a:p>
            <a:pPr marL="0" indent="0">
              <a:buNone/>
            </a:pPr>
            <a:endParaRPr lang="en-US" b="1" dirty="0"/>
          </a:p>
        </p:txBody>
      </p:sp>
      <p:sp>
        <p:nvSpPr>
          <p:cNvPr id="5" name="Title 4">
            <a:extLst>
              <a:ext uri="{FF2B5EF4-FFF2-40B4-BE49-F238E27FC236}">
                <a16:creationId xmlns:a16="http://schemas.microsoft.com/office/drawing/2014/main" id="{5E2A83D8-0798-EB9C-4C67-DD8E0C8E877C}"/>
              </a:ext>
            </a:extLst>
          </p:cNvPr>
          <p:cNvSpPr>
            <a:spLocks noGrp="1"/>
          </p:cNvSpPr>
          <p:nvPr>
            <p:ph type="title"/>
          </p:nvPr>
        </p:nvSpPr>
        <p:spPr/>
        <p:txBody>
          <a:bodyPr/>
          <a:lstStyle/>
          <a:p>
            <a:r>
              <a:rPr lang="en-US" dirty="0"/>
              <a:t>New hires and transfers:</a:t>
            </a:r>
            <a:br>
              <a:rPr lang="en-US" dirty="0"/>
            </a:br>
            <a:r>
              <a:rPr lang="en-US" dirty="0"/>
              <a:t>October 2-December 31</a:t>
            </a:r>
          </a:p>
        </p:txBody>
      </p:sp>
    </p:spTree>
    <p:extLst>
      <p:ext uri="{BB962C8B-B14F-4D97-AF65-F5344CB8AC3E}">
        <p14:creationId xmlns:p14="http://schemas.microsoft.com/office/powerpoint/2010/main" val="2622563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83BBDE-59B5-48CE-2026-128A3022E55F}"/>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16</a:t>
            </a:fld>
            <a:endParaRPr lang="en-US" dirty="0"/>
          </a:p>
        </p:txBody>
      </p:sp>
      <p:sp>
        <p:nvSpPr>
          <p:cNvPr id="2" name="Content Placeholder 1">
            <a:extLst>
              <a:ext uri="{FF2B5EF4-FFF2-40B4-BE49-F238E27FC236}">
                <a16:creationId xmlns:a16="http://schemas.microsoft.com/office/drawing/2014/main" id="{772DD475-EE47-7D6B-8AB8-939578ADEC67}"/>
              </a:ext>
            </a:extLst>
          </p:cNvPr>
          <p:cNvSpPr>
            <a:spLocks noGrp="1"/>
          </p:cNvSpPr>
          <p:nvPr>
            <p:ph sz="half" idx="1"/>
          </p:nvPr>
        </p:nvSpPr>
        <p:spPr>
          <a:xfrm>
            <a:off x="609600" y="1611018"/>
            <a:ext cx="10972798" cy="4690026"/>
          </a:xfrm>
        </p:spPr>
        <p:txBody>
          <a:bodyPr>
            <a:normAutofit/>
          </a:bodyPr>
          <a:lstStyle/>
          <a:p>
            <a:pPr marL="0" lvl="0" indent="0">
              <a:buNone/>
            </a:pPr>
            <a:r>
              <a:rPr lang="en-US" b="1" dirty="0"/>
              <a:t>Employee completes open enrollment elections, then experiences a special eligibility situation.</a:t>
            </a:r>
          </a:p>
          <a:p>
            <a:pPr lvl="1"/>
            <a:r>
              <a:rPr lang="en-US" dirty="0"/>
              <a:t>Complete a 2025 </a:t>
            </a:r>
            <a:r>
              <a:rPr lang="en-US" i="1" dirty="0"/>
              <a:t>Active Notice of Election </a:t>
            </a:r>
            <a:r>
              <a:rPr lang="en-US" dirty="0"/>
              <a:t>for the special eligibility situation.</a:t>
            </a:r>
          </a:p>
          <a:p>
            <a:pPr lvl="1"/>
            <a:r>
              <a:rPr lang="en-US" dirty="0"/>
              <a:t>Complete a 2026 </a:t>
            </a:r>
            <a:r>
              <a:rPr lang="en-US" i="1" dirty="0"/>
              <a:t>Active Notice of Election </a:t>
            </a:r>
            <a:r>
              <a:rPr lang="en-US" dirty="0"/>
              <a:t>marked “Revised” for the open enrollment changes.</a:t>
            </a:r>
          </a:p>
          <a:p>
            <a:pPr lvl="1"/>
            <a:r>
              <a:rPr lang="en-US" dirty="0"/>
              <a:t>Submit both to PEBA via mail. </a:t>
            </a:r>
          </a:p>
          <a:p>
            <a:pPr lvl="0"/>
            <a:endParaRPr lang="en-US" dirty="0"/>
          </a:p>
          <a:p>
            <a:endParaRPr lang="en-US" dirty="0"/>
          </a:p>
          <a:p>
            <a:endParaRPr lang="en-US" dirty="0"/>
          </a:p>
          <a:p>
            <a:endParaRPr lang="en-US" dirty="0"/>
          </a:p>
          <a:p>
            <a:endParaRPr lang="en-US" dirty="0"/>
          </a:p>
          <a:p>
            <a:endParaRPr lang="en-US" dirty="0"/>
          </a:p>
          <a:p>
            <a:endParaRPr lang="en-US" dirty="0"/>
          </a:p>
        </p:txBody>
      </p:sp>
      <p:sp>
        <p:nvSpPr>
          <p:cNvPr id="5" name="Title 4">
            <a:extLst>
              <a:ext uri="{FF2B5EF4-FFF2-40B4-BE49-F238E27FC236}">
                <a16:creationId xmlns:a16="http://schemas.microsoft.com/office/drawing/2014/main" id="{5E2A83D8-0798-EB9C-4C67-DD8E0C8E877C}"/>
              </a:ext>
            </a:extLst>
          </p:cNvPr>
          <p:cNvSpPr>
            <a:spLocks noGrp="1"/>
          </p:cNvSpPr>
          <p:nvPr>
            <p:ph type="title"/>
          </p:nvPr>
        </p:nvSpPr>
        <p:spPr>
          <a:xfrm>
            <a:off x="609599" y="228600"/>
            <a:ext cx="10972799" cy="1049898"/>
          </a:xfrm>
        </p:spPr>
        <p:txBody>
          <a:bodyPr/>
          <a:lstStyle/>
          <a:p>
            <a:r>
              <a:rPr lang="en-US" dirty="0"/>
              <a:t>Special eligibility situations:</a:t>
            </a:r>
            <a:br>
              <a:rPr lang="en-US" dirty="0"/>
            </a:br>
            <a:r>
              <a:rPr lang="en-US" dirty="0"/>
              <a:t>October 1-December 31</a:t>
            </a:r>
          </a:p>
        </p:txBody>
      </p:sp>
      <p:sp>
        <p:nvSpPr>
          <p:cNvPr id="9" name="TextBox 8">
            <a:extLst>
              <a:ext uri="{FF2B5EF4-FFF2-40B4-BE49-F238E27FC236}">
                <a16:creationId xmlns:a16="http://schemas.microsoft.com/office/drawing/2014/main" id="{BD2B725E-3901-1C65-4FF4-5DD494FFBEB7}"/>
              </a:ext>
            </a:extLst>
          </p:cNvPr>
          <p:cNvSpPr txBox="1"/>
          <p:nvPr/>
        </p:nvSpPr>
        <p:spPr>
          <a:xfrm>
            <a:off x="609600" y="3464898"/>
            <a:ext cx="10972799" cy="2031325"/>
          </a:xfrm>
          <a:prstGeom prst="rect">
            <a:avLst/>
          </a:prstGeom>
          <a:solidFill>
            <a:schemeClr val="bg2">
              <a:lumMod val="40000"/>
              <a:lumOff val="60000"/>
            </a:schemeClr>
          </a:solidFill>
        </p:spPr>
        <p:txBody>
          <a:bodyPr wrap="square" anchor="ctr">
            <a:spAutoFit/>
          </a:bodyPr>
          <a:lstStyle/>
          <a:p>
            <a:pPr marL="0" lvl="0" indent="0">
              <a:buNone/>
            </a:pPr>
            <a:r>
              <a:rPr lang="en-US" b="1" dirty="0">
                <a:solidFill>
                  <a:schemeClr val="tx2"/>
                </a:solidFill>
              </a:rPr>
              <a:t>Example:</a:t>
            </a:r>
          </a:p>
          <a:p>
            <a:pPr marL="742950" lvl="1" indent="-285750">
              <a:buFont typeface="Arial" panose="020B0604020202020204" pitchFamily="34" charset="0"/>
              <a:buChar char="•"/>
            </a:pPr>
            <a:r>
              <a:rPr lang="en-US" dirty="0">
                <a:solidFill>
                  <a:schemeClr val="tx2"/>
                </a:solidFill>
              </a:rPr>
              <a:t>Employee enrolls in employee/child health coverage for 2026 during open enrollment. </a:t>
            </a:r>
          </a:p>
          <a:p>
            <a:pPr marL="742950" lvl="1" indent="-285750">
              <a:buFont typeface="Arial" panose="020B0604020202020204" pitchFamily="34" charset="0"/>
              <a:buChar char="•"/>
            </a:pPr>
            <a:r>
              <a:rPr lang="en-US" dirty="0">
                <a:solidFill>
                  <a:schemeClr val="tx2"/>
                </a:solidFill>
              </a:rPr>
              <a:t>In November 2025, their spouse loses health coverage. </a:t>
            </a:r>
          </a:p>
          <a:p>
            <a:pPr marL="742950" lvl="1" indent="-285750">
              <a:buFont typeface="Arial" panose="020B0604020202020204" pitchFamily="34" charset="0"/>
              <a:buChar char="•"/>
            </a:pPr>
            <a:r>
              <a:rPr lang="en-US" dirty="0">
                <a:solidFill>
                  <a:schemeClr val="tx2"/>
                </a:solidFill>
              </a:rPr>
              <a:t>To add their spouse to health coverage effective the date of the loss of coverage in 2025, the employee must complete a 2025 </a:t>
            </a:r>
            <a:r>
              <a:rPr lang="en-US" i="1" dirty="0">
                <a:solidFill>
                  <a:schemeClr val="tx2"/>
                </a:solidFill>
              </a:rPr>
              <a:t>Active Notice of Election</a:t>
            </a:r>
            <a:r>
              <a:rPr lang="en-US" dirty="0">
                <a:solidFill>
                  <a:schemeClr val="tx2"/>
                </a:solidFill>
              </a:rPr>
              <a:t>.</a:t>
            </a:r>
          </a:p>
          <a:p>
            <a:pPr marL="742950" lvl="1" indent="-285750">
              <a:buFont typeface="Arial" panose="020B0604020202020204" pitchFamily="34" charset="0"/>
              <a:buChar char="•"/>
            </a:pPr>
            <a:r>
              <a:rPr lang="en-US" dirty="0">
                <a:solidFill>
                  <a:schemeClr val="tx2"/>
                </a:solidFill>
              </a:rPr>
              <a:t>To elect full family coverage for 2026 or confirm employee/child health coverage only for 2026, the employee must also submit a revised open enrollment 2026 </a:t>
            </a:r>
            <a:r>
              <a:rPr lang="en-US" i="1" dirty="0">
                <a:solidFill>
                  <a:schemeClr val="tx2"/>
                </a:solidFill>
              </a:rPr>
              <a:t>Active Notice of Election</a:t>
            </a:r>
            <a:r>
              <a:rPr lang="en-US" dirty="0">
                <a:solidFill>
                  <a:schemeClr val="tx2"/>
                </a:solidFill>
              </a:rPr>
              <a:t>.</a:t>
            </a:r>
          </a:p>
        </p:txBody>
      </p:sp>
    </p:spTree>
    <p:extLst>
      <p:ext uri="{BB962C8B-B14F-4D97-AF65-F5344CB8AC3E}">
        <p14:creationId xmlns:p14="http://schemas.microsoft.com/office/powerpoint/2010/main" val="7849985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AF8F86-7D04-303F-DE8A-517E6CF90DC4}"/>
              </a:ext>
            </a:extLst>
          </p:cNvPr>
          <p:cNvSpPr>
            <a:spLocks noGrp="1"/>
          </p:cNvSpPr>
          <p:nvPr>
            <p:ph sz="half" idx="1"/>
          </p:nvPr>
        </p:nvSpPr>
        <p:spPr>
          <a:xfrm>
            <a:off x="609599" y="2917779"/>
            <a:ext cx="5866015" cy="3373294"/>
          </a:xfrm>
        </p:spPr>
        <p:txBody>
          <a:bodyPr>
            <a:normAutofit fontScale="92500" lnSpcReduction="20000"/>
          </a:bodyPr>
          <a:lstStyle/>
          <a:p>
            <a:r>
              <a:rPr lang="en-US" dirty="0"/>
              <a:t>Open enrollment begins October 1 and ends October 31 at 11:59 p.m.</a:t>
            </a:r>
          </a:p>
          <a:p>
            <a:r>
              <a:rPr lang="en-US" dirty="0"/>
              <a:t>Can begin making open enrollment changes on September 15.</a:t>
            </a:r>
          </a:p>
          <a:p>
            <a:r>
              <a:rPr lang="en-US" dirty="0"/>
              <a:t>Encourage employees to use </a:t>
            </a:r>
            <a:r>
              <a:rPr lang="en-US" dirty="0">
                <a:hlinkClick r:id="rId2"/>
              </a:rPr>
              <a:t>MyBenefits</a:t>
            </a:r>
            <a:r>
              <a:rPr lang="en-US" dirty="0"/>
              <a:t>.</a:t>
            </a:r>
          </a:p>
          <a:p>
            <a:r>
              <a:rPr lang="en-US" dirty="0"/>
              <a:t>Reinforce with employees they must reenroll in flexible spending accounts. </a:t>
            </a:r>
          </a:p>
          <a:p>
            <a:r>
              <a:rPr lang="en-US" dirty="0"/>
              <a:t>Employees hired after October 1 do not have open enrollment election rights.</a:t>
            </a:r>
          </a:p>
          <a:p>
            <a:pPr lvl="1"/>
            <a:r>
              <a:rPr lang="en-US" dirty="0"/>
              <a:t>Elections will continue in 2026 unless they experience a qualifying event.</a:t>
            </a:r>
          </a:p>
          <a:p>
            <a:pPr lvl="1"/>
            <a:r>
              <a:rPr lang="en-US" dirty="0"/>
              <a:t>Must reenroll in flexible spending accounts for 2026 using </a:t>
            </a:r>
            <a:r>
              <a:rPr lang="en-US" i="1" dirty="0"/>
              <a:t>Active Notice of Election</a:t>
            </a:r>
            <a:r>
              <a:rPr lang="en-US" dirty="0"/>
              <a:t>.</a:t>
            </a:r>
          </a:p>
          <a:p>
            <a:endParaRPr lang="en-US" dirty="0"/>
          </a:p>
        </p:txBody>
      </p:sp>
      <p:sp>
        <p:nvSpPr>
          <p:cNvPr id="3" name="Title 2">
            <a:extLst>
              <a:ext uri="{FF2B5EF4-FFF2-40B4-BE49-F238E27FC236}">
                <a16:creationId xmlns:a16="http://schemas.microsoft.com/office/drawing/2014/main" id="{DFFB80DB-05EF-B5CD-448A-53BC215C4B5A}"/>
              </a:ext>
            </a:extLst>
          </p:cNvPr>
          <p:cNvSpPr>
            <a:spLocks noGrp="1"/>
          </p:cNvSpPr>
          <p:nvPr>
            <p:ph type="title"/>
          </p:nvPr>
        </p:nvSpPr>
        <p:spPr>
          <a:xfrm>
            <a:off x="609600" y="228599"/>
            <a:ext cx="4702234" cy="2223655"/>
          </a:xfrm>
        </p:spPr>
        <p:txBody>
          <a:bodyPr/>
          <a:lstStyle/>
          <a:p>
            <a:r>
              <a:rPr lang="en-US" dirty="0"/>
              <a:t>Important reminders</a:t>
            </a:r>
          </a:p>
        </p:txBody>
      </p:sp>
      <p:sp>
        <p:nvSpPr>
          <p:cNvPr id="5" name="Slide Number Placeholder 4">
            <a:extLst>
              <a:ext uri="{FF2B5EF4-FFF2-40B4-BE49-F238E27FC236}">
                <a16:creationId xmlns:a16="http://schemas.microsoft.com/office/drawing/2014/main" id="{AB9246D4-04EF-CCA0-2D9F-F113491F0DE2}"/>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17</a:t>
            </a:fld>
            <a:endParaRPr lang="en-US" dirty="0"/>
          </a:p>
        </p:txBody>
      </p:sp>
    </p:spTree>
    <p:extLst>
      <p:ext uri="{BB962C8B-B14F-4D97-AF65-F5344CB8AC3E}">
        <p14:creationId xmlns:p14="http://schemas.microsoft.com/office/powerpoint/2010/main" val="2265671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18</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a:extLst>
              <a:ext uri="{FF2B5EF4-FFF2-40B4-BE49-F238E27FC236}">
                <a16:creationId xmlns:a16="http://schemas.microsoft.com/office/drawing/2014/main" id="{4BB929AE-2BCE-DB04-7D3B-C99E8620E5D9}"/>
              </a:ext>
            </a:extLst>
          </p:cNvPr>
          <p:cNvSpPr>
            <a:spLocks noGrp="1"/>
          </p:cNvSpPr>
          <p:nvPr>
            <p:ph sz="half" idx="1"/>
          </p:nvPr>
        </p:nvSpPr>
        <p:spPr/>
        <p:txBody>
          <a:bodyPr>
            <a:normAutofit/>
          </a:bodyPr>
          <a:lstStyle/>
          <a:p>
            <a:r>
              <a:rPr lang="en-US" dirty="0"/>
              <a:t>Available at </a:t>
            </a:r>
            <a:r>
              <a:rPr lang="en-US" dirty="0">
                <a:hlinkClick r:id="rId3" action="ppaction://hlinkfile"/>
              </a:rPr>
              <a:t>peba.sc.gov/monthly-premiums</a:t>
            </a:r>
            <a:r>
              <a:rPr lang="en-US" dirty="0"/>
              <a:t>.</a:t>
            </a:r>
          </a:p>
          <a:p>
            <a:r>
              <a:rPr lang="en-US" dirty="0"/>
              <a:t>State Health Plan:</a:t>
            </a:r>
          </a:p>
          <a:p>
            <a:pPr lvl="1"/>
            <a:r>
              <a:rPr lang="en-US" dirty="0"/>
              <a:t>A 4.6%</a:t>
            </a:r>
            <a:r>
              <a:rPr lang="en-US" baseline="30000" dirty="0"/>
              <a:t>1</a:t>
            </a:r>
            <a:r>
              <a:rPr lang="en-US" dirty="0"/>
              <a:t> overall employer-only rate increase, effective January 1, 2026.</a:t>
            </a:r>
          </a:p>
          <a:p>
            <a:pPr lvl="1"/>
            <a:r>
              <a:rPr lang="en-US" dirty="0"/>
              <a:t>No employee rate increase for active employees and funded retirees.</a:t>
            </a:r>
          </a:p>
          <a:p>
            <a:pPr lvl="1"/>
            <a:r>
              <a:rPr lang="en-US" dirty="0"/>
              <a:t>Permanent, part-time teacher, partially funded retiree, non-funded retiree, COBRA subscriber, survivor and former spouse health insurance premiums will increase in 2026.</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p:txBody>
      </p:sp>
      <p:sp>
        <p:nvSpPr>
          <p:cNvPr id="13" name="Content Placeholder 12">
            <a:extLst>
              <a:ext uri="{FF2B5EF4-FFF2-40B4-BE49-F238E27FC236}">
                <a16:creationId xmlns:a16="http://schemas.microsoft.com/office/drawing/2014/main" id="{49FEB31A-F0A0-0FED-FFDF-AF1C2BB11B3C}"/>
              </a:ext>
            </a:extLst>
          </p:cNvPr>
          <p:cNvSpPr>
            <a:spLocks noGrp="1"/>
          </p:cNvSpPr>
          <p:nvPr>
            <p:ph sz="half" idx="2"/>
          </p:nvPr>
        </p:nvSpPr>
        <p:spPr/>
        <p:txBody>
          <a:bodyPr/>
          <a:lstStyle/>
          <a:p>
            <a:r>
              <a:rPr lang="en-US" dirty="0"/>
              <a:t>Optional employers must also apply experience rated load factor received in March to the PEBA-published employer and employee health premiums.</a:t>
            </a:r>
          </a:p>
          <a:p>
            <a:pPr lvl="1"/>
            <a:r>
              <a:rPr lang="en-US" dirty="0"/>
              <a:t>Use the </a:t>
            </a:r>
            <a:r>
              <a:rPr lang="en-US" i="1" dirty="0">
                <a:hlinkClick r:id="rId4" action="ppaction://hlinkfile"/>
              </a:rPr>
              <a:t>Monthly premium worksheet for optional employers</a:t>
            </a:r>
            <a:r>
              <a:rPr lang="en-US" dirty="0"/>
              <a:t> to notify your employees of their premiums.</a:t>
            </a:r>
          </a:p>
          <a:p>
            <a:pPr lvl="1"/>
            <a:r>
              <a:rPr lang="en-US" dirty="0"/>
              <a:t>Contact Customer Service for a copy of your experience rating letter. </a:t>
            </a:r>
          </a:p>
          <a:p>
            <a:pPr lvl="1"/>
            <a:r>
              <a:rPr lang="en-US" dirty="0"/>
              <a:t>Use EBS reports HTB527 and HTB528 to verify health premiums.</a:t>
            </a:r>
          </a:p>
          <a:p>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
        <p:nvSpPr>
          <p:cNvPr id="11" name="Title 10">
            <a:extLst>
              <a:ext uri="{FF2B5EF4-FFF2-40B4-BE49-F238E27FC236}">
                <a16:creationId xmlns:a16="http://schemas.microsoft.com/office/drawing/2014/main" id="{B7E020AD-B72D-4A36-A219-0C8F6845551F}"/>
              </a:ext>
            </a:extLst>
          </p:cNvPr>
          <p:cNvSpPr>
            <a:spLocks noGrp="1"/>
          </p:cNvSpPr>
          <p:nvPr>
            <p:ph type="title"/>
          </p:nvPr>
        </p:nvSpPr>
        <p:spPr/>
        <p:txBody>
          <a:bodyPr/>
          <a:lstStyle/>
          <a:p>
            <a:r>
              <a:rPr lang="en-US" dirty="0"/>
              <a:t>2026 Monthly premiums</a:t>
            </a:r>
          </a:p>
        </p:txBody>
      </p:sp>
      <p:sp>
        <p:nvSpPr>
          <p:cNvPr id="3" name="TextBox 2">
            <a:extLst>
              <a:ext uri="{FF2B5EF4-FFF2-40B4-BE49-F238E27FC236}">
                <a16:creationId xmlns:a16="http://schemas.microsoft.com/office/drawing/2014/main" id="{51320AF4-1DEE-5CDB-E479-3B70F57172C4}"/>
              </a:ext>
            </a:extLst>
          </p:cNvPr>
          <p:cNvSpPr txBox="1"/>
          <p:nvPr/>
        </p:nvSpPr>
        <p:spPr>
          <a:xfrm>
            <a:off x="609600" y="5460074"/>
            <a:ext cx="5486400" cy="830997"/>
          </a:xfrm>
          <a:prstGeom prst="rect">
            <a:avLst/>
          </a:prstGeom>
          <a:noFill/>
        </p:spPr>
        <p:txBody>
          <a:bodyPr wrap="square">
            <a:spAutoFit/>
          </a:bodyPr>
          <a:lstStyle/>
          <a:p>
            <a:pPr marL="0" indent="0">
              <a:buNone/>
            </a:pPr>
            <a:r>
              <a:rPr lang="en-US" sz="1200" baseline="30000" dirty="0">
                <a:solidFill>
                  <a:schemeClr val="tx2"/>
                </a:solidFill>
              </a:rPr>
              <a:t>1</a:t>
            </a:r>
            <a:r>
              <a:rPr lang="en-US" sz="1200" dirty="0">
                <a:solidFill>
                  <a:schemeClr val="tx2"/>
                </a:solidFill>
              </a:rPr>
              <a:t>Increase is distributed as a partial rebase of employer contributions to align more accurately contribution income with actual claims cost by coverage level. To do this, PEBA considers enrollment and claims paid by coverage level and allocates the 4.6% increase accordingly, so the composite employer rate increases by 4.6%.</a:t>
            </a:r>
          </a:p>
        </p:txBody>
      </p:sp>
    </p:spTree>
    <p:extLst>
      <p:ext uri="{BB962C8B-B14F-4D97-AF65-F5344CB8AC3E}">
        <p14:creationId xmlns:p14="http://schemas.microsoft.com/office/powerpoint/2010/main" val="1084023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0B91C091-EBB3-31B2-02B0-FCB283BC0D51}"/>
              </a:ext>
            </a:extLst>
          </p:cNvPr>
          <p:cNvSpPr>
            <a:spLocks noGrp="1"/>
          </p:cNvSpPr>
          <p:nvPr>
            <p:ph sz="half" idx="1"/>
          </p:nvPr>
        </p:nvSpPr>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Pharmacy benefits manager</a:t>
            </a:r>
          </a:p>
          <a:p>
            <a:pPr marL="0" indent="0">
              <a:buNone/>
            </a:pPr>
            <a:r>
              <a:rPr lang="en-US" b="1" dirty="0"/>
              <a:t>CVS Caremark</a:t>
            </a:r>
            <a:br>
              <a:rPr lang="en-US" dirty="0"/>
            </a:br>
            <a:r>
              <a:rPr lang="en-US" dirty="0"/>
              <a:t>All subscribers will receive a new prescription benefits ID card before December 31, 2025. To ensure they receive their new ID card, encourage members to log in to MyBenefits to review and update their address on file with PEBA before Monday, September 15, 2025.</a:t>
            </a:r>
          </a:p>
        </p:txBody>
      </p:sp>
      <p:sp>
        <p:nvSpPr>
          <p:cNvPr id="3" name="Title 2">
            <a:extLst>
              <a:ext uri="{FF2B5EF4-FFF2-40B4-BE49-F238E27FC236}">
                <a16:creationId xmlns:a16="http://schemas.microsoft.com/office/drawing/2014/main" id="{EEE36FE3-AEC9-5F08-00A3-EC1282153446}"/>
              </a:ext>
            </a:extLst>
          </p:cNvPr>
          <p:cNvSpPr>
            <a:spLocks noGrp="1"/>
          </p:cNvSpPr>
          <p:nvPr>
            <p:ph type="title"/>
          </p:nvPr>
        </p:nvSpPr>
        <p:spPr>
          <a:xfrm>
            <a:off x="609600" y="228599"/>
            <a:ext cx="4702234" cy="2223655"/>
          </a:xfrm>
        </p:spPr>
        <p:txBody>
          <a:bodyPr/>
          <a:lstStyle/>
          <a:p>
            <a:r>
              <a:rPr lang="en-US" dirty="0"/>
              <a:t>New contract for 2026</a:t>
            </a:r>
          </a:p>
        </p:txBody>
      </p:sp>
      <p:sp>
        <p:nvSpPr>
          <p:cNvPr id="4" name="Slide Number Placeholder 3">
            <a:extLst>
              <a:ext uri="{FF2B5EF4-FFF2-40B4-BE49-F238E27FC236}">
                <a16:creationId xmlns:a16="http://schemas.microsoft.com/office/drawing/2014/main" id="{BACAF7CF-0F1A-4BB5-121A-DFF7A3F449D2}"/>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3230151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2121AF-6766-454C-7CB3-1E93A510BFD5}"/>
              </a:ext>
            </a:extLst>
          </p:cNvPr>
          <p:cNvSpPr>
            <a:spLocks noGrp="1"/>
          </p:cNvSpPr>
          <p:nvPr>
            <p:ph type="title"/>
          </p:nvPr>
        </p:nvSpPr>
        <p:spPr/>
        <p:txBody>
          <a:bodyPr/>
          <a:lstStyle/>
          <a:p>
            <a:r>
              <a:rPr lang="en-US" dirty="0"/>
              <a:t>Open enrollment is October 1-31, 2025</a:t>
            </a:r>
          </a:p>
        </p:txBody>
      </p:sp>
      <p:sp>
        <p:nvSpPr>
          <p:cNvPr id="4" name="Slide Number Placeholder 3">
            <a:extLst>
              <a:ext uri="{FF2B5EF4-FFF2-40B4-BE49-F238E27FC236}">
                <a16:creationId xmlns:a16="http://schemas.microsoft.com/office/drawing/2014/main" id="{62B3EBB4-07E6-4D68-8DB5-43CAA789995C}"/>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2" name="Content Placeholder 1">
            <a:extLst>
              <a:ext uri="{FF2B5EF4-FFF2-40B4-BE49-F238E27FC236}">
                <a16:creationId xmlns:a16="http://schemas.microsoft.com/office/drawing/2014/main" id="{F80B50C3-4E9C-3791-267C-C99446BCEAF7}"/>
              </a:ext>
            </a:extLst>
          </p:cNvPr>
          <p:cNvSpPr>
            <a:spLocks noGrp="1"/>
          </p:cNvSpPr>
          <p:nvPr>
            <p:ph sz="half" idx="13"/>
          </p:nvPr>
        </p:nvSpPr>
        <p:spPr/>
        <p:txBody>
          <a:bodyPr/>
          <a:lstStyle/>
          <a:p>
            <a:r>
              <a:rPr lang="en-US" dirty="0"/>
              <a:t>Changes made during open enrollment are effective January 1, 2026.</a:t>
            </a:r>
          </a:p>
          <a:p>
            <a:pPr lvl="1"/>
            <a:r>
              <a:rPr lang="en-US" dirty="0"/>
              <a:t>Complete mid-year changes before the open enrollment period, including address updates and life insurance beneficiary updates. </a:t>
            </a:r>
          </a:p>
          <a:p>
            <a:r>
              <a:rPr lang="en-US" dirty="0"/>
              <a:t>Current coverage will continue in 2026 for employees who do not make changes.</a:t>
            </a:r>
          </a:p>
          <a:p>
            <a:pPr lvl="1"/>
            <a:r>
              <a:rPr lang="en-US" dirty="0"/>
              <a:t>Exception: Must reenroll in MoneyPlus flexible spending accounts to contribute in 2026.</a:t>
            </a:r>
          </a:p>
          <a:p>
            <a:endParaRPr lang="en-US" dirty="0"/>
          </a:p>
        </p:txBody>
      </p:sp>
      <p:sp>
        <p:nvSpPr>
          <p:cNvPr id="5" name="Content Placeholder 4">
            <a:extLst>
              <a:ext uri="{FF2B5EF4-FFF2-40B4-BE49-F238E27FC236}">
                <a16:creationId xmlns:a16="http://schemas.microsoft.com/office/drawing/2014/main" id="{68EA8B89-CED1-4E39-B8C4-AA0148C07144}"/>
              </a:ext>
            </a:extLst>
          </p:cNvPr>
          <p:cNvSpPr>
            <a:spLocks noGrp="1"/>
          </p:cNvSpPr>
          <p:nvPr>
            <p:ph sz="half" idx="2"/>
          </p:nvPr>
        </p:nvSpPr>
        <p:spPr/>
        <p:txBody>
          <a:bodyPr>
            <a:normAutofit/>
          </a:bodyPr>
          <a:lstStyle/>
          <a:p>
            <a:r>
              <a:rPr lang="en-US" dirty="0"/>
              <a:t>Encourage employees to make open enrollment changes through </a:t>
            </a:r>
            <a:r>
              <a:rPr lang="en-US" dirty="0">
                <a:hlinkClick r:id="rId4"/>
              </a:rPr>
              <a:t>MyBenefits</a:t>
            </a:r>
            <a:r>
              <a:rPr lang="en-US" dirty="0"/>
              <a:t>.</a:t>
            </a:r>
          </a:p>
          <a:p>
            <a:pPr lvl="1"/>
            <a:r>
              <a:rPr lang="en-US" dirty="0"/>
              <a:t>For employees who request life insurance elections that require medical evidence, see the </a:t>
            </a:r>
            <a:r>
              <a:rPr lang="en-US" i="1" dirty="0">
                <a:hlinkClick r:id="rId5"/>
              </a:rPr>
              <a:t>Electronic life insurance Statement of Health Process</a:t>
            </a:r>
            <a:r>
              <a:rPr lang="en-US" dirty="0"/>
              <a:t> resource for details.</a:t>
            </a:r>
          </a:p>
          <a:p>
            <a:pPr lvl="1"/>
            <a:r>
              <a:rPr lang="en-US" dirty="0"/>
              <a:t>All other open enrollment changes can be made through </a:t>
            </a:r>
            <a:r>
              <a:rPr lang="en-US" dirty="0">
                <a:hlinkClick r:id="rId4"/>
              </a:rPr>
              <a:t>MyBenefits</a:t>
            </a:r>
            <a:r>
              <a:rPr lang="en-US" dirty="0"/>
              <a:t>, including uploading required supporting documentation.</a:t>
            </a:r>
          </a:p>
          <a:p>
            <a:endParaRPr lang="en-US" dirty="0"/>
          </a:p>
        </p:txBody>
      </p:sp>
    </p:spTree>
    <p:custDataLst>
      <p:tags r:id="rId1"/>
    </p:custDataLst>
    <p:extLst>
      <p:ext uri="{BB962C8B-B14F-4D97-AF65-F5344CB8AC3E}">
        <p14:creationId xmlns:p14="http://schemas.microsoft.com/office/powerpoint/2010/main" val="3002568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BA55672-7D05-F516-76C2-F41C65132DA7}"/>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4" name="Title 3">
            <a:extLst>
              <a:ext uri="{FF2B5EF4-FFF2-40B4-BE49-F238E27FC236}">
                <a16:creationId xmlns:a16="http://schemas.microsoft.com/office/drawing/2014/main" id="{3953B88F-8624-2A2D-42DA-BBF586FD14F1}"/>
              </a:ext>
            </a:extLst>
          </p:cNvPr>
          <p:cNvSpPr>
            <a:spLocks noGrp="1"/>
          </p:cNvSpPr>
          <p:nvPr>
            <p:ph type="title"/>
          </p:nvPr>
        </p:nvSpPr>
        <p:spPr>
          <a:xfrm>
            <a:off x="609599" y="228600"/>
            <a:ext cx="10972799" cy="1049898"/>
          </a:xfrm>
        </p:spPr>
        <p:txBody>
          <a:bodyPr/>
          <a:lstStyle/>
          <a:p>
            <a:r>
              <a:rPr lang="en-US"/>
              <a:t>Available open enrollment changes</a:t>
            </a:r>
            <a:endParaRPr lang="en-US" dirty="0"/>
          </a:p>
        </p:txBody>
      </p:sp>
      <p:grpSp>
        <p:nvGrpSpPr>
          <p:cNvPr id="23" name="Group 22">
            <a:extLst>
              <a:ext uri="{FF2B5EF4-FFF2-40B4-BE49-F238E27FC236}">
                <a16:creationId xmlns:a16="http://schemas.microsoft.com/office/drawing/2014/main" id="{BE031C19-9451-539A-5C33-927EA10765EA}"/>
              </a:ext>
            </a:extLst>
          </p:cNvPr>
          <p:cNvGrpSpPr/>
          <p:nvPr/>
        </p:nvGrpSpPr>
        <p:grpSpPr>
          <a:xfrm>
            <a:off x="609602" y="1611018"/>
            <a:ext cx="3200400" cy="821089"/>
            <a:chOff x="609600" y="1740464"/>
            <a:chExt cx="2743200" cy="821089"/>
          </a:xfrm>
        </p:grpSpPr>
        <p:cxnSp>
          <p:nvCxnSpPr>
            <p:cNvPr id="24" name="Straight Connector 23">
              <a:extLst>
                <a:ext uri="{FF2B5EF4-FFF2-40B4-BE49-F238E27FC236}">
                  <a16:creationId xmlns:a16="http://schemas.microsoft.com/office/drawing/2014/main" id="{9612C0B1-5570-A54F-FED0-487B51C7B4B2}"/>
                </a:ext>
              </a:extLst>
            </p:cNvPr>
            <p:cNvCxnSpPr>
              <a:cxnSpLocks/>
            </p:cNvCxnSpPr>
            <p:nvPr/>
          </p:nvCxnSpPr>
          <p:spPr>
            <a:xfrm>
              <a:off x="609600" y="2169124"/>
              <a:ext cx="27432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AFCEB9DF-D497-503F-576A-902CA64B3098}"/>
                </a:ext>
              </a:extLst>
            </p:cNvPr>
            <p:cNvSpPr txBox="1"/>
            <p:nvPr/>
          </p:nvSpPr>
          <p:spPr>
            <a:xfrm>
              <a:off x="609600" y="2195793"/>
              <a:ext cx="2743200" cy="365760"/>
            </a:xfrm>
            <a:prstGeom prst="rect">
              <a:avLst/>
            </a:prstGeom>
            <a:noFill/>
          </p:spPr>
          <p:txBody>
            <a:bodyPr wrap="square">
              <a:spAutoFit/>
            </a:bodyPr>
            <a:lstStyle/>
            <a:p>
              <a:r>
                <a:rPr lang="en-US" dirty="0">
                  <a:solidFill>
                    <a:schemeClr val="tx2"/>
                  </a:solidFill>
                </a:rPr>
                <a:t>Enroll in, drop or change plans.</a:t>
              </a:r>
            </a:p>
          </p:txBody>
        </p:sp>
        <p:sp>
          <p:nvSpPr>
            <p:cNvPr id="32" name="TextBox 31">
              <a:extLst>
                <a:ext uri="{FF2B5EF4-FFF2-40B4-BE49-F238E27FC236}">
                  <a16:creationId xmlns:a16="http://schemas.microsoft.com/office/drawing/2014/main" id="{F25F404E-8D5D-F951-6007-39AB1938E7B4}"/>
                </a:ext>
              </a:extLst>
            </p:cNvPr>
            <p:cNvSpPr txBox="1"/>
            <p:nvPr/>
          </p:nvSpPr>
          <p:spPr>
            <a:xfrm>
              <a:off x="609600" y="1740464"/>
              <a:ext cx="2743200" cy="400110"/>
            </a:xfrm>
            <a:prstGeom prst="rect">
              <a:avLst/>
            </a:prstGeom>
            <a:noFill/>
          </p:spPr>
          <p:txBody>
            <a:bodyPr wrap="square">
              <a:spAutoFit/>
            </a:bodyPr>
            <a:lstStyle/>
            <a:p>
              <a:r>
                <a:rPr lang="en-US" sz="2000" b="1" dirty="0">
                  <a:latin typeface="Times New Roman" panose="02020603050405020304" pitchFamily="18" charset="0"/>
                  <a:cs typeface="Times New Roman" panose="02020603050405020304" pitchFamily="18" charset="0"/>
                </a:rPr>
                <a:t>Health</a:t>
              </a:r>
            </a:p>
          </p:txBody>
        </p:sp>
      </p:grpSp>
      <p:grpSp>
        <p:nvGrpSpPr>
          <p:cNvPr id="36" name="Group 35">
            <a:extLst>
              <a:ext uri="{FF2B5EF4-FFF2-40B4-BE49-F238E27FC236}">
                <a16:creationId xmlns:a16="http://schemas.microsoft.com/office/drawing/2014/main" id="{DA53FAE9-3105-EFB3-67E7-905D4F426706}"/>
              </a:ext>
            </a:extLst>
          </p:cNvPr>
          <p:cNvGrpSpPr/>
          <p:nvPr/>
        </p:nvGrpSpPr>
        <p:grpSpPr>
          <a:xfrm>
            <a:off x="609600" y="3569782"/>
            <a:ext cx="3200400" cy="821089"/>
            <a:chOff x="636587" y="3096124"/>
            <a:chExt cx="2743200" cy="821089"/>
          </a:xfrm>
        </p:grpSpPr>
        <p:sp>
          <p:nvSpPr>
            <p:cNvPr id="37" name="TextBox 36">
              <a:extLst>
                <a:ext uri="{FF2B5EF4-FFF2-40B4-BE49-F238E27FC236}">
                  <a16:creationId xmlns:a16="http://schemas.microsoft.com/office/drawing/2014/main" id="{066A6100-050E-8BBD-4BA0-13517ACAC225}"/>
                </a:ext>
              </a:extLst>
            </p:cNvPr>
            <p:cNvSpPr txBox="1"/>
            <p:nvPr/>
          </p:nvSpPr>
          <p:spPr>
            <a:xfrm>
              <a:off x="636587" y="3551453"/>
              <a:ext cx="2743200" cy="365760"/>
            </a:xfrm>
            <a:prstGeom prst="rect">
              <a:avLst/>
            </a:prstGeom>
            <a:noFill/>
          </p:spPr>
          <p:txBody>
            <a:bodyPr wrap="square">
              <a:spAutoFit/>
            </a:bodyPr>
            <a:lstStyle/>
            <a:p>
              <a:r>
                <a:rPr lang="en-US" dirty="0">
                  <a:solidFill>
                    <a:schemeClr val="tx2"/>
                  </a:solidFill>
                </a:rPr>
                <a:t>Enroll in or drop coverage.</a:t>
              </a:r>
            </a:p>
          </p:txBody>
        </p:sp>
        <p:cxnSp>
          <p:nvCxnSpPr>
            <p:cNvPr id="38" name="Straight Connector 37">
              <a:extLst>
                <a:ext uri="{FF2B5EF4-FFF2-40B4-BE49-F238E27FC236}">
                  <a16:creationId xmlns:a16="http://schemas.microsoft.com/office/drawing/2014/main" id="{AEB68D61-42F1-056C-C066-49438ECB134F}"/>
                </a:ext>
              </a:extLst>
            </p:cNvPr>
            <p:cNvCxnSpPr>
              <a:cxnSpLocks/>
            </p:cNvCxnSpPr>
            <p:nvPr/>
          </p:nvCxnSpPr>
          <p:spPr>
            <a:xfrm>
              <a:off x="636587" y="3524784"/>
              <a:ext cx="27432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C9D22D12-2A61-C809-EDFE-1DA418033C76}"/>
                </a:ext>
              </a:extLst>
            </p:cNvPr>
            <p:cNvSpPr txBox="1"/>
            <p:nvPr/>
          </p:nvSpPr>
          <p:spPr>
            <a:xfrm>
              <a:off x="636587" y="3096124"/>
              <a:ext cx="2743200" cy="400110"/>
            </a:xfrm>
            <a:prstGeom prst="rect">
              <a:avLst/>
            </a:prstGeom>
            <a:noFill/>
          </p:spPr>
          <p:txBody>
            <a:bodyPr wrap="square">
              <a:spAutoFit/>
            </a:bodyPr>
            <a:lstStyle/>
            <a:p>
              <a:r>
                <a:rPr lang="en-US" sz="2000" b="1" dirty="0">
                  <a:latin typeface="Times New Roman" panose="02020603050405020304" pitchFamily="18" charset="0"/>
                  <a:cs typeface="Times New Roman" panose="02020603050405020304" pitchFamily="18" charset="0"/>
                </a:rPr>
                <a:t>Vision</a:t>
              </a:r>
            </a:p>
          </p:txBody>
        </p:sp>
      </p:grpSp>
      <p:grpSp>
        <p:nvGrpSpPr>
          <p:cNvPr id="40" name="Group 39">
            <a:extLst>
              <a:ext uri="{FF2B5EF4-FFF2-40B4-BE49-F238E27FC236}">
                <a16:creationId xmlns:a16="http://schemas.microsoft.com/office/drawing/2014/main" id="{76F2998D-4FAE-E378-BB78-48139BDE56DA}"/>
              </a:ext>
            </a:extLst>
          </p:cNvPr>
          <p:cNvGrpSpPr/>
          <p:nvPr/>
        </p:nvGrpSpPr>
        <p:grpSpPr>
          <a:xfrm>
            <a:off x="4495799" y="1610864"/>
            <a:ext cx="3200401" cy="1932657"/>
            <a:chOff x="8812213" y="1740464"/>
            <a:chExt cx="2743201" cy="1932657"/>
          </a:xfrm>
        </p:grpSpPr>
        <p:sp>
          <p:nvSpPr>
            <p:cNvPr id="41" name="TextBox 40">
              <a:extLst>
                <a:ext uri="{FF2B5EF4-FFF2-40B4-BE49-F238E27FC236}">
                  <a16:creationId xmlns:a16="http://schemas.microsoft.com/office/drawing/2014/main" id="{069A25F8-D083-BEA3-47BC-E05020D312EA}"/>
                </a:ext>
              </a:extLst>
            </p:cNvPr>
            <p:cNvSpPr txBox="1"/>
            <p:nvPr/>
          </p:nvSpPr>
          <p:spPr>
            <a:xfrm>
              <a:off x="8812213" y="2195793"/>
              <a:ext cx="2743200" cy="1477328"/>
            </a:xfrm>
            <a:prstGeom prst="rect">
              <a:avLst/>
            </a:prstGeom>
            <a:noFill/>
          </p:spPr>
          <p:txBody>
            <a:bodyPr wrap="square">
              <a:spAutoFit/>
            </a:bodyPr>
            <a:lstStyle/>
            <a:p>
              <a:r>
                <a:rPr lang="en-US" dirty="0">
                  <a:solidFill>
                    <a:schemeClr val="tx2"/>
                  </a:solidFill>
                </a:rPr>
                <a:t>Enroll in coverage with medical evidence; cancel or decrease coverage; increase coverage by up to $50,000 without medical evidence.</a:t>
              </a:r>
            </a:p>
          </p:txBody>
        </p:sp>
        <p:cxnSp>
          <p:nvCxnSpPr>
            <p:cNvPr id="42" name="Straight Connector 41">
              <a:extLst>
                <a:ext uri="{FF2B5EF4-FFF2-40B4-BE49-F238E27FC236}">
                  <a16:creationId xmlns:a16="http://schemas.microsoft.com/office/drawing/2014/main" id="{DF4FBAAE-4E09-C188-22E2-E424691318E6}"/>
                </a:ext>
              </a:extLst>
            </p:cNvPr>
            <p:cNvCxnSpPr>
              <a:cxnSpLocks/>
            </p:cNvCxnSpPr>
            <p:nvPr/>
          </p:nvCxnSpPr>
          <p:spPr>
            <a:xfrm>
              <a:off x="8812213" y="2169124"/>
              <a:ext cx="27432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3B954E3E-BBB8-DF50-D460-E885ECCDC151}"/>
                </a:ext>
              </a:extLst>
            </p:cNvPr>
            <p:cNvSpPr txBox="1"/>
            <p:nvPr/>
          </p:nvSpPr>
          <p:spPr>
            <a:xfrm>
              <a:off x="8812214" y="1740464"/>
              <a:ext cx="2743200" cy="400110"/>
            </a:xfrm>
            <a:prstGeom prst="rect">
              <a:avLst/>
            </a:prstGeom>
            <a:noFill/>
          </p:spPr>
          <p:txBody>
            <a:bodyPr wrap="square">
              <a:spAutoFit/>
            </a:bodyPr>
            <a:lstStyle/>
            <a:p>
              <a:r>
                <a:rPr lang="en-US" sz="2000" b="1" dirty="0">
                  <a:latin typeface="Times New Roman" panose="02020603050405020304" pitchFamily="18" charset="0"/>
                  <a:cs typeface="Times New Roman" panose="02020603050405020304" pitchFamily="18" charset="0"/>
                </a:rPr>
                <a:t>Optional Life</a:t>
              </a:r>
            </a:p>
          </p:txBody>
        </p:sp>
      </p:grpSp>
      <p:grpSp>
        <p:nvGrpSpPr>
          <p:cNvPr id="44" name="Group 43">
            <a:extLst>
              <a:ext uri="{FF2B5EF4-FFF2-40B4-BE49-F238E27FC236}">
                <a16:creationId xmlns:a16="http://schemas.microsoft.com/office/drawing/2014/main" id="{A69C4584-1574-9EC8-002B-A3C04D283A47}"/>
              </a:ext>
            </a:extLst>
          </p:cNvPr>
          <p:cNvGrpSpPr/>
          <p:nvPr/>
        </p:nvGrpSpPr>
        <p:grpSpPr>
          <a:xfrm>
            <a:off x="4495803" y="3569986"/>
            <a:ext cx="3200400" cy="1354217"/>
            <a:chOff x="609600" y="4177130"/>
            <a:chExt cx="2743200" cy="1354217"/>
          </a:xfrm>
        </p:grpSpPr>
        <p:sp>
          <p:nvSpPr>
            <p:cNvPr id="45" name="TextBox 44">
              <a:extLst>
                <a:ext uri="{FF2B5EF4-FFF2-40B4-BE49-F238E27FC236}">
                  <a16:creationId xmlns:a16="http://schemas.microsoft.com/office/drawing/2014/main" id="{A82C6856-EC4D-492B-EA8E-DA9EEC6ECC79}"/>
                </a:ext>
              </a:extLst>
            </p:cNvPr>
            <p:cNvSpPr txBox="1"/>
            <p:nvPr/>
          </p:nvSpPr>
          <p:spPr>
            <a:xfrm>
              <a:off x="609600" y="4608017"/>
              <a:ext cx="2743200" cy="923330"/>
            </a:xfrm>
            <a:prstGeom prst="rect">
              <a:avLst/>
            </a:prstGeom>
            <a:noFill/>
          </p:spPr>
          <p:txBody>
            <a:bodyPr wrap="square">
              <a:spAutoFit/>
            </a:bodyPr>
            <a:lstStyle/>
            <a:p>
              <a:r>
                <a:rPr lang="en-US" dirty="0">
                  <a:solidFill>
                    <a:schemeClr val="tx2"/>
                  </a:solidFill>
                </a:rPr>
                <a:t>Enroll in or increase coverage with medical evidence; cancel or decrease coverage.</a:t>
              </a:r>
            </a:p>
          </p:txBody>
        </p:sp>
        <p:cxnSp>
          <p:nvCxnSpPr>
            <p:cNvPr id="46" name="Straight Connector 45">
              <a:extLst>
                <a:ext uri="{FF2B5EF4-FFF2-40B4-BE49-F238E27FC236}">
                  <a16:creationId xmlns:a16="http://schemas.microsoft.com/office/drawing/2014/main" id="{96AEB579-7F7A-7FB0-8F08-AFC560553E12}"/>
                </a:ext>
              </a:extLst>
            </p:cNvPr>
            <p:cNvCxnSpPr>
              <a:cxnSpLocks/>
            </p:cNvCxnSpPr>
            <p:nvPr/>
          </p:nvCxnSpPr>
          <p:spPr>
            <a:xfrm>
              <a:off x="609600" y="4581348"/>
              <a:ext cx="27432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98B2CEF6-1CB0-882B-B159-14B0476A54F9}"/>
                </a:ext>
              </a:extLst>
            </p:cNvPr>
            <p:cNvSpPr txBox="1"/>
            <p:nvPr/>
          </p:nvSpPr>
          <p:spPr>
            <a:xfrm>
              <a:off x="609600" y="4177130"/>
              <a:ext cx="2743200" cy="400110"/>
            </a:xfrm>
            <a:prstGeom prst="rect">
              <a:avLst/>
            </a:prstGeom>
            <a:noFill/>
          </p:spPr>
          <p:txBody>
            <a:bodyPr wrap="square">
              <a:spAutoFit/>
            </a:bodyPr>
            <a:lstStyle/>
            <a:p>
              <a:r>
                <a:rPr lang="en-US" sz="2000" b="1" dirty="0">
                  <a:latin typeface="Times New Roman" panose="02020603050405020304" pitchFamily="18" charset="0"/>
                  <a:cs typeface="Times New Roman" panose="02020603050405020304" pitchFamily="18" charset="0"/>
                </a:rPr>
                <a:t>Dependent Life-Spouse</a:t>
              </a:r>
            </a:p>
          </p:txBody>
        </p:sp>
      </p:grpSp>
      <p:grpSp>
        <p:nvGrpSpPr>
          <p:cNvPr id="48" name="Group 47">
            <a:extLst>
              <a:ext uri="{FF2B5EF4-FFF2-40B4-BE49-F238E27FC236}">
                <a16:creationId xmlns:a16="http://schemas.microsoft.com/office/drawing/2014/main" id="{8F130F02-E09D-C638-1FAF-C30A2E7AFDB5}"/>
              </a:ext>
            </a:extLst>
          </p:cNvPr>
          <p:cNvGrpSpPr/>
          <p:nvPr/>
        </p:nvGrpSpPr>
        <p:grpSpPr>
          <a:xfrm>
            <a:off x="4495803" y="4950667"/>
            <a:ext cx="3200400" cy="796647"/>
            <a:chOff x="4710907" y="4177130"/>
            <a:chExt cx="2743200" cy="796647"/>
          </a:xfrm>
        </p:grpSpPr>
        <p:sp>
          <p:nvSpPr>
            <p:cNvPr id="50" name="TextBox 49">
              <a:extLst>
                <a:ext uri="{FF2B5EF4-FFF2-40B4-BE49-F238E27FC236}">
                  <a16:creationId xmlns:a16="http://schemas.microsoft.com/office/drawing/2014/main" id="{0618F891-22CC-B5E2-561C-C7F7B2DEABC0}"/>
                </a:ext>
              </a:extLst>
            </p:cNvPr>
            <p:cNvSpPr txBox="1"/>
            <p:nvPr/>
          </p:nvSpPr>
          <p:spPr>
            <a:xfrm>
              <a:off x="4710907" y="4608017"/>
              <a:ext cx="2743200" cy="365760"/>
            </a:xfrm>
            <a:prstGeom prst="rect">
              <a:avLst/>
            </a:prstGeom>
            <a:noFill/>
          </p:spPr>
          <p:txBody>
            <a:bodyPr wrap="square">
              <a:spAutoFit/>
            </a:bodyPr>
            <a:lstStyle/>
            <a:p>
              <a:r>
                <a:rPr lang="en-US" dirty="0">
                  <a:solidFill>
                    <a:schemeClr val="tx2"/>
                  </a:solidFill>
                </a:rPr>
                <a:t>Enroll in or cancel coverage.</a:t>
              </a:r>
              <a:r>
                <a:rPr lang="en-US" baseline="30000" dirty="0">
                  <a:solidFill>
                    <a:schemeClr val="tx2"/>
                  </a:solidFill>
                </a:rPr>
                <a:t>1</a:t>
              </a:r>
              <a:endParaRPr lang="en-US" dirty="0">
                <a:solidFill>
                  <a:schemeClr val="tx2"/>
                </a:solidFill>
              </a:endParaRPr>
            </a:p>
          </p:txBody>
        </p:sp>
        <p:cxnSp>
          <p:nvCxnSpPr>
            <p:cNvPr id="55" name="Straight Connector 54">
              <a:extLst>
                <a:ext uri="{FF2B5EF4-FFF2-40B4-BE49-F238E27FC236}">
                  <a16:creationId xmlns:a16="http://schemas.microsoft.com/office/drawing/2014/main" id="{F4CF0658-2BED-B0A6-B719-CA047394E899}"/>
                </a:ext>
              </a:extLst>
            </p:cNvPr>
            <p:cNvCxnSpPr>
              <a:cxnSpLocks/>
            </p:cNvCxnSpPr>
            <p:nvPr/>
          </p:nvCxnSpPr>
          <p:spPr>
            <a:xfrm>
              <a:off x="4710907" y="4581348"/>
              <a:ext cx="27432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7E44BFFC-3B96-FE67-D066-D0AC5ED2EB17}"/>
                </a:ext>
              </a:extLst>
            </p:cNvPr>
            <p:cNvSpPr txBox="1"/>
            <p:nvPr/>
          </p:nvSpPr>
          <p:spPr>
            <a:xfrm>
              <a:off x="4710907" y="4177130"/>
              <a:ext cx="2743200" cy="400110"/>
            </a:xfrm>
            <a:prstGeom prst="rect">
              <a:avLst/>
            </a:prstGeom>
            <a:noFill/>
          </p:spPr>
          <p:txBody>
            <a:bodyPr wrap="square">
              <a:spAutoFit/>
            </a:bodyPr>
            <a:lstStyle/>
            <a:p>
              <a:r>
                <a:rPr lang="en-US" sz="2000" b="1" dirty="0">
                  <a:latin typeface="Times New Roman" panose="02020603050405020304" pitchFamily="18" charset="0"/>
                  <a:cs typeface="Times New Roman" panose="02020603050405020304" pitchFamily="18" charset="0"/>
                </a:rPr>
                <a:t>Dependent Life-Child</a:t>
              </a:r>
            </a:p>
          </p:txBody>
        </p:sp>
      </p:grpSp>
      <p:grpSp>
        <p:nvGrpSpPr>
          <p:cNvPr id="57" name="Group 56">
            <a:extLst>
              <a:ext uri="{FF2B5EF4-FFF2-40B4-BE49-F238E27FC236}">
                <a16:creationId xmlns:a16="http://schemas.microsoft.com/office/drawing/2014/main" id="{8ECD380B-17F5-9DF5-1975-68DF87832888}"/>
              </a:ext>
            </a:extLst>
          </p:cNvPr>
          <p:cNvGrpSpPr/>
          <p:nvPr/>
        </p:nvGrpSpPr>
        <p:grpSpPr>
          <a:xfrm>
            <a:off x="8382004" y="1605790"/>
            <a:ext cx="3200400" cy="1384994"/>
            <a:chOff x="8812213" y="3869354"/>
            <a:chExt cx="2743200" cy="1384994"/>
          </a:xfrm>
        </p:grpSpPr>
        <p:sp>
          <p:nvSpPr>
            <p:cNvPr id="58" name="TextBox 57">
              <a:extLst>
                <a:ext uri="{FF2B5EF4-FFF2-40B4-BE49-F238E27FC236}">
                  <a16:creationId xmlns:a16="http://schemas.microsoft.com/office/drawing/2014/main" id="{0B32A88D-D8F3-2B16-53E2-D29991921754}"/>
                </a:ext>
              </a:extLst>
            </p:cNvPr>
            <p:cNvSpPr txBox="1"/>
            <p:nvPr/>
          </p:nvSpPr>
          <p:spPr>
            <a:xfrm>
              <a:off x="8812213" y="4608017"/>
              <a:ext cx="2743200" cy="646331"/>
            </a:xfrm>
            <a:prstGeom prst="rect">
              <a:avLst/>
            </a:prstGeom>
            <a:noFill/>
          </p:spPr>
          <p:txBody>
            <a:bodyPr wrap="square">
              <a:spAutoFit/>
            </a:bodyPr>
            <a:lstStyle/>
            <a:p>
              <a:r>
                <a:rPr lang="en-US" dirty="0">
                  <a:solidFill>
                    <a:schemeClr val="tx2"/>
                  </a:solidFill>
                </a:rPr>
                <a:t>Apply for or change benefit waiting period.</a:t>
              </a:r>
              <a:r>
                <a:rPr lang="en-US" baseline="30000" dirty="0">
                  <a:solidFill>
                    <a:schemeClr val="tx2"/>
                  </a:solidFill>
                </a:rPr>
                <a:t>2</a:t>
              </a:r>
            </a:p>
          </p:txBody>
        </p:sp>
        <p:cxnSp>
          <p:nvCxnSpPr>
            <p:cNvPr id="59" name="Straight Connector 58">
              <a:extLst>
                <a:ext uri="{FF2B5EF4-FFF2-40B4-BE49-F238E27FC236}">
                  <a16:creationId xmlns:a16="http://schemas.microsoft.com/office/drawing/2014/main" id="{400248DD-67AF-36C3-E3A0-538AFD181010}"/>
                </a:ext>
              </a:extLst>
            </p:cNvPr>
            <p:cNvCxnSpPr>
              <a:cxnSpLocks/>
            </p:cNvCxnSpPr>
            <p:nvPr/>
          </p:nvCxnSpPr>
          <p:spPr>
            <a:xfrm>
              <a:off x="8812213" y="4581348"/>
              <a:ext cx="27432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9BBB2DD2-4C03-57B2-04A8-D00F38EF9D4D}"/>
                </a:ext>
              </a:extLst>
            </p:cNvPr>
            <p:cNvSpPr txBox="1"/>
            <p:nvPr/>
          </p:nvSpPr>
          <p:spPr>
            <a:xfrm>
              <a:off x="8812213" y="3869354"/>
              <a:ext cx="2743200" cy="707886"/>
            </a:xfrm>
            <a:prstGeom prst="rect">
              <a:avLst/>
            </a:prstGeom>
            <a:noFill/>
          </p:spPr>
          <p:txBody>
            <a:bodyPr wrap="square">
              <a:spAutoFit/>
            </a:bodyPr>
            <a:lstStyle/>
            <a:p>
              <a:r>
                <a:rPr lang="en-US" sz="2000" b="1" dirty="0">
                  <a:latin typeface="Times New Roman" panose="02020603050405020304" pitchFamily="18" charset="0"/>
                  <a:cs typeface="Times New Roman" panose="02020603050405020304" pitchFamily="18" charset="0"/>
                </a:rPr>
                <a:t>Supplemental Long Term Disability</a:t>
              </a:r>
            </a:p>
          </p:txBody>
        </p:sp>
      </p:grpSp>
      <p:grpSp>
        <p:nvGrpSpPr>
          <p:cNvPr id="61" name="Group 60">
            <a:extLst>
              <a:ext uri="{FF2B5EF4-FFF2-40B4-BE49-F238E27FC236}">
                <a16:creationId xmlns:a16="http://schemas.microsoft.com/office/drawing/2014/main" id="{715A205D-201C-BA66-CB3D-E9804D38598E}"/>
              </a:ext>
            </a:extLst>
          </p:cNvPr>
          <p:cNvGrpSpPr/>
          <p:nvPr/>
        </p:nvGrpSpPr>
        <p:grpSpPr>
          <a:xfrm>
            <a:off x="8382004" y="3008037"/>
            <a:ext cx="3200400" cy="1070967"/>
            <a:chOff x="609600" y="4177130"/>
            <a:chExt cx="2743200" cy="1070967"/>
          </a:xfrm>
        </p:grpSpPr>
        <p:sp>
          <p:nvSpPr>
            <p:cNvPr id="71" name="TextBox 70">
              <a:extLst>
                <a:ext uri="{FF2B5EF4-FFF2-40B4-BE49-F238E27FC236}">
                  <a16:creationId xmlns:a16="http://schemas.microsoft.com/office/drawing/2014/main" id="{3F5764FC-C369-EDDA-527A-3F737E531EB9}"/>
                </a:ext>
              </a:extLst>
            </p:cNvPr>
            <p:cNvSpPr txBox="1"/>
            <p:nvPr/>
          </p:nvSpPr>
          <p:spPr>
            <a:xfrm>
              <a:off x="609600" y="4608017"/>
              <a:ext cx="2743200" cy="640080"/>
            </a:xfrm>
            <a:prstGeom prst="rect">
              <a:avLst/>
            </a:prstGeom>
            <a:noFill/>
          </p:spPr>
          <p:txBody>
            <a:bodyPr wrap="square">
              <a:spAutoFit/>
            </a:bodyPr>
            <a:lstStyle/>
            <a:p>
              <a:r>
                <a:rPr lang="en-US" dirty="0">
                  <a:solidFill>
                    <a:schemeClr val="tx2"/>
                  </a:solidFill>
                </a:rPr>
                <a:t>Enroll in or reenroll in flexible spending accounts.</a:t>
              </a:r>
            </a:p>
          </p:txBody>
        </p:sp>
        <p:cxnSp>
          <p:nvCxnSpPr>
            <p:cNvPr id="72" name="Straight Connector 71">
              <a:extLst>
                <a:ext uri="{FF2B5EF4-FFF2-40B4-BE49-F238E27FC236}">
                  <a16:creationId xmlns:a16="http://schemas.microsoft.com/office/drawing/2014/main" id="{8CDBC0BC-B59E-5AF3-6E1F-7EB63CD9AEC6}"/>
                </a:ext>
              </a:extLst>
            </p:cNvPr>
            <p:cNvCxnSpPr>
              <a:cxnSpLocks/>
            </p:cNvCxnSpPr>
            <p:nvPr/>
          </p:nvCxnSpPr>
          <p:spPr>
            <a:xfrm>
              <a:off x="609600" y="4581348"/>
              <a:ext cx="27432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2B0B23BC-05C0-DCA2-CE7B-AA7958DC5155}"/>
                </a:ext>
              </a:extLst>
            </p:cNvPr>
            <p:cNvSpPr txBox="1"/>
            <p:nvPr/>
          </p:nvSpPr>
          <p:spPr>
            <a:xfrm>
              <a:off x="609600" y="4177130"/>
              <a:ext cx="2743200" cy="400110"/>
            </a:xfrm>
            <a:prstGeom prst="rect">
              <a:avLst/>
            </a:prstGeom>
            <a:noFill/>
          </p:spPr>
          <p:txBody>
            <a:bodyPr wrap="square">
              <a:spAutoFit/>
            </a:bodyPr>
            <a:lstStyle/>
            <a:p>
              <a:r>
                <a:rPr lang="en-US" sz="2000" b="1" dirty="0">
                  <a:latin typeface="Times New Roman" panose="02020603050405020304" pitchFamily="18" charset="0"/>
                  <a:cs typeface="Times New Roman" panose="02020603050405020304" pitchFamily="18" charset="0"/>
                </a:rPr>
                <a:t>MoneyPlus</a:t>
              </a:r>
            </a:p>
          </p:txBody>
        </p:sp>
      </p:grpSp>
      <p:grpSp>
        <p:nvGrpSpPr>
          <p:cNvPr id="74" name="Group 73">
            <a:extLst>
              <a:ext uri="{FF2B5EF4-FFF2-40B4-BE49-F238E27FC236}">
                <a16:creationId xmlns:a16="http://schemas.microsoft.com/office/drawing/2014/main" id="{1BF779FB-E6C5-3FF9-3D5F-3EA40626822A}"/>
              </a:ext>
            </a:extLst>
          </p:cNvPr>
          <p:cNvGrpSpPr/>
          <p:nvPr/>
        </p:nvGrpSpPr>
        <p:grpSpPr>
          <a:xfrm>
            <a:off x="8382004" y="4207991"/>
            <a:ext cx="3200400" cy="1070967"/>
            <a:chOff x="4710907" y="4177130"/>
            <a:chExt cx="2743200" cy="1070967"/>
          </a:xfrm>
        </p:grpSpPr>
        <p:sp>
          <p:nvSpPr>
            <p:cNvPr id="75" name="TextBox 74">
              <a:extLst>
                <a:ext uri="{FF2B5EF4-FFF2-40B4-BE49-F238E27FC236}">
                  <a16:creationId xmlns:a16="http://schemas.microsoft.com/office/drawing/2014/main" id="{101F02F9-EEBD-6FAC-CF54-D317D204048E}"/>
                </a:ext>
              </a:extLst>
            </p:cNvPr>
            <p:cNvSpPr txBox="1"/>
            <p:nvPr/>
          </p:nvSpPr>
          <p:spPr>
            <a:xfrm>
              <a:off x="4710907" y="4608017"/>
              <a:ext cx="2743200" cy="640080"/>
            </a:xfrm>
            <a:prstGeom prst="rect">
              <a:avLst/>
            </a:prstGeom>
            <a:noFill/>
          </p:spPr>
          <p:txBody>
            <a:bodyPr wrap="square">
              <a:spAutoFit/>
            </a:bodyPr>
            <a:lstStyle/>
            <a:p>
              <a:r>
                <a:rPr lang="en-US" dirty="0">
                  <a:solidFill>
                    <a:schemeClr val="tx2"/>
                  </a:solidFill>
                </a:rPr>
                <a:t>Enroll in, change election amount or stop contributions.</a:t>
              </a:r>
              <a:r>
                <a:rPr lang="en-US" baseline="30000" dirty="0">
                  <a:solidFill>
                    <a:schemeClr val="tx2"/>
                  </a:solidFill>
                </a:rPr>
                <a:t>3</a:t>
              </a:r>
            </a:p>
          </p:txBody>
        </p:sp>
        <p:cxnSp>
          <p:nvCxnSpPr>
            <p:cNvPr id="76" name="Straight Connector 75">
              <a:extLst>
                <a:ext uri="{FF2B5EF4-FFF2-40B4-BE49-F238E27FC236}">
                  <a16:creationId xmlns:a16="http://schemas.microsoft.com/office/drawing/2014/main" id="{DD86481C-89B8-A20F-F174-5FB38029D9B1}"/>
                </a:ext>
              </a:extLst>
            </p:cNvPr>
            <p:cNvCxnSpPr>
              <a:cxnSpLocks/>
            </p:cNvCxnSpPr>
            <p:nvPr/>
          </p:nvCxnSpPr>
          <p:spPr>
            <a:xfrm>
              <a:off x="4710907" y="4581348"/>
              <a:ext cx="27432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29FCF7D2-994B-05D3-E515-1AC25136C835}"/>
                </a:ext>
              </a:extLst>
            </p:cNvPr>
            <p:cNvSpPr txBox="1"/>
            <p:nvPr/>
          </p:nvSpPr>
          <p:spPr>
            <a:xfrm>
              <a:off x="4710907" y="4177130"/>
              <a:ext cx="2743200" cy="707886"/>
            </a:xfrm>
            <a:prstGeom prst="rect">
              <a:avLst/>
            </a:prstGeom>
            <a:noFill/>
          </p:spPr>
          <p:txBody>
            <a:bodyPr wrap="square">
              <a:spAutoFit/>
            </a:bodyPr>
            <a:lstStyle/>
            <a:p>
              <a:r>
                <a:rPr lang="en-US" sz="2000" b="1" dirty="0">
                  <a:latin typeface="Times New Roman" panose="02020603050405020304" pitchFamily="18" charset="0"/>
                  <a:cs typeface="Times New Roman" panose="02020603050405020304" pitchFamily="18" charset="0"/>
                </a:rPr>
                <a:t>Health Savings Accounts</a:t>
              </a:r>
            </a:p>
          </p:txBody>
        </p:sp>
      </p:grpSp>
      <p:sp>
        <p:nvSpPr>
          <p:cNvPr id="79" name="TextBox 78">
            <a:extLst>
              <a:ext uri="{FF2B5EF4-FFF2-40B4-BE49-F238E27FC236}">
                <a16:creationId xmlns:a16="http://schemas.microsoft.com/office/drawing/2014/main" id="{49AACA41-D478-13CD-BCDE-F5DD8421F734}"/>
              </a:ext>
            </a:extLst>
          </p:cNvPr>
          <p:cNvSpPr txBox="1"/>
          <p:nvPr/>
        </p:nvSpPr>
        <p:spPr>
          <a:xfrm>
            <a:off x="609602" y="5100459"/>
            <a:ext cx="3200398" cy="1200329"/>
          </a:xfrm>
          <a:prstGeom prst="rect">
            <a:avLst/>
          </a:prstGeom>
          <a:noFill/>
        </p:spPr>
        <p:txBody>
          <a:bodyPr wrap="square" rtlCol="0">
            <a:spAutoFit/>
          </a:bodyPr>
          <a:lstStyle/>
          <a:p>
            <a:r>
              <a:rPr lang="en-US" sz="1200" baseline="30000" dirty="0">
                <a:solidFill>
                  <a:schemeClr val="tx2"/>
                </a:solidFill>
              </a:rPr>
              <a:t>1</a:t>
            </a:r>
            <a:r>
              <a:rPr lang="en-US" sz="1200" dirty="0">
                <a:solidFill>
                  <a:schemeClr val="tx2"/>
                </a:solidFill>
              </a:rPr>
              <a:t>Can also add eligible children to Dependent Life-Child coverage throughout the year. </a:t>
            </a:r>
            <a:endParaRPr lang="en-US" sz="1200" baseline="30000" dirty="0">
              <a:solidFill>
                <a:schemeClr val="tx2"/>
              </a:solidFill>
            </a:endParaRPr>
          </a:p>
          <a:p>
            <a:r>
              <a:rPr lang="en-US" sz="1200" baseline="30000" dirty="0">
                <a:solidFill>
                  <a:schemeClr val="tx2"/>
                </a:solidFill>
              </a:rPr>
              <a:t>2</a:t>
            </a:r>
            <a:r>
              <a:rPr lang="en-US" sz="1200" dirty="0">
                <a:solidFill>
                  <a:schemeClr val="tx2"/>
                </a:solidFill>
              </a:rPr>
              <a:t>Can also make SLTD coverage changes throughout year with medical evidence.</a:t>
            </a:r>
          </a:p>
          <a:p>
            <a:r>
              <a:rPr lang="en-US" sz="1200" baseline="30000" dirty="0">
                <a:solidFill>
                  <a:schemeClr val="tx2"/>
                </a:solidFill>
              </a:rPr>
              <a:t>3</a:t>
            </a:r>
            <a:r>
              <a:rPr lang="en-US" sz="1200" dirty="0">
                <a:solidFill>
                  <a:schemeClr val="tx2"/>
                </a:solidFill>
              </a:rPr>
              <a:t>Available only to Savings Plan subscribers. Can also make HSA changes throughout year.</a:t>
            </a:r>
          </a:p>
        </p:txBody>
      </p:sp>
      <p:grpSp>
        <p:nvGrpSpPr>
          <p:cNvPr id="80" name="Group 79">
            <a:extLst>
              <a:ext uri="{FF2B5EF4-FFF2-40B4-BE49-F238E27FC236}">
                <a16:creationId xmlns:a16="http://schemas.microsoft.com/office/drawing/2014/main" id="{CC68AC78-43C3-6DFF-37A6-DB0833ADC4B8}"/>
              </a:ext>
            </a:extLst>
          </p:cNvPr>
          <p:cNvGrpSpPr/>
          <p:nvPr/>
        </p:nvGrpSpPr>
        <p:grpSpPr>
          <a:xfrm>
            <a:off x="609600" y="2544155"/>
            <a:ext cx="3200400" cy="821089"/>
            <a:chOff x="609600" y="1740464"/>
            <a:chExt cx="2743200" cy="821089"/>
          </a:xfrm>
        </p:grpSpPr>
        <p:cxnSp>
          <p:nvCxnSpPr>
            <p:cNvPr id="81" name="Straight Connector 80">
              <a:extLst>
                <a:ext uri="{FF2B5EF4-FFF2-40B4-BE49-F238E27FC236}">
                  <a16:creationId xmlns:a16="http://schemas.microsoft.com/office/drawing/2014/main" id="{A5131D16-ECCC-1E08-067E-2A218F168D8D}"/>
                </a:ext>
              </a:extLst>
            </p:cNvPr>
            <p:cNvCxnSpPr>
              <a:cxnSpLocks/>
            </p:cNvCxnSpPr>
            <p:nvPr/>
          </p:nvCxnSpPr>
          <p:spPr>
            <a:xfrm>
              <a:off x="609600" y="2169124"/>
              <a:ext cx="27432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82" name="TextBox 81">
              <a:extLst>
                <a:ext uri="{FF2B5EF4-FFF2-40B4-BE49-F238E27FC236}">
                  <a16:creationId xmlns:a16="http://schemas.microsoft.com/office/drawing/2014/main" id="{07C9633A-1AD0-41E6-86A7-2C0CBAA94964}"/>
                </a:ext>
              </a:extLst>
            </p:cNvPr>
            <p:cNvSpPr txBox="1"/>
            <p:nvPr/>
          </p:nvSpPr>
          <p:spPr>
            <a:xfrm>
              <a:off x="609600" y="2195793"/>
              <a:ext cx="2743200" cy="365760"/>
            </a:xfrm>
            <a:prstGeom prst="rect">
              <a:avLst/>
            </a:prstGeom>
            <a:noFill/>
          </p:spPr>
          <p:txBody>
            <a:bodyPr wrap="square">
              <a:spAutoFit/>
            </a:bodyPr>
            <a:lstStyle/>
            <a:p>
              <a:r>
                <a:rPr lang="en-US" dirty="0">
                  <a:solidFill>
                    <a:schemeClr val="tx2"/>
                  </a:solidFill>
                </a:rPr>
                <a:t>Enroll in, drop or change plans.</a:t>
              </a:r>
            </a:p>
          </p:txBody>
        </p:sp>
        <p:sp>
          <p:nvSpPr>
            <p:cNvPr id="83" name="TextBox 82">
              <a:extLst>
                <a:ext uri="{FF2B5EF4-FFF2-40B4-BE49-F238E27FC236}">
                  <a16:creationId xmlns:a16="http://schemas.microsoft.com/office/drawing/2014/main" id="{164DFB7F-0296-9C4B-9460-2FE6C539A578}"/>
                </a:ext>
              </a:extLst>
            </p:cNvPr>
            <p:cNvSpPr txBox="1"/>
            <p:nvPr/>
          </p:nvSpPr>
          <p:spPr>
            <a:xfrm>
              <a:off x="609600" y="1740464"/>
              <a:ext cx="2743200" cy="400110"/>
            </a:xfrm>
            <a:prstGeom prst="rect">
              <a:avLst/>
            </a:prstGeom>
            <a:noFill/>
          </p:spPr>
          <p:txBody>
            <a:bodyPr wrap="square">
              <a:spAutoFit/>
            </a:bodyPr>
            <a:lstStyle/>
            <a:p>
              <a:r>
                <a:rPr lang="en-US" sz="2000" b="1" dirty="0">
                  <a:latin typeface="Times New Roman" panose="02020603050405020304" pitchFamily="18" charset="0"/>
                  <a:cs typeface="Times New Roman" panose="02020603050405020304" pitchFamily="18" charset="0"/>
                </a:rPr>
                <a:t>Dental</a:t>
              </a:r>
            </a:p>
          </p:txBody>
        </p:sp>
      </p:grpSp>
    </p:spTree>
    <p:extLst>
      <p:ext uri="{BB962C8B-B14F-4D97-AF65-F5344CB8AC3E}">
        <p14:creationId xmlns:p14="http://schemas.microsoft.com/office/powerpoint/2010/main" val="3375734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05C99-7DE5-EEF7-BCFB-F96D13679835}"/>
              </a:ext>
            </a:extLst>
          </p:cNvPr>
          <p:cNvSpPr>
            <a:spLocks noGrp="1"/>
          </p:cNvSpPr>
          <p:nvPr>
            <p:ph type="title"/>
          </p:nvPr>
        </p:nvSpPr>
        <p:spPr/>
        <p:txBody>
          <a:bodyPr/>
          <a:lstStyle/>
          <a:p>
            <a:r>
              <a:rPr lang="en-US" dirty="0"/>
              <a:t>Optional Life</a:t>
            </a:r>
          </a:p>
        </p:txBody>
      </p:sp>
      <p:sp>
        <p:nvSpPr>
          <p:cNvPr id="3" name="Content Placeholder 2">
            <a:extLst>
              <a:ext uri="{FF2B5EF4-FFF2-40B4-BE49-F238E27FC236}">
                <a16:creationId xmlns:a16="http://schemas.microsoft.com/office/drawing/2014/main" id="{EAF21911-A5F6-683F-F2D6-F74B83FCCDE1}"/>
              </a:ext>
            </a:extLst>
          </p:cNvPr>
          <p:cNvSpPr>
            <a:spLocks noGrp="1"/>
          </p:cNvSpPr>
          <p:nvPr>
            <p:ph idx="1"/>
          </p:nvPr>
        </p:nvSpPr>
        <p:spPr/>
        <p:txBody>
          <a:bodyPr>
            <a:normAutofit/>
          </a:bodyPr>
          <a:lstStyle/>
          <a:p>
            <a:r>
              <a:rPr lang="en-US" dirty="0"/>
              <a:t>No medical evidence required for subscribers who want to increase current Optional Life coverage by up to $50,000.</a:t>
            </a:r>
          </a:p>
          <a:p>
            <a:pPr lvl="1"/>
            <a:r>
              <a:rPr lang="en-US" dirty="0"/>
              <a:t>Submit request for increase during open enrollment in MyBenefits.</a:t>
            </a:r>
          </a:p>
          <a:p>
            <a:pPr algn="l"/>
            <a:r>
              <a:rPr lang="en-US" dirty="0"/>
              <a:t>Medical evidence is required to enroll in Optional Life coverage or enroll in or increase Dependent Life-Spouse coverage during open enrollment. Employees must submit a signed </a:t>
            </a:r>
            <a:r>
              <a:rPr lang="en-US" i="1" dirty="0"/>
              <a:t>Notice of Election</a:t>
            </a:r>
            <a:r>
              <a:rPr lang="en-US" dirty="0"/>
              <a:t> to their benefits administrator.</a:t>
            </a:r>
          </a:p>
          <a:p>
            <a:pPr lvl="1"/>
            <a:r>
              <a:rPr lang="en-US" dirty="0"/>
              <a:t>Submit separate NOEs with Optional Life and Dependent Life-Spouse changes.</a:t>
            </a:r>
          </a:p>
          <a:p>
            <a:pPr lvl="1"/>
            <a:r>
              <a:rPr lang="en-US" dirty="0"/>
              <a:t>Submit Life Ins SOH request in EBS per the NOEs. </a:t>
            </a:r>
          </a:p>
          <a:p>
            <a:pPr lvl="1"/>
            <a:r>
              <a:rPr lang="en-US" dirty="0"/>
              <a:t>Employee will receive an email from MetLife to complete an electronic</a:t>
            </a:r>
            <a:br>
              <a:rPr lang="en-US" dirty="0"/>
            </a:br>
            <a:r>
              <a:rPr lang="en-US" i="1" dirty="0"/>
              <a:t>Statement of Health</a:t>
            </a:r>
            <a:r>
              <a:rPr lang="en-US" dirty="0"/>
              <a:t>. </a:t>
            </a:r>
          </a:p>
          <a:p>
            <a:pPr lvl="1"/>
            <a:r>
              <a:rPr lang="en-US" dirty="0"/>
              <a:t>Submit all other open enrollment changes in MyBenefits.</a:t>
            </a:r>
          </a:p>
        </p:txBody>
      </p:sp>
      <p:sp>
        <p:nvSpPr>
          <p:cNvPr id="4" name="Slide Number Placeholder 3"/>
          <p:cNvSpPr>
            <a:spLocks noGrp="1"/>
          </p:cNvSpPr>
          <p:nvPr>
            <p:ph type="sldNum" sz="quarter" idx="12"/>
          </p:nvPr>
        </p:nvSpPr>
        <p:spPr/>
        <p:txBody>
          <a:bodyPr/>
          <a:lstStyle/>
          <a:p>
            <a:fld id="{28024367-D536-4F59-B2ED-0E7825EDA9AF}" type="slidenum">
              <a:rPr lang="en-US" smtClean="0"/>
              <a:pPr/>
              <a:t>6</a:t>
            </a:fld>
            <a:endParaRPr lang="en-US" dirty="0"/>
          </a:p>
        </p:txBody>
      </p:sp>
    </p:spTree>
    <p:custDataLst>
      <p:tags r:id="rId1"/>
    </p:custDataLst>
    <p:extLst>
      <p:ext uri="{BB962C8B-B14F-4D97-AF65-F5344CB8AC3E}">
        <p14:creationId xmlns:p14="http://schemas.microsoft.com/office/powerpoint/2010/main" val="853305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AF8F86-7D04-303F-DE8A-517E6CF90DC4}"/>
              </a:ext>
            </a:extLst>
          </p:cNvPr>
          <p:cNvSpPr>
            <a:spLocks noGrp="1"/>
          </p:cNvSpPr>
          <p:nvPr>
            <p:ph sz="half" idx="1"/>
          </p:nvPr>
        </p:nvSpPr>
        <p:spPr/>
        <p:txBody>
          <a:bodyPr>
            <a:normAutofit/>
          </a:bodyPr>
          <a:lstStyle/>
          <a:p>
            <a:r>
              <a:rPr lang="en-US" i="1" dirty="0"/>
              <a:t>Insurance Summary</a:t>
            </a:r>
          </a:p>
          <a:p>
            <a:pPr lvl="1"/>
            <a:r>
              <a:rPr lang="en-US" dirty="0"/>
              <a:t>PEBA does</a:t>
            </a:r>
            <a:r>
              <a:rPr lang="en-US" b="1" dirty="0"/>
              <a:t> </a:t>
            </a:r>
            <a:r>
              <a:rPr lang="en-US" i="1" dirty="0"/>
              <a:t>not</a:t>
            </a:r>
            <a:r>
              <a:rPr lang="en-US" b="1" dirty="0"/>
              <a:t> </a:t>
            </a:r>
            <a:r>
              <a:rPr lang="en-US" dirty="0"/>
              <a:t>print</a:t>
            </a:r>
            <a:r>
              <a:rPr lang="en-US" b="1" dirty="0"/>
              <a:t> </a:t>
            </a:r>
            <a:r>
              <a:rPr lang="en-US" dirty="0"/>
              <a:t>and distribute the </a:t>
            </a:r>
            <a:r>
              <a:rPr lang="en-US" i="1" dirty="0"/>
              <a:t>Insurance Summary.</a:t>
            </a:r>
          </a:p>
          <a:p>
            <a:pPr lvl="1"/>
            <a:r>
              <a:rPr lang="en-US" dirty="0"/>
              <a:t>Available online before open enrollment. </a:t>
            </a:r>
          </a:p>
        </p:txBody>
      </p:sp>
      <p:sp>
        <p:nvSpPr>
          <p:cNvPr id="3" name="Content Placeholder 2">
            <a:extLst>
              <a:ext uri="{FF2B5EF4-FFF2-40B4-BE49-F238E27FC236}">
                <a16:creationId xmlns:a16="http://schemas.microsoft.com/office/drawing/2014/main" id="{AFCC5A02-B8A8-1DD3-B871-D106D9BD2A8A}"/>
              </a:ext>
            </a:extLst>
          </p:cNvPr>
          <p:cNvSpPr>
            <a:spLocks noGrp="1"/>
          </p:cNvSpPr>
          <p:nvPr>
            <p:ph sz="half" idx="2"/>
          </p:nvPr>
        </p:nvSpPr>
        <p:spPr/>
        <p:txBody>
          <a:bodyPr>
            <a:normAutofit/>
          </a:bodyPr>
          <a:lstStyle/>
          <a:p>
            <a:r>
              <a:rPr lang="en-US" i="1" dirty="0"/>
              <a:t>Benefits Advantage </a:t>
            </a:r>
            <a:r>
              <a:rPr lang="en-US" dirty="0"/>
              <a:t>newsletter </a:t>
            </a:r>
          </a:p>
          <a:p>
            <a:pPr lvl="1"/>
            <a:r>
              <a:rPr lang="en-US" dirty="0"/>
              <a:t>PEBA prints the </a:t>
            </a:r>
            <a:r>
              <a:rPr lang="en-US" i="1" dirty="0"/>
              <a:t>Benefits Advantage </a:t>
            </a:r>
            <a:r>
              <a:rPr lang="en-US" dirty="0"/>
              <a:t>and mails it to retirees, COBRA subscribers, survivors and former spouses in advance of open enrollment.</a:t>
            </a:r>
          </a:p>
          <a:p>
            <a:pPr lvl="1"/>
            <a:r>
              <a:rPr lang="en-US" dirty="0"/>
              <a:t>Available online before open enrollment.</a:t>
            </a:r>
          </a:p>
          <a:p>
            <a:r>
              <a:rPr lang="en-US" i="1" dirty="0"/>
              <a:t>Insurance Benefits Guide </a:t>
            </a:r>
          </a:p>
          <a:p>
            <a:pPr lvl="1"/>
            <a:r>
              <a:rPr lang="en-US" dirty="0"/>
              <a:t>PEBA does</a:t>
            </a:r>
            <a:r>
              <a:rPr lang="en-US" b="1" dirty="0"/>
              <a:t> </a:t>
            </a:r>
            <a:r>
              <a:rPr lang="en-US" i="1" dirty="0"/>
              <a:t>not</a:t>
            </a:r>
            <a:r>
              <a:rPr lang="en-US" b="1" dirty="0"/>
              <a:t> </a:t>
            </a:r>
            <a:r>
              <a:rPr lang="en-US" dirty="0"/>
              <a:t>print</a:t>
            </a:r>
            <a:r>
              <a:rPr lang="en-US" b="1" dirty="0"/>
              <a:t> </a:t>
            </a:r>
            <a:r>
              <a:rPr lang="en-US" dirty="0"/>
              <a:t>the IBG</a:t>
            </a:r>
            <a:r>
              <a:rPr lang="en-US" i="1" dirty="0"/>
              <a:t>.</a:t>
            </a:r>
            <a:r>
              <a:rPr lang="en-US" dirty="0"/>
              <a:t> </a:t>
            </a:r>
          </a:p>
          <a:p>
            <a:pPr lvl="1"/>
            <a:r>
              <a:rPr lang="en-US" dirty="0"/>
              <a:t>Available online before open enrollment.</a:t>
            </a:r>
          </a:p>
          <a:p>
            <a:pPr lvl="1"/>
            <a:endParaRPr lang="en-US" dirty="0"/>
          </a:p>
          <a:p>
            <a:endParaRPr lang="en-US" dirty="0"/>
          </a:p>
        </p:txBody>
      </p:sp>
      <p:sp>
        <p:nvSpPr>
          <p:cNvPr id="4" name="Title 3">
            <a:extLst>
              <a:ext uri="{FF2B5EF4-FFF2-40B4-BE49-F238E27FC236}">
                <a16:creationId xmlns:a16="http://schemas.microsoft.com/office/drawing/2014/main" id="{FE633564-6055-92F0-AC7B-581B08C90FE5}"/>
              </a:ext>
            </a:extLst>
          </p:cNvPr>
          <p:cNvSpPr>
            <a:spLocks noGrp="1"/>
          </p:cNvSpPr>
          <p:nvPr>
            <p:ph type="title"/>
          </p:nvPr>
        </p:nvSpPr>
        <p:spPr/>
        <p:txBody>
          <a:bodyPr/>
          <a:lstStyle/>
          <a:p>
            <a:r>
              <a:rPr lang="en-US" dirty="0"/>
              <a:t>Publications for 2026</a:t>
            </a:r>
          </a:p>
        </p:txBody>
      </p:sp>
      <p:sp>
        <p:nvSpPr>
          <p:cNvPr id="5" name="Slide Number Placeholder 4">
            <a:extLst>
              <a:ext uri="{FF2B5EF4-FFF2-40B4-BE49-F238E27FC236}">
                <a16:creationId xmlns:a16="http://schemas.microsoft.com/office/drawing/2014/main" id="{AB9246D4-04EF-CCA0-2D9F-F113491F0DE2}"/>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2802218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9A674-8C21-A83B-2991-12C247EAEACC}"/>
              </a:ext>
            </a:extLst>
          </p:cNvPr>
          <p:cNvSpPr>
            <a:spLocks noGrp="1"/>
          </p:cNvSpPr>
          <p:nvPr>
            <p:ph type="title"/>
          </p:nvPr>
        </p:nvSpPr>
        <p:spPr/>
        <p:txBody>
          <a:bodyPr/>
          <a:lstStyle/>
          <a:p>
            <a:r>
              <a:rPr lang="en-US" dirty="0"/>
              <a:t>Federally mandated notices</a:t>
            </a:r>
          </a:p>
        </p:txBody>
      </p:sp>
      <p:sp>
        <p:nvSpPr>
          <p:cNvPr id="3" name="Content Placeholder 2">
            <a:extLst>
              <a:ext uri="{FF2B5EF4-FFF2-40B4-BE49-F238E27FC236}">
                <a16:creationId xmlns:a16="http://schemas.microsoft.com/office/drawing/2014/main" id="{5BFAFD8D-9C93-95B0-AF4E-133FE081DC5A}"/>
              </a:ext>
            </a:extLst>
          </p:cNvPr>
          <p:cNvSpPr>
            <a:spLocks noGrp="1"/>
          </p:cNvSpPr>
          <p:nvPr>
            <p:ph idx="1"/>
          </p:nvPr>
        </p:nvSpPr>
        <p:spPr/>
        <p:txBody>
          <a:bodyPr/>
          <a:lstStyle/>
          <a:p>
            <a:r>
              <a:rPr lang="en-US" dirty="0"/>
              <a:t>Federal laws require written notification of many notices prior to open enrollment.</a:t>
            </a:r>
          </a:p>
          <a:p>
            <a:pPr lvl="1"/>
            <a:r>
              <a:rPr lang="en-US" dirty="0"/>
              <a:t>Sending notices electronically does </a:t>
            </a:r>
            <a:r>
              <a:rPr lang="en-US" i="1" dirty="0"/>
              <a:t>not</a:t>
            </a:r>
            <a:r>
              <a:rPr lang="en-US" dirty="0"/>
              <a:t> comply with these federal laws. </a:t>
            </a:r>
          </a:p>
          <a:p>
            <a:r>
              <a:rPr lang="en-US" dirty="0"/>
              <a:t>PEBA prints and delivers the required notices to employers.</a:t>
            </a:r>
          </a:p>
          <a:p>
            <a:pPr lvl="1"/>
            <a:r>
              <a:rPr lang="en-US" dirty="0"/>
              <a:t>Notices will be delivered August 18 through September 5.</a:t>
            </a:r>
          </a:p>
          <a:p>
            <a:r>
              <a:rPr lang="en-US" dirty="0"/>
              <a:t>Notices include a printed open enrollment checklist employees can use to plan their 2026 coverage changes.</a:t>
            </a:r>
          </a:p>
          <a:p>
            <a:r>
              <a:rPr lang="en-US" dirty="0"/>
              <a:t>You must provide a printed copy of the notices to your insurance-eligible employees by </a:t>
            </a:r>
            <a:br>
              <a:rPr lang="en-US" dirty="0"/>
            </a:br>
            <a:r>
              <a:rPr lang="en-US" dirty="0"/>
              <a:t>Wednesday, October 1, 2025.</a:t>
            </a:r>
          </a:p>
          <a:p>
            <a:r>
              <a:rPr lang="en-US" dirty="0"/>
              <a:t>Printed </a:t>
            </a:r>
            <a:r>
              <a:rPr lang="en-US" i="1" dirty="0"/>
              <a:t>Benefits Advantage</a:t>
            </a:r>
            <a:r>
              <a:rPr lang="en-US" dirty="0"/>
              <a:t> newsletter for retirees, COBRA subscribers, </a:t>
            </a:r>
            <a:br>
              <a:rPr lang="en-US" dirty="0"/>
            </a:br>
            <a:r>
              <a:rPr lang="en-US" dirty="0"/>
              <a:t>survivors and former spouses include federally mandated notices.</a:t>
            </a:r>
          </a:p>
        </p:txBody>
      </p:sp>
      <p:sp>
        <p:nvSpPr>
          <p:cNvPr id="4" name="Slide Number Placeholder 3">
            <a:extLst>
              <a:ext uri="{FF2B5EF4-FFF2-40B4-BE49-F238E27FC236}">
                <a16:creationId xmlns:a16="http://schemas.microsoft.com/office/drawing/2014/main" id="{8BA7D8D1-950F-5C3D-262F-FE2B6EB96408}"/>
              </a:ext>
            </a:extLst>
          </p:cNvPr>
          <p:cNvSpPr>
            <a:spLocks noGrp="1"/>
          </p:cNvSpPr>
          <p:nvPr>
            <p:ph type="sldNum" sz="quarter" idx="12"/>
          </p:nvPr>
        </p:nvSpPr>
        <p:spPr/>
        <p:txBody>
          <a:bodyPr/>
          <a:lstStyle/>
          <a:p>
            <a:fld id="{28024367-D536-4F59-B2ED-0E7825EDA9AF}" type="slidenum">
              <a:rPr lang="en-US" smtClean="0"/>
              <a:pPr/>
              <a:t>8</a:t>
            </a:fld>
            <a:endParaRPr lang="en-US" dirty="0"/>
          </a:p>
        </p:txBody>
      </p:sp>
    </p:spTree>
    <p:extLst>
      <p:ext uri="{BB962C8B-B14F-4D97-AF65-F5344CB8AC3E}">
        <p14:creationId xmlns:p14="http://schemas.microsoft.com/office/powerpoint/2010/main" val="505588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90750B2-2B3B-649F-80DC-4FC477C8C026}"/>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
        <p:nvSpPr>
          <p:cNvPr id="3" name="Content Placeholder 2">
            <a:extLst>
              <a:ext uri="{FF2B5EF4-FFF2-40B4-BE49-F238E27FC236}">
                <a16:creationId xmlns:a16="http://schemas.microsoft.com/office/drawing/2014/main" id="{15342BD3-6E1F-FFF1-6C5F-9640A85B04DD}"/>
              </a:ext>
            </a:extLst>
          </p:cNvPr>
          <p:cNvSpPr>
            <a:spLocks noGrp="1"/>
          </p:cNvSpPr>
          <p:nvPr>
            <p:ph sz="half" idx="1"/>
          </p:nvPr>
        </p:nvSpPr>
        <p:spPr/>
        <p:txBody>
          <a:bodyPr/>
          <a:lstStyle/>
          <a:p>
            <a:pPr marL="0" indent="0">
              <a:buNone/>
            </a:pPr>
            <a:r>
              <a:rPr lang="en-US" dirty="0"/>
              <a:t>Open enrollment resources available at </a:t>
            </a:r>
            <a:r>
              <a:rPr lang="en-US" dirty="0">
                <a:hlinkClick r:id="rId2" action="ppaction://hlinkfile"/>
              </a:rPr>
              <a:t>peba.sc.gov/</a:t>
            </a:r>
            <a:r>
              <a:rPr lang="en-US" dirty="0" err="1">
                <a:hlinkClick r:id="rId2" action="ppaction://hlinkfile"/>
              </a:rPr>
              <a:t>oe</a:t>
            </a:r>
            <a:r>
              <a:rPr lang="en-US" dirty="0">
                <a:hlinkClick r:id="rId2" action="ppaction://hlinkfile"/>
              </a:rPr>
              <a:t>-employers</a:t>
            </a:r>
            <a:r>
              <a:rPr lang="en-US" dirty="0"/>
              <a:t>.</a:t>
            </a:r>
          </a:p>
        </p:txBody>
      </p:sp>
      <p:sp>
        <p:nvSpPr>
          <p:cNvPr id="4" name="Title 3">
            <a:extLst>
              <a:ext uri="{FF2B5EF4-FFF2-40B4-BE49-F238E27FC236}">
                <a16:creationId xmlns:a16="http://schemas.microsoft.com/office/drawing/2014/main" id="{88813366-9665-A596-B1F6-C17444B76E52}"/>
              </a:ext>
            </a:extLst>
          </p:cNvPr>
          <p:cNvSpPr>
            <a:spLocks noGrp="1"/>
          </p:cNvSpPr>
          <p:nvPr>
            <p:ph type="title"/>
          </p:nvPr>
        </p:nvSpPr>
        <p:spPr/>
        <p:txBody>
          <a:bodyPr/>
          <a:lstStyle/>
          <a:p>
            <a:r>
              <a:rPr lang="en-US" dirty="0"/>
              <a:t>Where to find employer resources</a:t>
            </a:r>
          </a:p>
        </p:txBody>
      </p:sp>
      <p:grpSp>
        <p:nvGrpSpPr>
          <p:cNvPr id="56" name="Group 55">
            <a:extLst>
              <a:ext uri="{FF2B5EF4-FFF2-40B4-BE49-F238E27FC236}">
                <a16:creationId xmlns:a16="http://schemas.microsoft.com/office/drawing/2014/main" id="{E071D980-3AEF-CE2B-3000-6BB50A99F6F1}"/>
              </a:ext>
            </a:extLst>
          </p:cNvPr>
          <p:cNvGrpSpPr/>
          <p:nvPr/>
        </p:nvGrpSpPr>
        <p:grpSpPr>
          <a:xfrm>
            <a:off x="6797778" y="5167620"/>
            <a:ext cx="4587466" cy="1133424"/>
            <a:chOff x="6797778" y="5396220"/>
            <a:chExt cx="4587466" cy="1133424"/>
          </a:xfrm>
        </p:grpSpPr>
        <p:sp>
          <p:nvSpPr>
            <p:cNvPr id="41" name="Google Shape;657;p26">
              <a:extLst>
                <a:ext uri="{FF2B5EF4-FFF2-40B4-BE49-F238E27FC236}">
                  <a16:creationId xmlns:a16="http://schemas.microsoft.com/office/drawing/2014/main" id="{BDA57990-0CF2-B6F1-4E3D-0214303501B0}"/>
                </a:ext>
              </a:extLst>
            </p:cNvPr>
            <p:cNvSpPr/>
            <p:nvPr/>
          </p:nvSpPr>
          <p:spPr>
            <a:xfrm>
              <a:off x="7453324" y="5505732"/>
              <a:ext cx="3931920" cy="914400"/>
            </a:xfrm>
            <a:prstGeom prst="homePlate">
              <a:avLst>
                <a:gd name="adj" fmla="val 29403"/>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661;p26">
              <a:extLst>
                <a:ext uri="{FF2B5EF4-FFF2-40B4-BE49-F238E27FC236}">
                  <a16:creationId xmlns:a16="http://schemas.microsoft.com/office/drawing/2014/main" id="{F231450B-7788-CDD9-D619-2E4B34AE1FDB}"/>
                </a:ext>
              </a:extLst>
            </p:cNvPr>
            <p:cNvSpPr txBox="1"/>
            <p:nvPr/>
          </p:nvSpPr>
          <p:spPr>
            <a:xfrm>
              <a:off x="8106485" y="5505732"/>
              <a:ext cx="3017520" cy="914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dirty="0">
                  <a:solidFill>
                    <a:srgbClr val="A0B810"/>
                  </a:solidFill>
                  <a:ea typeface="Fira Sans Extra Condensed Medium"/>
                  <a:cs typeface="Fira Sans Extra Condensed Medium"/>
                  <a:sym typeface="Fira Sans Extra Condensed Medium"/>
                </a:rPr>
                <a:t>Ready-to-share materials to promote open enrollment</a:t>
              </a:r>
              <a:endParaRPr b="1" dirty="0">
                <a:solidFill>
                  <a:srgbClr val="A0B810"/>
                </a:solidFill>
                <a:ea typeface="Fira Sans Extra Condensed Medium"/>
                <a:cs typeface="Fira Sans Extra Condensed Medium"/>
                <a:sym typeface="Fira Sans Extra Condensed Medium"/>
              </a:endParaRPr>
            </a:p>
          </p:txBody>
        </p:sp>
        <p:sp>
          <p:nvSpPr>
            <p:cNvPr id="43" name="Google Shape;659;p26">
              <a:extLst>
                <a:ext uri="{FF2B5EF4-FFF2-40B4-BE49-F238E27FC236}">
                  <a16:creationId xmlns:a16="http://schemas.microsoft.com/office/drawing/2014/main" id="{7740FC75-A6F7-70A2-EBE9-BE963E8F8F22}"/>
                </a:ext>
              </a:extLst>
            </p:cNvPr>
            <p:cNvSpPr/>
            <p:nvPr/>
          </p:nvSpPr>
          <p:spPr>
            <a:xfrm>
              <a:off x="6797778" y="5396220"/>
              <a:ext cx="1308709" cy="1133424"/>
            </a:xfrm>
            <a:prstGeom prst="hexagon">
              <a:avLst>
                <a:gd name="adj" fmla="val 28729"/>
                <a:gd name="vf" fmla="val 115470"/>
              </a:avLst>
            </a:prstGeom>
            <a:solidFill>
              <a:srgbClr val="A0B810"/>
            </a:solidFill>
            <a:ln>
              <a:solidFill>
                <a:srgbClr val="A0B810"/>
              </a:solid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pic>
          <p:nvPicPr>
            <p:cNvPr id="44" name="Graphic 43" descr="Network outline">
              <a:extLst>
                <a:ext uri="{FF2B5EF4-FFF2-40B4-BE49-F238E27FC236}">
                  <a16:creationId xmlns:a16="http://schemas.microsoft.com/office/drawing/2014/main" id="{E9F26795-F191-F879-F5D2-75E786008A8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94932" y="5505732"/>
              <a:ext cx="914400" cy="914400"/>
            </a:xfrm>
            <a:prstGeom prst="rect">
              <a:avLst/>
            </a:prstGeom>
          </p:spPr>
        </p:pic>
      </p:grpSp>
      <p:grpSp>
        <p:nvGrpSpPr>
          <p:cNvPr id="57" name="Group 56">
            <a:extLst>
              <a:ext uri="{FF2B5EF4-FFF2-40B4-BE49-F238E27FC236}">
                <a16:creationId xmlns:a16="http://schemas.microsoft.com/office/drawing/2014/main" id="{1284EAEE-E0DE-AACF-8AD4-99E470949201}"/>
              </a:ext>
            </a:extLst>
          </p:cNvPr>
          <p:cNvGrpSpPr/>
          <p:nvPr/>
        </p:nvGrpSpPr>
        <p:grpSpPr>
          <a:xfrm>
            <a:off x="609601" y="2199689"/>
            <a:ext cx="4587466" cy="1133424"/>
            <a:chOff x="609601" y="2199689"/>
            <a:chExt cx="4587466" cy="1133424"/>
          </a:xfrm>
        </p:grpSpPr>
        <p:sp>
          <p:nvSpPr>
            <p:cNvPr id="29" name="Google Shape;657;p26">
              <a:extLst>
                <a:ext uri="{FF2B5EF4-FFF2-40B4-BE49-F238E27FC236}">
                  <a16:creationId xmlns:a16="http://schemas.microsoft.com/office/drawing/2014/main" id="{77E550FE-BCCF-F4C3-2A20-98DBA7D38AD9}"/>
                </a:ext>
              </a:extLst>
            </p:cNvPr>
            <p:cNvSpPr/>
            <p:nvPr/>
          </p:nvSpPr>
          <p:spPr>
            <a:xfrm>
              <a:off x="1265147" y="2309201"/>
              <a:ext cx="3931920" cy="914400"/>
            </a:xfrm>
            <a:prstGeom prst="homePlate">
              <a:avLst>
                <a:gd name="adj" fmla="val 29403"/>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661;p26">
              <a:extLst>
                <a:ext uri="{FF2B5EF4-FFF2-40B4-BE49-F238E27FC236}">
                  <a16:creationId xmlns:a16="http://schemas.microsoft.com/office/drawing/2014/main" id="{93ABDECB-1B33-B0C0-7815-A56857065FA4}"/>
                </a:ext>
              </a:extLst>
            </p:cNvPr>
            <p:cNvSpPr txBox="1"/>
            <p:nvPr/>
          </p:nvSpPr>
          <p:spPr>
            <a:xfrm>
              <a:off x="1918308" y="2309201"/>
              <a:ext cx="3017520" cy="914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dirty="0">
                  <a:ea typeface="Fira Sans Extra Condensed Medium"/>
                  <a:cs typeface="Fira Sans Extra Condensed Medium"/>
                  <a:sym typeface="Fira Sans Extra Condensed Medium"/>
                </a:rPr>
                <a:t>Publications for 2026</a:t>
              </a:r>
              <a:endParaRPr b="1" dirty="0">
                <a:ea typeface="Fira Sans Extra Condensed Medium"/>
                <a:cs typeface="Fira Sans Extra Condensed Medium"/>
                <a:sym typeface="Fira Sans Extra Condensed Medium"/>
              </a:endParaRPr>
            </a:p>
          </p:txBody>
        </p:sp>
        <p:sp>
          <p:nvSpPr>
            <p:cNvPr id="31" name="Google Shape;659;p26">
              <a:extLst>
                <a:ext uri="{FF2B5EF4-FFF2-40B4-BE49-F238E27FC236}">
                  <a16:creationId xmlns:a16="http://schemas.microsoft.com/office/drawing/2014/main" id="{652F8DD2-FFB4-9BA8-7024-038194EAE857}"/>
                </a:ext>
              </a:extLst>
            </p:cNvPr>
            <p:cNvSpPr/>
            <p:nvPr/>
          </p:nvSpPr>
          <p:spPr>
            <a:xfrm>
              <a:off x="609601" y="2199689"/>
              <a:ext cx="1308709" cy="1133424"/>
            </a:xfrm>
            <a:prstGeom prst="hexagon">
              <a:avLst>
                <a:gd name="adj" fmla="val 28729"/>
                <a:gd name="vf" fmla="val 115470"/>
              </a:avLst>
            </a:prstGeom>
            <a:solidFill>
              <a:schemeClr val="tx1"/>
            </a:solidFill>
            <a:ln>
              <a:solidFill>
                <a:schemeClr val="tx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8" name="Graphic 1" descr="Open book outline">
              <a:extLst>
                <a:ext uri="{FF2B5EF4-FFF2-40B4-BE49-F238E27FC236}">
                  <a16:creationId xmlns:a16="http://schemas.microsoft.com/office/drawing/2014/main" id="{5DFE6A1F-4AA8-1F07-7965-982246A7B6F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06755" y="2309201"/>
              <a:ext cx="914400" cy="914400"/>
            </a:xfrm>
            <a:prstGeom prst="rect">
              <a:avLst/>
            </a:prstGeom>
          </p:spPr>
        </p:pic>
      </p:grpSp>
      <p:grpSp>
        <p:nvGrpSpPr>
          <p:cNvPr id="54" name="Group 53">
            <a:extLst>
              <a:ext uri="{FF2B5EF4-FFF2-40B4-BE49-F238E27FC236}">
                <a16:creationId xmlns:a16="http://schemas.microsoft.com/office/drawing/2014/main" id="{56F3866A-0D9C-4FFA-9581-D59F821A03E3}"/>
              </a:ext>
            </a:extLst>
          </p:cNvPr>
          <p:cNvGrpSpPr/>
          <p:nvPr/>
        </p:nvGrpSpPr>
        <p:grpSpPr>
          <a:xfrm>
            <a:off x="6797779" y="2199689"/>
            <a:ext cx="4587466" cy="1133424"/>
            <a:chOff x="6797779" y="2199689"/>
            <a:chExt cx="4587466" cy="1133424"/>
          </a:xfrm>
        </p:grpSpPr>
        <p:sp>
          <p:nvSpPr>
            <p:cNvPr id="38" name="Google Shape;657;p26">
              <a:extLst>
                <a:ext uri="{FF2B5EF4-FFF2-40B4-BE49-F238E27FC236}">
                  <a16:creationId xmlns:a16="http://schemas.microsoft.com/office/drawing/2014/main" id="{AD3978CF-8E2A-6A28-C527-18D0011EAA44}"/>
                </a:ext>
              </a:extLst>
            </p:cNvPr>
            <p:cNvSpPr/>
            <p:nvPr/>
          </p:nvSpPr>
          <p:spPr>
            <a:xfrm>
              <a:off x="7453325" y="2309201"/>
              <a:ext cx="3931920" cy="914400"/>
            </a:xfrm>
            <a:prstGeom prst="homePlate">
              <a:avLst>
                <a:gd name="adj" fmla="val 29403"/>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661;p26">
              <a:extLst>
                <a:ext uri="{FF2B5EF4-FFF2-40B4-BE49-F238E27FC236}">
                  <a16:creationId xmlns:a16="http://schemas.microsoft.com/office/drawing/2014/main" id="{B136E337-EE85-212B-E190-49B5A1FAB33A}"/>
                </a:ext>
              </a:extLst>
            </p:cNvPr>
            <p:cNvSpPr txBox="1"/>
            <p:nvPr/>
          </p:nvSpPr>
          <p:spPr>
            <a:xfrm>
              <a:off x="8106486" y="2309201"/>
              <a:ext cx="3017520" cy="914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dirty="0">
                  <a:solidFill>
                    <a:schemeClr val="accent3"/>
                  </a:solidFill>
                  <a:ea typeface="Fira Sans Extra Condensed Medium"/>
                  <a:cs typeface="Fira Sans Extra Condensed Medium"/>
                  <a:sym typeface="Fira Sans Extra Condensed Medium"/>
                </a:rPr>
                <a:t>Open enrollment worksheets</a:t>
              </a:r>
              <a:endParaRPr b="1" dirty="0">
                <a:solidFill>
                  <a:schemeClr val="accent3"/>
                </a:solidFill>
                <a:ea typeface="Fira Sans Extra Condensed Medium"/>
                <a:cs typeface="Fira Sans Extra Condensed Medium"/>
                <a:sym typeface="Fira Sans Extra Condensed Medium"/>
              </a:endParaRPr>
            </a:p>
          </p:txBody>
        </p:sp>
        <p:sp>
          <p:nvSpPr>
            <p:cNvPr id="40" name="Google Shape;659;p26">
              <a:extLst>
                <a:ext uri="{FF2B5EF4-FFF2-40B4-BE49-F238E27FC236}">
                  <a16:creationId xmlns:a16="http://schemas.microsoft.com/office/drawing/2014/main" id="{F3FE1993-0C71-1955-2419-04F3ABBB9900}"/>
                </a:ext>
              </a:extLst>
            </p:cNvPr>
            <p:cNvSpPr/>
            <p:nvPr/>
          </p:nvSpPr>
          <p:spPr>
            <a:xfrm>
              <a:off x="6797779" y="2199689"/>
              <a:ext cx="1308709" cy="1133424"/>
            </a:xfrm>
            <a:prstGeom prst="hexagon">
              <a:avLst>
                <a:gd name="adj" fmla="val 28729"/>
                <a:gd name="vf" fmla="val 115470"/>
              </a:avLst>
            </a:prstGeom>
            <a:solidFill>
              <a:schemeClr val="accent3"/>
            </a:solidFill>
            <a:ln>
              <a:solidFill>
                <a:schemeClr val="accent3"/>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9" name="Graphic 2" descr="Checklist outline">
              <a:extLst>
                <a:ext uri="{FF2B5EF4-FFF2-40B4-BE49-F238E27FC236}">
                  <a16:creationId xmlns:a16="http://schemas.microsoft.com/office/drawing/2014/main" id="{04931590-C9CD-C1B0-4E56-2F8F07163C8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994933" y="2309201"/>
              <a:ext cx="914400" cy="914400"/>
            </a:xfrm>
            <a:prstGeom prst="rect">
              <a:avLst/>
            </a:prstGeom>
          </p:spPr>
        </p:pic>
      </p:grpSp>
      <p:grpSp>
        <p:nvGrpSpPr>
          <p:cNvPr id="58" name="Group 57">
            <a:extLst>
              <a:ext uri="{FF2B5EF4-FFF2-40B4-BE49-F238E27FC236}">
                <a16:creationId xmlns:a16="http://schemas.microsoft.com/office/drawing/2014/main" id="{DBFFE5A0-AC25-A5F5-4ACD-33CA3AB5E089}"/>
              </a:ext>
            </a:extLst>
          </p:cNvPr>
          <p:cNvGrpSpPr/>
          <p:nvPr/>
        </p:nvGrpSpPr>
        <p:grpSpPr>
          <a:xfrm>
            <a:off x="609600" y="3683654"/>
            <a:ext cx="4587466" cy="1133424"/>
            <a:chOff x="609600" y="3797955"/>
            <a:chExt cx="4587466" cy="1133424"/>
          </a:xfrm>
        </p:grpSpPr>
        <p:sp>
          <p:nvSpPr>
            <p:cNvPr id="35" name="Google Shape;657;p26">
              <a:extLst>
                <a:ext uri="{FF2B5EF4-FFF2-40B4-BE49-F238E27FC236}">
                  <a16:creationId xmlns:a16="http://schemas.microsoft.com/office/drawing/2014/main" id="{ED324CC0-ABD8-D226-C8A6-37A4F568AB40}"/>
                </a:ext>
              </a:extLst>
            </p:cNvPr>
            <p:cNvSpPr/>
            <p:nvPr/>
          </p:nvSpPr>
          <p:spPr>
            <a:xfrm>
              <a:off x="1265146" y="3907467"/>
              <a:ext cx="3931920" cy="914400"/>
            </a:xfrm>
            <a:prstGeom prst="homePlate">
              <a:avLst>
                <a:gd name="adj" fmla="val 29403"/>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661;p26">
              <a:extLst>
                <a:ext uri="{FF2B5EF4-FFF2-40B4-BE49-F238E27FC236}">
                  <a16:creationId xmlns:a16="http://schemas.microsoft.com/office/drawing/2014/main" id="{89385EF1-2FE5-071D-E3E0-A4B466FDB015}"/>
                </a:ext>
              </a:extLst>
            </p:cNvPr>
            <p:cNvSpPr txBox="1"/>
            <p:nvPr/>
          </p:nvSpPr>
          <p:spPr>
            <a:xfrm>
              <a:off x="1918307" y="3907467"/>
              <a:ext cx="3017520" cy="914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dirty="0">
                  <a:solidFill>
                    <a:schemeClr val="accent5"/>
                  </a:solidFill>
                  <a:ea typeface="Fira Sans Extra Condensed Medium"/>
                  <a:cs typeface="Fira Sans Extra Condensed Medium"/>
                  <a:sym typeface="Fira Sans Extra Condensed Medium"/>
                </a:rPr>
                <a:t>Monthly premiums for 2026</a:t>
              </a:r>
              <a:endParaRPr b="1" dirty="0">
                <a:solidFill>
                  <a:schemeClr val="accent5"/>
                </a:solidFill>
                <a:ea typeface="Fira Sans Extra Condensed Medium"/>
                <a:cs typeface="Fira Sans Extra Condensed Medium"/>
                <a:sym typeface="Fira Sans Extra Condensed Medium"/>
              </a:endParaRPr>
            </a:p>
          </p:txBody>
        </p:sp>
        <p:sp>
          <p:nvSpPr>
            <p:cNvPr id="37" name="Google Shape;659;p26">
              <a:extLst>
                <a:ext uri="{FF2B5EF4-FFF2-40B4-BE49-F238E27FC236}">
                  <a16:creationId xmlns:a16="http://schemas.microsoft.com/office/drawing/2014/main" id="{34451006-77FC-FAE1-C80E-371267D66330}"/>
                </a:ext>
              </a:extLst>
            </p:cNvPr>
            <p:cNvSpPr/>
            <p:nvPr/>
          </p:nvSpPr>
          <p:spPr>
            <a:xfrm>
              <a:off x="609600" y="3797955"/>
              <a:ext cx="1308709" cy="1133424"/>
            </a:xfrm>
            <a:prstGeom prst="hexagon">
              <a:avLst>
                <a:gd name="adj" fmla="val 28729"/>
                <a:gd name="vf" fmla="val 115470"/>
              </a:avLst>
            </a:prstGeom>
            <a:solidFill>
              <a:schemeClr val="accent5"/>
            </a:solidFill>
            <a:ln>
              <a:solidFill>
                <a:schemeClr val="accent5"/>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0" name="Graphic 3" descr="Dollar outline">
              <a:extLst>
                <a:ext uri="{FF2B5EF4-FFF2-40B4-BE49-F238E27FC236}">
                  <a16:creationId xmlns:a16="http://schemas.microsoft.com/office/drawing/2014/main" id="{034A18FF-3464-296E-9570-FF210797C30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06754" y="3907467"/>
              <a:ext cx="914400" cy="914400"/>
            </a:xfrm>
            <a:prstGeom prst="rect">
              <a:avLst/>
            </a:prstGeom>
          </p:spPr>
        </p:pic>
      </p:grpSp>
      <p:grpSp>
        <p:nvGrpSpPr>
          <p:cNvPr id="55" name="Group 54">
            <a:extLst>
              <a:ext uri="{FF2B5EF4-FFF2-40B4-BE49-F238E27FC236}">
                <a16:creationId xmlns:a16="http://schemas.microsoft.com/office/drawing/2014/main" id="{6D5FB99A-5DFF-4EEB-58A8-A979CB0387CC}"/>
              </a:ext>
            </a:extLst>
          </p:cNvPr>
          <p:cNvGrpSpPr/>
          <p:nvPr/>
        </p:nvGrpSpPr>
        <p:grpSpPr>
          <a:xfrm>
            <a:off x="6797778" y="3683654"/>
            <a:ext cx="4587466" cy="1133424"/>
            <a:chOff x="6797778" y="3797955"/>
            <a:chExt cx="4587466" cy="1133424"/>
          </a:xfrm>
        </p:grpSpPr>
        <p:sp>
          <p:nvSpPr>
            <p:cNvPr id="45" name="Google Shape;657;p26">
              <a:extLst>
                <a:ext uri="{FF2B5EF4-FFF2-40B4-BE49-F238E27FC236}">
                  <a16:creationId xmlns:a16="http://schemas.microsoft.com/office/drawing/2014/main" id="{0C551F4C-A563-2649-448C-55D6BC29DB55}"/>
                </a:ext>
              </a:extLst>
            </p:cNvPr>
            <p:cNvSpPr/>
            <p:nvPr/>
          </p:nvSpPr>
          <p:spPr>
            <a:xfrm>
              <a:off x="7453324" y="3907467"/>
              <a:ext cx="3931920" cy="914400"/>
            </a:xfrm>
            <a:prstGeom prst="homePlate">
              <a:avLst>
                <a:gd name="adj" fmla="val 29403"/>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661;p26">
              <a:extLst>
                <a:ext uri="{FF2B5EF4-FFF2-40B4-BE49-F238E27FC236}">
                  <a16:creationId xmlns:a16="http://schemas.microsoft.com/office/drawing/2014/main" id="{5DBD1CB3-E78C-63AB-DE7B-8D6F08E1E8AD}"/>
                </a:ext>
              </a:extLst>
            </p:cNvPr>
            <p:cNvSpPr txBox="1"/>
            <p:nvPr/>
          </p:nvSpPr>
          <p:spPr>
            <a:xfrm>
              <a:off x="8106485" y="3907467"/>
              <a:ext cx="3017520" cy="914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i="1" dirty="0">
                  <a:solidFill>
                    <a:schemeClr val="accent2"/>
                  </a:solidFill>
                  <a:ea typeface="Fira Sans Extra Condensed Medium"/>
                  <a:cs typeface="Fira Sans Extra Condensed Medium"/>
                  <a:sym typeface="Fira Sans Extra Condensed Medium"/>
                </a:rPr>
                <a:t>Navigating Your Benefits</a:t>
              </a:r>
              <a:r>
                <a:rPr lang="en" b="1" dirty="0">
                  <a:solidFill>
                    <a:schemeClr val="accent2"/>
                  </a:solidFill>
                  <a:ea typeface="Fira Sans Extra Condensed Medium"/>
                  <a:cs typeface="Fira Sans Extra Condensed Medium"/>
                  <a:sym typeface="Fira Sans Extra Condensed Medium"/>
                </a:rPr>
                <a:t> flyers</a:t>
              </a:r>
              <a:endParaRPr b="1" i="1" dirty="0">
                <a:solidFill>
                  <a:schemeClr val="accent2"/>
                </a:solidFill>
                <a:ea typeface="Fira Sans Extra Condensed Medium"/>
                <a:cs typeface="Fira Sans Extra Condensed Medium"/>
                <a:sym typeface="Fira Sans Extra Condensed Medium"/>
              </a:endParaRPr>
            </a:p>
          </p:txBody>
        </p:sp>
        <p:sp>
          <p:nvSpPr>
            <p:cNvPr id="47" name="Google Shape;659;p26">
              <a:extLst>
                <a:ext uri="{FF2B5EF4-FFF2-40B4-BE49-F238E27FC236}">
                  <a16:creationId xmlns:a16="http://schemas.microsoft.com/office/drawing/2014/main" id="{352BC766-7418-9E2E-793D-C080D33B70AC}"/>
                </a:ext>
              </a:extLst>
            </p:cNvPr>
            <p:cNvSpPr/>
            <p:nvPr/>
          </p:nvSpPr>
          <p:spPr>
            <a:xfrm>
              <a:off x="6797778" y="3797955"/>
              <a:ext cx="1308709" cy="1133424"/>
            </a:xfrm>
            <a:prstGeom prst="hexagon">
              <a:avLst>
                <a:gd name="adj" fmla="val 28729"/>
                <a:gd name="vf" fmla="val 115470"/>
              </a:avLst>
            </a:prstGeom>
            <a:solidFill>
              <a:schemeClr val="accent2"/>
            </a:solidFill>
            <a:ln>
              <a:solidFill>
                <a:schemeClr val="accent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1" name="Graphic 4" descr="Map compass outline">
              <a:extLst>
                <a:ext uri="{FF2B5EF4-FFF2-40B4-BE49-F238E27FC236}">
                  <a16:creationId xmlns:a16="http://schemas.microsoft.com/office/drawing/2014/main" id="{3B75AF81-5B77-028E-E9F3-E4A969D1BB0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994932" y="3907467"/>
              <a:ext cx="914400" cy="914400"/>
            </a:xfrm>
            <a:prstGeom prst="rect">
              <a:avLst/>
            </a:prstGeom>
          </p:spPr>
        </p:pic>
      </p:grpSp>
      <p:grpSp>
        <p:nvGrpSpPr>
          <p:cNvPr id="59" name="Group 58">
            <a:extLst>
              <a:ext uri="{FF2B5EF4-FFF2-40B4-BE49-F238E27FC236}">
                <a16:creationId xmlns:a16="http://schemas.microsoft.com/office/drawing/2014/main" id="{AE4625D8-90CA-4571-1367-ABBDDC8CBF10}"/>
              </a:ext>
            </a:extLst>
          </p:cNvPr>
          <p:cNvGrpSpPr/>
          <p:nvPr/>
        </p:nvGrpSpPr>
        <p:grpSpPr>
          <a:xfrm>
            <a:off x="609600" y="5167620"/>
            <a:ext cx="4587466" cy="1133424"/>
            <a:chOff x="609600" y="5396220"/>
            <a:chExt cx="4587466" cy="1133424"/>
          </a:xfrm>
        </p:grpSpPr>
        <p:sp>
          <p:nvSpPr>
            <p:cNvPr id="32" name="Google Shape;657;p26">
              <a:extLst>
                <a:ext uri="{FF2B5EF4-FFF2-40B4-BE49-F238E27FC236}">
                  <a16:creationId xmlns:a16="http://schemas.microsoft.com/office/drawing/2014/main" id="{CC66D0E3-C7EF-615F-365C-7156AA65B167}"/>
                </a:ext>
              </a:extLst>
            </p:cNvPr>
            <p:cNvSpPr/>
            <p:nvPr/>
          </p:nvSpPr>
          <p:spPr>
            <a:xfrm>
              <a:off x="1265146" y="5505732"/>
              <a:ext cx="3931920" cy="914400"/>
            </a:xfrm>
            <a:prstGeom prst="homePlate">
              <a:avLst>
                <a:gd name="adj" fmla="val 29403"/>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661;p26">
              <a:extLst>
                <a:ext uri="{FF2B5EF4-FFF2-40B4-BE49-F238E27FC236}">
                  <a16:creationId xmlns:a16="http://schemas.microsoft.com/office/drawing/2014/main" id="{675B424F-0CC9-C476-68BF-E4F36CC9FA94}"/>
                </a:ext>
              </a:extLst>
            </p:cNvPr>
            <p:cNvSpPr txBox="1"/>
            <p:nvPr/>
          </p:nvSpPr>
          <p:spPr>
            <a:xfrm>
              <a:off x="1918307" y="5505732"/>
              <a:ext cx="3017520" cy="914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dirty="0">
                  <a:solidFill>
                    <a:schemeClr val="accent1"/>
                  </a:solidFill>
                  <a:ea typeface="Fira Sans Extra Condensed Medium"/>
                  <a:cs typeface="Fira Sans Extra Condensed Medium"/>
                  <a:sym typeface="Fira Sans Extra Condensed Medium"/>
                </a:rPr>
                <a:t>Monthly premium worksheet for optional employers</a:t>
              </a:r>
              <a:endParaRPr b="1" dirty="0">
                <a:solidFill>
                  <a:schemeClr val="accent1"/>
                </a:solidFill>
                <a:ea typeface="Fira Sans Extra Condensed Medium"/>
                <a:cs typeface="Fira Sans Extra Condensed Medium"/>
                <a:sym typeface="Fira Sans Extra Condensed Medium"/>
              </a:endParaRPr>
            </a:p>
          </p:txBody>
        </p:sp>
        <p:sp>
          <p:nvSpPr>
            <p:cNvPr id="34" name="Google Shape;659;p26">
              <a:extLst>
                <a:ext uri="{FF2B5EF4-FFF2-40B4-BE49-F238E27FC236}">
                  <a16:creationId xmlns:a16="http://schemas.microsoft.com/office/drawing/2014/main" id="{6BDE74D6-5EBA-9B00-0C78-D7C81B8F39D7}"/>
                </a:ext>
              </a:extLst>
            </p:cNvPr>
            <p:cNvSpPr/>
            <p:nvPr/>
          </p:nvSpPr>
          <p:spPr>
            <a:xfrm>
              <a:off x="609600" y="5396220"/>
              <a:ext cx="1308709" cy="1133424"/>
            </a:xfrm>
            <a:prstGeom prst="hexagon">
              <a:avLst>
                <a:gd name="adj" fmla="val 28729"/>
                <a:gd name="vf" fmla="val 115470"/>
              </a:avLst>
            </a:prstGeom>
            <a:solidFill>
              <a:schemeClr val="accent1"/>
            </a:solidFill>
            <a:ln>
              <a:solidFill>
                <a:schemeClr val="accent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2" name="Graphic 5" descr="Document outline">
              <a:extLst>
                <a:ext uri="{FF2B5EF4-FFF2-40B4-BE49-F238E27FC236}">
                  <a16:creationId xmlns:a16="http://schemas.microsoft.com/office/drawing/2014/main" id="{2860277A-BBBE-853E-D654-76203E5A12E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06754" y="5505732"/>
              <a:ext cx="914400" cy="914400"/>
            </a:xfrm>
            <a:prstGeom prst="rect">
              <a:avLst/>
            </a:prstGeom>
          </p:spPr>
        </p:pic>
      </p:grpSp>
    </p:spTree>
    <p:extLst>
      <p:ext uri="{BB962C8B-B14F-4D97-AF65-F5344CB8AC3E}">
        <p14:creationId xmlns:p14="http://schemas.microsoft.com/office/powerpoint/2010/main" val="358573978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406"/>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3.172"/>
  <p:tag name="ARTICULATE_USED_LAYOUT" val="3"/>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6"/>
  <p:tag name="ARTICULATE_AUDIO_RECORDED" val="1"/>
  <p:tag name="ELAPSEDTIME" val="25.4"/>
  <p:tag name="ARTICULATE_USED_LAYOUT" val="3"/>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BULLET_3" val="8226"/>
  <p:tag name="BULLET_1" val="8226"/>
  <p:tag name="BULLET_2" val="8226"/>
  <p:tag name="MARGIN_1" val="0"/>
  <p:tag name="MARGIN_2" val="36"/>
  <p:tag name="MARGIN_3" val="72"/>
  <p:tag name="MARGIN_4" val="108"/>
  <p:tag name="MARGIN_5" val="144"/>
  <p:tag name="FONT_SIZE" val="12"/>
</p:tagLst>
</file>

<file path=ppt/tags/tag8.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23834</TotalTime>
  <Words>2007</Words>
  <Application>Microsoft Office PowerPoint</Application>
  <PresentationFormat>Widescreen</PresentationFormat>
  <Paragraphs>213</Paragraphs>
  <Slides>18</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Aptos</vt:lpstr>
      <vt:lpstr>Arial</vt:lpstr>
      <vt:lpstr>Calibri</vt:lpstr>
      <vt:lpstr>Calibri Light</vt:lpstr>
      <vt:lpstr>Fira Sans Extra Condensed Medium</vt:lpstr>
      <vt:lpstr>Times New Roman</vt:lpstr>
      <vt:lpstr>Tw Cen MT Condensed</vt:lpstr>
      <vt:lpstr>2_Office Theme</vt:lpstr>
      <vt:lpstr>Preparing for open enrollment 2025</vt:lpstr>
      <vt:lpstr>2026 Monthly premiums</vt:lpstr>
      <vt:lpstr>New contract for 2026</vt:lpstr>
      <vt:lpstr>Open enrollment is October 1-31, 2025</vt:lpstr>
      <vt:lpstr>Available open enrollment changes</vt:lpstr>
      <vt:lpstr>Optional Life</vt:lpstr>
      <vt:lpstr>Publications for 2026</vt:lpstr>
      <vt:lpstr>Federally mandated notices</vt:lpstr>
      <vt:lpstr>Where to find employer resources</vt:lpstr>
      <vt:lpstr>Your responsibilities as an employer</vt:lpstr>
      <vt:lpstr>Using an Active NOE?</vt:lpstr>
      <vt:lpstr>Your responsibilities as an employer</vt:lpstr>
      <vt:lpstr>Newly eligible ongoing employees1</vt:lpstr>
      <vt:lpstr>Your responsibilities as an employer</vt:lpstr>
      <vt:lpstr>New hires and transfers: October 2-December 31</vt:lpstr>
      <vt:lpstr>Special eligibility situations: October 1-December 31</vt:lpstr>
      <vt:lpstr>Important reminders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542</cp:revision>
  <cp:lastPrinted>2020-01-10T14:41:31Z</cp:lastPrinted>
  <dcterms:created xsi:type="dcterms:W3CDTF">2019-11-01T12:34:11Z</dcterms:created>
  <dcterms:modified xsi:type="dcterms:W3CDTF">2025-08-06T15:58:56Z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