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4"/>
  </p:notesMasterIdLst>
  <p:handoutMasterIdLst>
    <p:handoutMasterId r:id="rId15"/>
  </p:handoutMasterIdLst>
  <p:sldIdLst>
    <p:sldId id="455" r:id="rId2"/>
    <p:sldId id="458" r:id="rId3"/>
    <p:sldId id="460" r:id="rId4"/>
    <p:sldId id="459" r:id="rId5"/>
    <p:sldId id="461" r:id="rId6"/>
    <p:sldId id="462" r:id="rId7"/>
    <p:sldId id="465" r:id="rId8"/>
    <p:sldId id="466" r:id="rId9"/>
    <p:sldId id="463" r:id="rId10"/>
    <p:sldId id="464" r:id="rId11"/>
    <p:sldId id="457" r:id="rId12"/>
    <p:sldId id="263" r:id="rId13"/>
  </p:sldIdLst>
  <p:sldSz cx="12192000" cy="6858000"/>
  <p:notesSz cx="7023100" cy="93091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11</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12</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Death claims:</a:t>
            </a:r>
            <a:br>
              <a:rPr lang="en-US" dirty="0"/>
            </a:br>
            <a:r>
              <a:rPr lang="en-US" dirty="0"/>
              <a:t>types of death claim payments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p:txBody>
          <a:bodyPr/>
          <a:lstStyle/>
          <a:p>
            <a:r>
              <a:rPr lang="en-US" dirty="0"/>
              <a:t>Accidental Death Program benefit payments</a:t>
            </a:r>
          </a:p>
        </p:txBody>
      </p:sp>
      <p:sp>
        <p:nvSpPr>
          <p:cNvPr id="8" name="Google Shape;418;p21">
            <a:extLst>
              <a:ext uri="{FF2B5EF4-FFF2-40B4-BE49-F238E27FC236}">
                <a16:creationId xmlns:a16="http://schemas.microsoft.com/office/drawing/2014/main" id="{2C00D6B6-6A84-3645-0954-E76D4F0D5355}"/>
              </a:ext>
            </a:extLst>
          </p:cNvPr>
          <p:cNvSpPr txBox="1"/>
          <p:nvPr/>
        </p:nvSpPr>
        <p:spPr>
          <a:xfrm>
            <a:off x="4632957" y="2237644"/>
            <a:ext cx="29260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member has no spouse, or spouse dies before youngest child turns 18:</a:t>
            </a:r>
          </a:p>
          <a:p>
            <a:pPr algn="ctr"/>
            <a:r>
              <a:rPr lang="en-US" sz="2000" dirty="0">
                <a:solidFill>
                  <a:schemeClr val="tx2"/>
                </a:solidFill>
                <a:ea typeface="Roboto"/>
                <a:cs typeface="Roboto"/>
                <a:sym typeface="Roboto"/>
              </a:rPr>
              <a:t>Monthly benefit is divided equally among surviving children until each child turns 18, or death, whichever occurs first.</a:t>
            </a:r>
          </a:p>
        </p:txBody>
      </p:sp>
      <p:sp>
        <p:nvSpPr>
          <p:cNvPr id="9" name="Google Shape;418;p21">
            <a:extLst>
              <a:ext uri="{FF2B5EF4-FFF2-40B4-BE49-F238E27FC236}">
                <a16:creationId xmlns:a16="http://schemas.microsoft.com/office/drawing/2014/main" id="{81A083B2-3216-E075-C5BF-C6E85C4A0BDB}"/>
              </a:ext>
            </a:extLst>
          </p:cNvPr>
          <p:cNvSpPr txBox="1"/>
          <p:nvPr/>
        </p:nvSpPr>
        <p:spPr>
          <a:xfrm>
            <a:off x="8629716" y="2236612"/>
            <a:ext cx="29260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member has </a:t>
            </a:r>
            <a:br>
              <a:rPr lang="en-US" sz="2000" b="1" dirty="0">
                <a:solidFill>
                  <a:schemeClr val="tx2"/>
                </a:solidFill>
                <a:ea typeface="Roboto"/>
                <a:cs typeface="Roboto"/>
                <a:sym typeface="Roboto"/>
              </a:rPr>
            </a:br>
            <a:r>
              <a:rPr lang="en-US" sz="2000" b="1" dirty="0">
                <a:solidFill>
                  <a:schemeClr val="tx2"/>
                </a:solidFill>
                <a:ea typeface="Roboto"/>
                <a:cs typeface="Roboto"/>
                <a:sym typeface="Roboto"/>
              </a:rPr>
              <a:t>no spouse or child younger than age 18:</a:t>
            </a:r>
          </a:p>
          <a:p>
            <a:pPr algn="ctr"/>
            <a:r>
              <a:rPr lang="en-US" sz="2000" dirty="0">
                <a:solidFill>
                  <a:schemeClr val="tx2"/>
                </a:solidFill>
                <a:ea typeface="Roboto"/>
                <a:cs typeface="Roboto"/>
                <a:sym typeface="Roboto"/>
              </a:rPr>
              <a:t>Monthly benefit paid to surviving mother and/or father for life.</a:t>
            </a:r>
          </a:p>
        </p:txBody>
      </p:sp>
      <p:sp>
        <p:nvSpPr>
          <p:cNvPr id="10" name="Google Shape;418;p21">
            <a:extLst>
              <a:ext uri="{FF2B5EF4-FFF2-40B4-BE49-F238E27FC236}">
                <a16:creationId xmlns:a16="http://schemas.microsoft.com/office/drawing/2014/main" id="{1CE032CD-EEA9-5687-8A20-A5EA0A0D7096}"/>
              </a:ext>
            </a:extLst>
          </p:cNvPr>
          <p:cNvSpPr txBox="1"/>
          <p:nvPr/>
        </p:nvSpPr>
        <p:spPr>
          <a:xfrm>
            <a:off x="609599" y="2236612"/>
            <a:ext cx="29260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If member is married:</a:t>
            </a:r>
          </a:p>
          <a:p>
            <a:pPr algn="ctr"/>
            <a:r>
              <a:rPr lang="en-US" sz="2000" dirty="0">
                <a:solidFill>
                  <a:schemeClr val="tx2"/>
                </a:solidFill>
              </a:rPr>
              <a:t>Spouse receives lifetime monthly benefit.</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4632958" y="2237644"/>
            <a:ext cx="29260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8656317" y="2236612"/>
            <a:ext cx="29260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2" y="2236612"/>
            <a:ext cx="29260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14" name="Arrow: Right 13">
            <a:extLst>
              <a:ext uri="{FF2B5EF4-FFF2-40B4-BE49-F238E27FC236}">
                <a16:creationId xmlns:a16="http://schemas.microsoft.com/office/drawing/2014/main" id="{0D057165-D24B-1694-C69E-5B76A0F8FD64}"/>
              </a:ext>
            </a:extLst>
          </p:cNvPr>
          <p:cNvSpPr/>
          <p:nvPr/>
        </p:nvSpPr>
        <p:spPr>
          <a:xfrm>
            <a:off x="3699750" y="3541553"/>
            <a:ext cx="769122"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CEAC5C1C-86E8-838A-B4ED-601DEECD4765}"/>
              </a:ext>
            </a:extLst>
          </p:cNvPr>
          <p:cNvSpPr/>
          <p:nvPr/>
        </p:nvSpPr>
        <p:spPr>
          <a:xfrm>
            <a:off x="7723115" y="3541552"/>
            <a:ext cx="769122"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154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11</a:t>
            </a:fld>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Retired member payment options</a:t>
            </a:r>
            <a:r>
              <a:rPr lang="en-US" baseline="30000" dirty="0"/>
              <a:t>1</a:t>
            </a:r>
          </a:p>
        </p:txBody>
      </p:sp>
      <p:sp>
        <p:nvSpPr>
          <p:cNvPr id="7" name="TextBox 6">
            <a:extLst>
              <a:ext uri="{FF2B5EF4-FFF2-40B4-BE49-F238E27FC236}">
                <a16:creationId xmlns:a16="http://schemas.microsoft.com/office/drawing/2014/main" id="{E2DF2BB7-B16F-84D1-D460-8BC698BCD8C9}"/>
              </a:ext>
            </a:extLst>
          </p:cNvPr>
          <p:cNvSpPr txBox="1"/>
          <p:nvPr/>
        </p:nvSpPr>
        <p:spPr>
          <a:xfrm>
            <a:off x="609599" y="6054823"/>
            <a:ext cx="5655275"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Death claim payments to beneficiaries are applicable only to defined benefit plans.</a:t>
            </a:r>
          </a:p>
        </p:txBody>
      </p:sp>
      <p:grpSp>
        <p:nvGrpSpPr>
          <p:cNvPr id="31" name="Group 30">
            <a:extLst>
              <a:ext uri="{FF2B5EF4-FFF2-40B4-BE49-F238E27FC236}">
                <a16:creationId xmlns:a16="http://schemas.microsoft.com/office/drawing/2014/main" id="{6371A3C7-6F3E-1376-F195-6A6A7DA2C7ED}"/>
              </a:ext>
            </a:extLst>
          </p:cNvPr>
          <p:cNvGrpSpPr/>
          <p:nvPr/>
        </p:nvGrpSpPr>
        <p:grpSpPr>
          <a:xfrm>
            <a:off x="1974910" y="1802168"/>
            <a:ext cx="8242180" cy="4120068"/>
            <a:chOff x="1974910" y="1802168"/>
            <a:chExt cx="8242180" cy="4120068"/>
          </a:xfrm>
        </p:grpSpPr>
        <p:sp>
          <p:nvSpPr>
            <p:cNvPr id="8" name="Google Shape;595;p25">
              <a:extLst>
                <a:ext uri="{FF2B5EF4-FFF2-40B4-BE49-F238E27FC236}">
                  <a16:creationId xmlns:a16="http://schemas.microsoft.com/office/drawing/2014/main" id="{3F418004-7C7D-7768-0A3A-8B67859F4166}"/>
                </a:ext>
              </a:extLst>
            </p:cNvPr>
            <p:cNvSpPr/>
            <p:nvPr/>
          </p:nvSpPr>
          <p:spPr>
            <a:xfrm rot="2700000">
              <a:off x="5626481" y="1802168"/>
              <a:ext cx="922955" cy="922955"/>
            </a:xfrm>
            <a:prstGeom prst="rect">
              <a:avLst/>
            </a:prstGeom>
            <a:solidFill>
              <a:schemeClr val="tx1"/>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9" name="Google Shape;596;p25">
              <a:extLst>
                <a:ext uri="{FF2B5EF4-FFF2-40B4-BE49-F238E27FC236}">
                  <a16:creationId xmlns:a16="http://schemas.microsoft.com/office/drawing/2014/main" id="{261D68D5-1F9C-5525-CF03-35B32D400D81}"/>
                </a:ext>
              </a:extLst>
            </p:cNvPr>
            <p:cNvSpPr/>
            <p:nvPr/>
          </p:nvSpPr>
          <p:spPr>
            <a:xfrm rot="2700000">
              <a:off x="7065334" y="1802168"/>
              <a:ext cx="922955" cy="922955"/>
            </a:xfrm>
            <a:prstGeom prst="rect">
              <a:avLst/>
            </a:prstGeom>
            <a:solidFill>
              <a:schemeClr val="accent3"/>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cxnSp>
          <p:nvCxnSpPr>
            <p:cNvPr id="10" name="Google Shape;599;p25">
              <a:extLst>
                <a:ext uri="{FF2B5EF4-FFF2-40B4-BE49-F238E27FC236}">
                  <a16:creationId xmlns:a16="http://schemas.microsoft.com/office/drawing/2014/main" id="{AD91F657-66CF-4435-4860-7B7D13654E8E}"/>
                </a:ext>
              </a:extLst>
            </p:cNvPr>
            <p:cNvCxnSpPr>
              <a:cxnSpLocks/>
            </p:cNvCxnSpPr>
            <p:nvPr/>
          </p:nvCxnSpPr>
          <p:spPr>
            <a:xfrm>
              <a:off x="6095007" y="3100289"/>
              <a:ext cx="0" cy="488106"/>
            </a:xfrm>
            <a:prstGeom prst="straightConnector1">
              <a:avLst/>
            </a:prstGeom>
            <a:noFill/>
            <a:ln w="9525" cap="flat" cmpd="sng">
              <a:solidFill>
                <a:schemeClr val="tx1"/>
              </a:solidFill>
              <a:prstDash val="solid"/>
              <a:round/>
              <a:headEnd type="none" w="med" len="med"/>
              <a:tailEnd type="none" w="med" len="med"/>
            </a:ln>
          </p:spPr>
        </p:cxnSp>
        <p:sp>
          <p:nvSpPr>
            <p:cNvPr id="11" name="Google Shape;606;p25">
              <a:extLst>
                <a:ext uri="{FF2B5EF4-FFF2-40B4-BE49-F238E27FC236}">
                  <a16:creationId xmlns:a16="http://schemas.microsoft.com/office/drawing/2014/main" id="{76486006-5C92-D339-F215-9B8418818625}"/>
                </a:ext>
              </a:extLst>
            </p:cNvPr>
            <p:cNvSpPr/>
            <p:nvPr/>
          </p:nvSpPr>
          <p:spPr>
            <a:xfrm rot="2700000">
              <a:off x="4188267" y="1802168"/>
              <a:ext cx="922955" cy="922955"/>
            </a:xfrm>
            <a:prstGeom prst="rect">
              <a:avLst/>
            </a:prstGeom>
            <a:solidFill>
              <a:schemeClr val="accent5"/>
            </a:solid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endParaRPr/>
            </a:p>
          </p:txBody>
        </p:sp>
        <p:sp>
          <p:nvSpPr>
            <p:cNvPr id="12" name="Google Shape;613;p25">
              <a:extLst>
                <a:ext uri="{FF2B5EF4-FFF2-40B4-BE49-F238E27FC236}">
                  <a16:creationId xmlns:a16="http://schemas.microsoft.com/office/drawing/2014/main" id="{B959D13D-56A4-7805-94FA-4D50F9EC4FE3}"/>
                </a:ext>
              </a:extLst>
            </p:cNvPr>
            <p:cNvSpPr/>
            <p:nvPr/>
          </p:nvSpPr>
          <p:spPr>
            <a:xfrm>
              <a:off x="1975456" y="3126991"/>
              <a:ext cx="2611927" cy="359682"/>
            </a:xfrm>
            <a:custGeom>
              <a:avLst/>
              <a:gdLst/>
              <a:ahLst/>
              <a:cxnLst/>
              <a:rect l="l" t="t" r="r" b="b"/>
              <a:pathLst>
                <a:path w="97925" h="13485" extrusionOk="0">
                  <a:moveTo>
                    <a:pt x="97925" y="0"/>
                  </a:moveTo>
                  <a:lnTo>
                    <a:pt x="84301" y="13476"/>
                  </a:lnTo>
                  <a:lnTo>
                    <a:pt x="0" y="13485"/>
                  </a:lnTo>
                </a:path>
              </a:pathLst>
            </a:custGeom>
            <a:noFill/>
            <a:ln w="9525" cap="flat" cmpd="sng">
              <a:solidFill>
                <a:schemeClr val="accent5"/>
              </a:solidFill>
              <a:prstDash val="solid"/>
              <a:round/>
              <a:headEnd type="none" w="med" len="med"/>
              <a:tailEnd type="none" w="med" len="med"/>
            </a:ln>
          </p:spPr>
          <p:txBody>
            <a:bodyPr/>
            <a:lstStyle/>
            <a:p>
              <a:endParaRPr lang="en-US"/>
            </a:p>
          </p:txBody>
        </p:sp>
        <p:sp>
          <p:nvSpPr>
            <p:cNvPr id="13" name="Google Shape;614;p25">
              <a:extLst>
                <a:ext uri="{FF2B5EF4-FFF2-40B4-BE49-F238E27FC236}">
                  <a16:creationId xmlns:a16="http://schemas.microsoft.com/office/drawing/2014/main" id="{45447A4A-2D78-1B69-2D45-75EB30C4BE27}"/>
                </a:ext>
              </a:extLst>
            </p:cNvPr>
            <p:cNvSpPr txBox="1"/>
            <p:nvPr/>
          </p:nvSpPr>
          <p:spPr>
            <a:xfrm>
              <a:off x="1974911" y="3991053"/>
              <a:ext cx="2269155" cy="988990"/>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a:buNone/>
              </a:pPr>
              <a:r>
                <a:rPr lang="en-US" sz="2000" strike="noStrike" dirty="0">
                  <a:solidFill>
                    <a:schemeClr val="tx2"/>
                  </a:solidFill>
                </a:rPr>
                <a:t>Beneficiary receives refund of remaining contributions.</a:t>
              </a:r>
            </a:p>
          </p:txBody>
        </p:sp>
        <p:sp>
          <p:nvSpPr>
            <p:cNvPr id="14" name="Google Shape;615;p25">
              <a:extLst>
                <a:ext uri="{FF2B5EF4-FFF2-40B4-BE49-F238E27FC236}">
                  <a16:creationId xmlns:a16="http://schemas.microsoft.com/office/drawing/2014/main" id="{CC531317-4DE6-BB53-2267-655BE69FECD3}"/>
                </a:ext>
              </a:extLst>
            </p:cNvPr>
            <p:cNvSpPr txBox="1"/>
            <p:nvPr/>
          </p:nvSpPr>
          <p:spPr>
            <a:xfrm>
              <a:off x="1974910" y="3680584"/>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l" rtl="0">
                <a:spcBef>
                  <a:spcPts val="0"/>
                </a:spcBef>
                <a:spcAft>
                  <a:spcPts val="0"/>
                </a:spcAft>
                <a:buNone/>
              </a:pPr>
              <a:r>
                <a:rPr lang="en"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Option A</a:t>
              </a:r>
              <a:endParaRPr sz="24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5" name="Google Shape;618;p25">
              <a:extLst>
                <a:ext uri="{FF2B5EF4-FFF2-40B4-BE49-F238E27FC236}">
                  <a16:creationId xmlns:a16="http://schemas.microsoft.com/office/drawing/2014/main" id="{F1323A27-F967-6FDE-A96A-CEDDD3582403}"/>
                </a:ext>
              </a:extLst>
            </p:cNvPr>
            <p:cNvSpPr/>
            <p:nvPr/>
          </p:nvSpPr>
          <p:spPr>
            <a:xfrm>
              <a:off x="7590920" y="3126989"/>
              <a:ext cx="2626170" cy="359682"/>
            </a:xfrm>
            <a:custGeom>
              <a:avLst/>
              <a:gdLst/>
              <a:ahLst/>
              <a:cxnLst/>
              <a:rect l="l" t="t" r="r" b="b"/>
              <a:pathLst>
                <a:path w="98459" h="13485" extrusionOk="0">
                  <a:moveTo>
                    <a:pt x="0" y="0"/>
                  </a:moveTo>
                  <a:lnTo>
                    <a:pt x="13624" y="13476"/>
                  </a:lnTo>
                  <a:lnTo>
                    <a:pt x="98459" y="13485"/>
                  </a:lnTo>
                </a:path>
              </a:pathLst>
            </a:custGeom>
            <a:noFill/>
            <a:ln w="9525" cap="flat" cmpd="sng">
              <a:solidFill>
                <a:schemeClr val="accent3"/>
              </a:solidFill>
              <a:prstDash val="solid"/>
              <a:round/>
              <a:headEnd type="none" w="med" len="med"/>
              <a:tailEnd type="none" w="med" len="med"/>
            </a:ln>
          </p:spPr>
          <p:txBody>
            <a:bodyPr/>
            <a:lstStyle/>
            <a:p>
              <a:endParaRPr lang="en-US"/>
            </a:p>
          </p:txBody>
        </p:sp>
        <p:sp>
          <p:nvSpPr>
            <p:cNvPr id="16" name="Google Shape;614;p25">
              <a:extLst>
                <a:ext uri="{FF2B5EF4-FFF2-40B4-BE49-F238E27FC236}">
                  <a16:creationId xmlns:a16="http://schemas.microsoft.com/office/drawing/2014/main" id="{D4C349D6-9D9E-3A15-D510-C9479C9D1156}"/>
                </a:ext>
              </a:extLst>
            </p:cNvPr>
            <p:cNvSpPr txBox="1"/>
            <p:nvPr/>
          </p:nvSpPr>
          <p:spPr>
            <a:xfrm>
              <a:off x="7817776" y="4008485"/>
              <a:ext cx="2399314" cy="1913751"/>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lvl="0" algn="r" rtl="0">
                <a:spcBef>
                  <a:spcPts val="0"/>
                </a:spcBef>
                <a:spcAft>
                  <a:spcPts val="0"/>
                </a:spcAft>
              </a:pPr>
              <a:r>
                <a:rPr lang="en-US" sz="2000" dirty="0">
                  <a:solidFill>
                    <a:schemeClr val="tx2"/>
                  </a:solidFill>
                  <a:ea typeface="Roboto"/>
                  <a:cs typeface="Roboto"/>
                  <a:sym typeface="Roboto"/>
                </a:rPr>
                <a:t>Beneficiary receives half of reduced lifetime monthly payment amount retiree received before death. </a:t>
              </a:r>
            </a:p>
          </p:txBody>
        </p:sp>
        <p:sp>
          <p:nvSpPr>
            <p:cNvPr id="17" name="Google Shape;615;p25">
              <a:extLst>
                <a:ext uri="{FF2B5EF4-FFF2-40B4-BE49-F238E27FC236}">
                  <a16:creationId xmlns:a16="http://schemas.microsoft.com/office/drawing/2014/main" id="{451A5BC3-C3AE-5D59-A969-658CFCBABA32}"/>
                </a:ext>
              </a:extLst>
            </p:cNvPr>
            <p:cNvSpPr txBox="1"/>
            <p:nvPr/>
          </p:nvSpPr>
          <p:spPr>
            <a:xfrm>
              <a:off x="8647133" y="3698017"/>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r" rtl="0">
                <a:spcBef>
                  <a:spcPts val="0"/>
                </a:spcBef>
                <a:spcAft>
                  <a:spcPts val="0"/>
                </a:spcAft>
                <a:buNone/>
              </a:pPr>
              <a:r>
                <a:rPr lang="en"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Option C</a:t>
              </a:r>
              <a:endParaRPr sz="24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endParaRPr>
            </a:p>
          </p:txBody>
        </p:sp>
        <p:sp>
          <p:nvSpPr>
            <p:cNvPr id="18" name="Google Shape;614;p25">
              <a:extLst>
                <a:ext uri="{FF2B5EF4-FFF2-40B4-BE49-F238E27FC236}">
                  <a16:creationId xmlns:a16="http://schemas.microsoft.com/office/drawing/2014/main" id="{1F20E1AB-C039-F5F5-0333-219E05DF01D9}"/>
                </a:ext>
              </a:extLst>
            </p:cNvPr>
            <p:cNvSpPr txBox="1"/>
            <p:nvPr/>
          </p:nvSpPr>
          <p:spPr>
            <a:xfrm>
              <a:off x="4807798" y="3972267"/>
              <a:ext cx="2560320" cy="1706926"/>
            </a:xfrm>
            <a:prstGeom prst="rect">
              <a:avLst/>
            </a:prstGeom>
            <a:noFill/>
            <a:ln>
              <a:noFill/>
            </a:ln>
          </p:spPr>
          <p:txBody>
            <a:bodyPr spcFirstLastPara="1" wrap="square" lIns="91425" tIns="91425" rIns="91425" bIns="91425" anchor="t"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algn="ctr">
                <a:buNone/>
              </a:pPr>
              <a:r>
                <a:rPr lang="en-US" sz="2000" strike="noStrike" dirty="0">
                  <a:solidFill>
                    <a:schemeClr val="tx2"/>
                  </a:solidFill>
                </a:rPr>
                <a:t>Beneficiary receives same reduced lifetime monthly payment amount retiree received before death.</a:t>
              </a:r>
            </a:p>
          </p:txBody>
        </p:sp>
        <p:sp>
          <p:nvSpPr>
            <p:cNvPr id="19" name="Google Shape;615;p25">
              <a:extLst>
                <a:ext uri="{FF2B5EF4-FFF2-40B4-BE49-F238E27FC236}">
                  <a16:creationId xmlns:a16="http://schemas.microsoft.com/office/drawing/2014/main" id="{49CA2182-31C6-E7DE-4FDB-0083DFE7596E}"/>
                </a:ext>
              </a:extLst>
            </p:cNvPr>
            <p:cNvSpPr txBox="1"/>
            <p:nvPr/>
          </p:nvSpPr>
          <p:spPr>
            <a:xfrm>
              <a:off x="5311022" y="3661799"/>
              <a:ext cx="1569957" cy="310471"/>
            </a:xfrm>
            <a:prstGeom prst="rect">
              <a:avLst/>
            </a:prstGeom>
            <a:noFill/>
            <a:ln>
              <a:noFill/>
            </a:ln>
          </p:spPr>
          <p:txBody>
            <a:bodyPr spcFirstLastPara="1" wrap="square" lIns="91425" tIns="91425" rIns="91425"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None/>
              </a:pPr>
              <a:r>
                <a:rPr lang="en" sz="2400" b="1" dirty="0">
                  <a:latin typeface="Times New Roman" panose="02020603050405020304" pitchFamily="18" charset="0"/>
                  <a:ea typeface="Fira Sans Extra Condensed Medium"/>
                  <a:cs typeface="Times New Roman" panose="02020603050405020304" pitchFamily="18" charset="0"/>
                  <a:sym typeface="Fira Sans Extra Condensed Medium"/>
                </a:rPr>
                <a:t>Option B</a:t>
              </a:r>
              <a:endParaRPr sz="2400" b="1" dirty="0">
                <a:latin typeface="Times New Roman" panose="02020603050405020304" pitchFamily="18" charset="0"/>
                <a:ea typeface="Fira Sans Extra Condensed Medium"/>
                <a:cs typeface="Times New Roman" panose="02020603050405020304" pitchFamily="18" charset="0"/>
                <a:sym typeface="Fira Sans Extra Condensed Medium"/>
              </a:endParaRPr>
            </a:p>
          </p:txBody>
        </p:sp>
        <p:grpSp>
          <p:nvGrpSpPr>
            <p:cNvPr id="21" name="Group 20">
              <a:extLst>
                <a:ext uri="{FF2B5EF4-FFF2-40B4-BE49-F238E27FC236}">
                  <a16:creationId xmlns:a16="http://schemas.microsoft.com/office/drawing/2014/main" id="{75FA017D-EB47-D2FC-BA26-8627CEDC6E0C}"/>
                </a:ext>
              </a:extLst>
            </p:cNvPr>
            <p:cNvGrpSpPr/>
            <p:nvPr/>
          </p:nvGrpSpPr>
          <p:grpSpPr>
            <a:xfrm>
              <a:off x="4375424" y="1986646"/>
              <a:ext cx="548640" cy="553998"/>
              <a:chOff x="2860453" y="1718599"/>
              <a:chExt cx="548640" cy="553998"/>
            </a:xfrm>
          </p:grpSpPr>
          <p:sp>
            <p:nvSpPr>
              <p:cNvPr id="22" name="Google Shape;708;p27">
                <a:extLst>
                  <a:ext uri="{FF2B5EF4-FFF2-40B4-BE49-F238E27FC236}">
                    <a16:creationId xmlns:a16="http://schemas.microsoft.com/office/drawing/2014/main" id="{80FAD5F5-98BA-DD2C-F776-28A50E2EF7EB}"/>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3" name="TextBox 19">
                <a:extLst>
                  <a:ext uri="{FF2B5EF4-FFF2-40B4-BE49-F238E27FC236}">
                    <a16:creationId xmlns:a16="http://schemas.microsoft.com/office/drawing/2014/main" id="{AAFF1B36-7D9F-5659-4B5D-6632560DA48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5"/>
                    </a:solidFill>
                    <a:latin typeface="Times New Roman" panose="02020603050405020304" pitchFamily="18" charset="0"/>
                    <a:ea typeface="Fira Sans Extra Condensed Medium"/>
                    <a:cs typeface="Times New Roman" panose="02020603050405020304" pitchFamily="18" charset="0"/>
                    <a:sym typeface="Fira Sans Extra Condensed Medium"/>
                  </a:rPr>
                  <a:t>A</a:t>
                </a:r>
                <a:endParaRPr lang="en-US" sz="3000" dirty="0">
                  <a:solidFill>
                    <a:schemeClr val="accent5"/>
                  </a:solidFill>
                  <a:latin typeface="Times New Roman" panose="02020603050405020304" pitchFamily="18" charset="0"/>
                  <a:cs typeface="Times New Roman" panose="02020603050405020304" pitchFamily="18" charset="0"/>
                </a:endParaRPr>
              </a:p>
            </p:txBody>
          </p:sp>
        </p:grpSp>
        <p:grpSp>
          <p:nvGrpSpPr>
            <p:cNvPr id="24" name="Group 23">
              <a:extLst>
                <a:ext uri="{FF2B5EF4-FFF2-40B4-BE49-F238E27FC236}">
                  <a16:creationId xmlns:a16="http://schemas.microsoft.com/office/drawing/2014/main" id="{4733EF4C-0E52-7800-8B47-B3031C2CF34F}"/>
                </a:ext>
              </a:extLst>
            </p:cNvPr>
            <p:cNvGrpSpPr/>
            <p:nvPr/>
          </p:nvGrpSpPr>
          <p:grpSpPr>
            <a:xfrm>
              <a:off x="5813638" y="1983967"/>
              <a:ext cx="548640" cy="553998"/>
              <a:chOff x="2860453" y="1718599"/>
              <a:chExt cx="548640" cy="553998"/>
            </a:xfrm>
          </p:grpSpPr>
          <p:sp>
            <p:nvSpPr>
              <p:cNvPr id="25" name="Google Shape;708;p27">
                <a:extLst>
                  <a:ext uri="{FF2B5EF4-FFF2-40B4-BE49-F238E27FC236}">
                    <a16:creationId xmlns:a16="http://schemas.microsoft.com/office/drawing/2014/main" id="{5694F7DC-19E3-89BC-3C47-A58410D6A13F}"/>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6" name="TextBox 22">
                <a:extLst>
                  <a:ext uri="{FF2B5EF4-FFF2-40B4-BE49-F238E27FC236}">
                    <a16:creationId xmlns:a16="http://schemas.microsoft.com/office/drawing/2014/main" id="{F0F581E1-8532-BAC8-90FC-BFB42D5DD929}"/>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latin typeface="Times New Roman" panose="02020603050405020304" pitchFamily="18" charset="0"/>
                    <a:ea typeface="Fira Sans Extra Condensed Medium"/>
                    <a:cs typeface="Times New Roman" panose="02020603050405020304" pitchFamily="18" charset="0"/>
                    <a:sym typeface="Fira Sans Extra Condensed Medium"/>
                  </a:rPr>
                  <a:t>B</a:t>
                </a:r>
                <a:endParaRPr lang="en-US" sz="3000" dirty="0">
                  <a:latin typeface="Times New Roman" panose="02020603050405020304" pitchFamily="18" charset="0"/>
                  <a:cs typeface="Times New Roman" panose="02020603050405020304" pitchFamily="18" charset="0"/>
                </a:endParaRPr>
              </a:p>
            </p:txBody>
          </p:sp>
        </p:grpSp>
        <p:grpSp>
          <p:nvGrpSpPr>
            <p:cNvPr id="27" name="Group 26">
              <a:extLst>
                <a:ext uri="{FF2B5EF4-FFF2-40B4-BE49-F238E27FC236}">
                  <a16:creationId xmlns:a16="http://schemas.microsoft.com/office/drawing/2014/main" id="{F451D4C9-4C91-30CC-BD9D-0BD029FC595C}"/>
                </a:ext>
              </a:extLst>
            </p:cNvPr>
            <p:cNvGrpSpPr/>
            <p:nvPr/>
          </p:nvGrpSpPr>
          <p:grpSpPr>
            <a:xfrm>
              <a:off x="7252491" y="1981288"/>
              <a:ext cx="548640" cy="553998"/>
              <a:chOff x="2860453" y="1718599"/>
              <a:chExt cx="548640" cy="553998"/>
            </a:xfrm>
          </p:grpSpPr>
          <p:sp>
            <p:nvSpPr>
              <p:cNvPr id="28" name="Google Shape;708;p27">
                <a:extLst>
                  <a:ext uri="{FF2B5EF4-FFF2-40B4-BE49-F238E27FC236}">
                    <a16:creationId xmlns:a16="http://schemas.microsoft.com/office/drawing/2014/main" id="{DC26FB81-449F-61EE-6E89-7E8DF22B18F2}"/>
                  </a:ext>
                </a:extLst>
              </p:cNvPr>
              <p:cNvSpPr/>
              <p:nvPr/>
            </p:nvSpPr>
            <p:spPr>
              <a:xfrm>
                <a:off x="2860453" y="1721278"/>
                <a:ext cx="548640" cy="548640"/>
              </a:xfrm>
              <a:prstGeom prst="ellipse">
                <a:avLst/>
              </a:prstGeom>
              <a:solidFill>
                <a:schemeClr val="bg1"/>
              </a:solidFill>
              <a:ln>
                <a:noFill/>
              </a:ln>
            </p:spPr>
            <p:txBody>
              <a:bodyPr spcFirstLastPara="1" wrap="square" lIns="0" tIns="91425" rIns="0" bIns="91425" anchor="ctr" anchorCtr="0">
                <a:no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marL="0" lvl="0" indent="0" algn="ctr" rtl="0">
                  <a:spcBef>
                    <a:spcPts val="0"/>
                  </a:spcBef>
                  <a:spcAft>
                    <a:spcPts val="0"/>
                  </a:spcAft>
                  <a:buClr>
                    <a:schemeClr val="dk1"/>
                  </a:buClr>
                  <a:buSzPts val="1100"/>
                  <a:buFont typeface="Arial"/>
                  <a:buNone/>
                </a:pPr>
                <a:endParaRPr sz="1500">
                  <a:solidFill>
                    <a:srgbClr val="FFFFFF"/>
                  </a:solidFill>
                  <a:latin typeface="Fira Sans Extra Condensed Medium"/>
                  <a:ea typeface="Fira Sans Extra Condensed Medium"/>
                  <a:cs typeface="Fira Sans Extra Condensed Medium"/>
                  <a:sym typeface="Fira Sans Extra Condensed Medium"/>
                </a:endParaRPr>
              </a:p>
            </p:txBody>
          </p:sp>
          <p:sp>
            <p:nvSpPr>
              <p:cNvPr id="29" name="TextBox 25">
                <a:extLst>
                  <a:ext uri="{FF2B5EF4-FFF2-40B4-BE49-F238E27FC236}">
                    <a16:creationId xmlns:a16="http://schemas.microsoft.com/office/drawing/2014/main" id="{51F17BC1-C742-0F14-61CA-0A7B425C8CE2}"/>
                  </a:ext>
                </a:extLst>
              </p:cNvPr>
              <p:cNvSpPr txBox="1"/>
              <p:nvPr/>
            </p:nvSpPr>
            <p:spPr>
              <a:xfrm>
                <a:off x="2932677" y="1718599"/>
                <a:ext cx="404192" cy="553998"/>
              </a:xfrm>
              <a:prstGeom prst="rect">
                <a:avLst/>
              </a:prstGeom>
              <a:noFill/>
            </p:spPr>
            <p:txBody>
              <a:bodyPr wrap="square" anchor="ct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 sz="3000" b="1" dirty="0">
                    <a:solidFill>
                      <a:schemeClr val="accent3"/>
                    </a:solidFill>
                    <a:latin typeface="Times New Roman" panose="02020603050405020304" pitchFamily="18" charset="0"/>
                    <a:ea typeface="Fira Sans Extra Condensed Medium"/>
                    <a:cs typeface="Times New Roman" panose="02020603050405020304" pitchFamily="18" charset="0"/>
                    <a:sym typeface="Fira Sans Extra Condensed Medium"/>
                  </a:rPr>
                  <a:t>C</a:t>
                </a:r>
                <a:endParaRPr lang="en-US" sz="3000" dirty="0">
                  <a:solidFill>
                    <a:schemeClr val="accent3"/>
                  </a:solidFill>
                  <a:latin typeface="Times New Roman" panose="02020603050405020304" pitchFamily="18" charset="0"/>
                  <a:cs typeface="Times New Roman" panose="02020603050405020304" pitchFamily="18" charset="0"/>
                </a:endParaRPr>
              </a:p>
            </p:txBody>
          </p:sp>
        </p:gr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12</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lnSpcReduction="10000"/>
          </a:bodyPr>
          <a:lstStyle/>
          <a:p>
            <a:pPr eaLnBrk="1" hangingPunct="1"/>
            <a:r>
              <a:rPr lang="en-US" altLang="en-US" dirty="0"/>
              <a:t>SCRS: refund of employee contributions plus interest.</a:t>
            </a:r>
          </a:p>
          <a:p>
            <a:pPr eaLnBrk="1" hangingPunct="1"/>
            <a:r>
              <a:rPr lang="en-US" altLang="en-US" dirty="0"/>
              <a:t>PORS: greater of two amounts:</a:t>
            </a:r>
          </a:p>
          <a:p>
            <a:pPr lvl="1" eaLnBrk="1" hangingPunct="1"/>
            <a:r>
              <a:rPr lang="en-US" altLang="en-US" dirty="0"/>
              <a:t>Refund of employee contributions plus interest; or</a:t>
            </a:r>
          </a:p>
          <a:p>
            <a:pPr lvl="1" eaLnBrk="1" hangingPunct="1"/>
            <a:r>
              <a:rPr lang="en-US" altLang="en-US" dirty="0"/>
              <a:t>$1,000 (in-service deaths only).</a:t>
            </a:r>
          </a:p>
          <a:p>
            <a:pPr eaLnBrk="1" hangingPunct="1"/>
            <a:r>
              <a:rPr lang="en-US" altLang="en-US" dirty="0"/>
              <a:t>Payable if balance not exhausted through benefit payments (retiree deaths only).</a:t>
            </a:r>
            <a:endParaRPr lang="en-US" altLang="en-US" strike="sngStrike" dirty="0">
              <a:solidFill>
                <a:srgbClr val="FF0000"/>
              </a:solidFill>
            </a:endParaRPr>
          </a:p>
          <a:p>
            <a:pPr eaLnBrk="1" hangingPunct="1"/>
            <a:r>
              <a:rPr lang="en-US" altLang="en-US" dirty="0"/>
              <a:t>Amount not impacted by:</a:t>
            </a:r>
          </a:p>
          <a:p>
            <a:pPr lvl="1" eaLnBrk="1" hangingPunct="1"/>
            <a:r>
              <a:rPr lang="en-US" altLang="en-US" dirty="0"/>
              <a:t>Member’s age; or</a:t>
            </a:r>
          </a:p>
          <a:p>
            <a:pPr lvl="1" eaLnBrk="1" hangingPunct="1"/>
            <a:r>
              <a:rPr lang="en-US" altLang="en-US" dirty="0"/>
              <a:t>Service credit.</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dirty="0"/>
              <a:t>Refund of contributions</a:t>
            </a:r>
          </a:p>
        </p:txBody>
      </p:sp>
    </p:spTree>
    <p:extLst>
      <p:ext uri="{BB962C8B-B14F-4D97-AF65-F5344CB8AC3E}">
        <p14:creationId xmlns:p14="http://schemas.microsoft.com/office/powerpoint/2010/main" val="1247035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p:txBody>
          <a:bodyPr/>
          <a:lstStyle/>
          <a:p>
            <a:r>
              <a:rPr lang="en-US" altLang="en-US" dirty="0"/>
              <a:t>Monthly survivor benefit eligibility for active member </a:t>
            </a:r>
            <a:br>
              <a:rPr lang="en-US" altLang="en-US" dirty="0"/>
            </a:br>
            <a:r>
              <a:rPr lang="en-US" altLang="en-US" dirty="0"/>
              <a:t>in-service deaths</a:t>
            </a:r>
            <a:endParaRPr lang="en-US" dirty="0"/>
          </a:p>
        </p:txBody>
      </p:sp>
      <p:graphicFrame>
        <p:nvGraphicFramePr>
          <p:cNvPr id="5" name="Content Placeholder 6">
            <a:extLst>
              <a:ext uri="{FF2B5EF4-FFF2-40B4-BE49-F238E27FC236}">
                <a16:creationId xmlns:a16="http://schemas.microsoft.com/office/drawing/2014/main" id="{C0D2126C-BE39-4983-73C2-304FFF442EEC}"/>
              </a:ext>
            </a:extLst>
          </p:cNvPr>
          <p:cNvGraphicFramePr>
            <a:graphicFrameLocks noGrp="1"/>
          </p:cNvGraphicFramePr>
          <p:nvPr>
            <p:ph idx="1"/>
            <p:extLst>
              <p:ext uri="{D42A27DB-BD31-4B8C-83A1-F6EECF244321}">
                <p14:modId xmlns:p14="http://schemas.microsoft.com/office/powerpoint/2010/main" val="611415203"/>
              </p:ext>
            </p:extLst>
          </p:nvPr>
        </p:nvGraphicFramePr>
        <p:xfrm>
          <a:off x="609600" y="2509838"/>
          <a:ext cx="9326880" cy="3291840"/>
        </p:xfrm>
        <a:graphic>
          <a:graphicData uri="http://schemas.openxmlformats.org/drawingml/2006/table">
            <a:tbl>
              <a:tblPr firstRow="1" firstCol="1" bandRow="1">
                <a:tableStyleId>{5940675A-B579-460E-94D1-54222C63F5DA}</a:tableStyleId>
              </a:tblPr>
              <a:tblGrid>
                <a:gridCol w="155448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gridCol w="5212080">
                  <a:extLst>
                    <a:ext uri="{9D8B030D-6E8A-4147-A177-3AD203B41FA5}">
                      <a16:colId xmlns:a16="http://schemas.microsoft.com/office/drawing/2014/main" val="20002"/>
                    </a:ext>
                  </a:extLst>
                </a:gridCol>
              </a:tblGrid>
              <a:tr h="548640">
                <a:tc gridSpan="3">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i="1" dirty="0">
                          <a:solidFill>
                            <a:schemeClr val="tx2"/>
                          </a:solidFill>
                        </a:rPr>
                        <a:t>The monthly annuity, if selected, is paid in lieu of the refund of contributions plus interest.</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1992681"/>
                  </a:ext>
                </a:extLst>
              </a:tr>
              <a:tr h="914400">
                <a:tc>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635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Member’s earned service credit</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Member’s total </a:t>
                      </a:r>
                      <a:br>
                        <a:rPr lang="en-US" sz="2000" b="1" dirty="0">
                          <a:solidFill>
                            <a:schemeClr val="tx2"/>
                          </a:solidFill>
                          <a:effectLst/>
                        </a:rPr>
                      </a:br>
                      <a:r>
                        <a:rPr lang="en-US" sz="2000" b="1" dirty="0">
                          <a:solidFill>
                            <a:schemeClr val="tx2"/>
                          </a:solidFill>
                          <a:effectLst/>
                        </a:rPr>
                        <a:t>service credit or age</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14400">
                <a:tc>
                  <a:txBody>
                    <a:bodyPr/>
                    <a:lstStyle/>
                    <a:p>
                      <a:pPr marL="0" marR="0" algn="ctr">
                        <a:lnSpc>
                          <a:spcPct val="107000"/>
                        </a:lnSpc>
                        <a:spcBef>
                          <a:spcPts val="0"/>
                        </a:spcBef>
                        <a:spcAft>
                          <a:spcPts val="0"/>
                        </a:spcAft>
                      </a:pPr>
                      <a:r>
                        <a:rPr lang="en-US" sz="2000" dirty="0">
                          <a:solidFill>
                            <a:schemeClr val="tx2"/>
                          </a:solidFill>
                          <a:effectLst/>
                        </a:rPr>
                        <a:t>Class Two</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5+ years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rPr>
                        <a:t>15+ years of service credit </a:t>
                      </a:r>
                      <a:r>
                        <a:rPr lang="en-US" sz="2000" b="1" i="1" dirty="0">
                          <a:solidFill>
                            <a:schemeClr val="tx2"/>
                          </a:solidFill>
                          <a:effectLst/>
                        </a:rPr>
                        <a:t>or</a:t>
                      </a:r>
                    </a:p>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Age 60 (SCRS) or age 55 (PORS)</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14400">
                <a:tc>
                  <a:txBody>
                    <a:bodyPr/>
                    <a:lstStyle/>
                    <a:p>
                      <a:pPr marL="0" marR="0" algn="ctr">
                        <a:lnSpc>
                          <a:spcPct val="107000"/>
                        </a:lnSpc>
                        <a:spcBef>
                          <a:spcPts val="0"/>
                        </a:spcBef>
                        <a:spcAft>
                          <a:spcPts val="0"/>
                        </a:spcAft>
                      </a:pPr>
                      <a:r>
                        <a:rPr lang="en-US" sz="2000" dirty="0">
                          <a:solidFill>
                            <a:schemeClr val="tx2"/>
                          </a:solidFill>
                          <a:effectLst/>
                        </a:rPr>
                        <a:t>Class Three</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8+ years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rPr>
                        <a:t>15+ years of service credit </a:t>
                      </a:r>
                      <a:r>
                        <a:rPr lang="en-US" sz="2000" b="1" i="1" dirty="0">
                          <a:solidFill>
                            <a:schemeClr val="tx2"/>
                          </a:solidFill>
                          <a:effectLst/>
                        </a:rPr>
                        <a:t>or</a:t>
                      </a:r>
                    </a:p>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Age 60 (SCRS) or age 55 (PORS)</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806961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a:xfrm>
            <a:off x="609600" y="228599"/>
            <a:ext cx="4702234" cy="2223655"/>
          </a:xfrm>
        </p:spPr>
        <p:txBody>
          <a:bodyPr/>
          <a:lstStyle/>
          <a:p>
            <a:r>
              <a:rPr lang="en-US" altLang="en-US" dirty="0"/>
              <a:t>Incidental death benefit</a:t>
            </a:r>
            <a:endParaRPr lang="en-US" dirty="0"/>
          </a:p>
        </p:txBody>
      </p:sp>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10" name="Content Placeholder 9">
            <a:extLst>
              <a:ext uri="{FF2B5EF4-FFF2-40B4-BE49-F238E27FC236}">
                <a16:creationId xmlns:a16="http://schemas.microsoft.com/office/drawing/2014/main" id="{D3150FFD-87C7-3D75-1E54-E5276771CB1B}"/>
              </a:ext>
            </a:extLst>
          </p:cNvPr>
          <p:cNvSpPr>
            <a:spLocks noGrp="1"/>
          </p:cNvSpPr>
          <p:nvPr>
            <p:ph sz="half" idx="1"/>
          </p:nvPr>
        </p:nvSpPr>
        <p:spPr/>
        <p:txBody>
          <a:bodyPr>
            <a:normAutofit lnSpcReduction="10000"/>
          </a:bodyPr>
          <a:lstStyle/>
          <a:p>
            <a:pPr eaLnBrk="1" hangingPunct="1"/>
            <a:r>
              <a:rPr lang="en-US" altLang="en-US" dirty="0"/>
              <a:t>Employer pays for coverage to offer incidental death benefit.</a:t>
            </a:r>
          </a:p>
          <a:p>
            <a:pPr eaLnBrk="1" hangingPunct="1"/>
            <a:r>
              <a:rPr lang="en-US" altLang="en-US" dirty="0"/>
              <a:t>Coverage required for:</a:t>
            </a:r>
          </a:p>
          <a:p>
            <a:pPr lvl="1" eaLnBrk="1" hangingPunct="1"/>
            <a:r>
              <a:rPr lang="en-US" altLang="en-US" dirty="0"/>
              <a:t>State agencies;</a:t>
            </a:r>
          </a:p>
          <a:p>
            <a:pPr lvl="1" eaLnBrk="1" hangingPunct="1"/>
            <a:r>
              <a:rPr lang="en-US" altLang="en-US" dirty="0"/>
              <a:t>Public higher education institutions; and</a:t>
            </a:r>
          </a:p>
          <a:p>
            <a:pPr lvl="1" eaLnBrk="1" hangingPunct="1"/>
            <a:r>
              <a:rPr lang="en-US" altLang="en-US" dirty="0"/>
              <a:t>Public school districts.</a:t>
            </a:r>
          </a:p>
          <a:p>
            <a:pPr eaLnBrk="1" hangingPunct="1"/>
            <a:r>
              <a:rPr lang="en-US" altLang="en-US" dirty="0"/>
              <a:t>Optional employers and charter schools that participate in retirement may choose to offer benefit but may not revoke benefit once added.</a:t>
            </a:r>
          </a:p>
          <a:p>
            <a:pPr eaLnBrk="1" hangingPunct="1"/>
            <a:r>
              <a:rPr lang="en-US" altLang="en-US" dirty="0"/>
              <a:t>Not available to inactive members and members whose employer does not offer coverage.</a:t>
            </a:r>
          </a:p>
        </p:txBody>
      </p:sp>
    </p:spTree>
    <p:extLst>
      <p:ext uri="{BB962C8B-B14F-4D97-AF65-F5344CB8AC3E}">
        <p14:creationId xmlns:p14="http://schemas.microsoft.com/office/powerpoint/2010/main" val="1354540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Active members</a:t>
            </a:r>
          </a:p>
          <a:p>
            <a:pPr eaLnBrk="1" hangingPunct="1"/>
            <a:r>
              <a:rPr lang="en-US" altLang="en-US" dirty="0"/>
              <a:t>To be eligible, death cannot be more than 90 days after last earning compensation in regular pay status.</a:t>
            </a:r>
          </a:p>
          <a:p>
            <a:pPr eaLnBrk="1" hangingPunct="1"/>
            <a:r>
              <a:rPr lang="en-US" altLang="en-US" dirty="0"/>
              <a:t>Generally requires one year of earned service unless death results from job-related injury.</a:t>
            </a:r>
          </a:p>
          <a:p>
            <a:pPr eaLnBrk="1" hangingPunct="1"/>
            <a:r>
              <a:rPr lang="en-US" altLang="en-US" dirty="0"/>
              <a:t>Payment equal to the member’s annual earnable compensation.</a:t>
            </a:r>
          </a:p>
          <a:p>
            <a:endParaRPr lang="en-US" dirty="0"/>
          </a:p>
        </p:txBody>
      </p:sp>
      <p:sp>
        <p:nvSpPr>
          <p:cNvPr id="3" name="Content Placeholder 2">
            <a:extLst>
              <a:ext uri="{FF2B5EF4-FFF2-40B4-BE49-F238E27FC236}">
                <a16:creationId xmlns:a16="http://schemas.microsoft.com/office/drawing/2014/main" id="{6C24324F-A81D-8845-5594-3E2AB5508AA3}"/>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Working retired members</a:t>
            </a:r>
          </a:p>
          <a:p>
            <a:pPr eaLnBrk="1" hangingPunct="1"/>
            <a:r>
              <a:rPr lang="en-US" altLang="en-US" dirty="0"/>
              <a:t>To be eligible for the current annual salary benefit, death cannot be more than 90 days after last earning compensation in regular pay status.</a:t>
            </a:r>
          </a:p>
          <a:p>
            <a:pPr eaLnBrk="1" hangingPunct="1"/>
            <a:r>
              <a:rPr lang="en-US" altLang="en-US" dirty="0"/>
              <a:t>Payment equal to greater of:</a:t>
            </a:r>
          </a:p>
          <a:p>
            <a:pPr lvl="1" eaLnBrk="1" hangingPunct="1"/>
            <a:r>
              <a:rPr lang="en-US" altLang="en-US" dirty="0"/>
              <a:t>Annual earnable compensation; or </a:t>
            </a:r>
          </a:p>
          <a:p>
            <a:pPr lvl="1" eaLnBrk="1" hangingPunct="1"/>
            <a:r>
              <a:rPr lang="en-US" altLang="en-US" dirty="0"/>
              <a:t>Non-working incidental death benefit.</a:t>
            </a:r>
          </a:p>
          <a:p>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Incidental death benefit</a:t>
            </a:r>
          </a:p>
        </p:txBody>
      </p:sp>
    </p:spTree>
    <p:extLst>
      <p:ext uri="{BB962C8B-B14F-4D97-AF65-F5344CB8AC3E}">
        <p14:creationId xmlns:p14="http://schemas.microsoft.com/office/powerpoint/2010/main" val="2378765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p:txBody>
          <a:bodyPr/>
          <a:lstStyle/>
          <a:p>
            <a:fld id="{28024367-D536-4F59-B2ED-0E7825EDA9AF}" type="slidenum">
              <a:rPr lang="en-US" smtClean="0"/>
              <a:pPr/>
              <a:t>6</a:t>
            </a:fld>
            <a:endParaRPr lang="en-US" dirty="0"/>
          </a:p>
        </p:txBody>
      </p:sp>
      <p:graphicFrame>
        <p:nvGraphicFramePr>
          <p:cNvPr id="5" name="Content Placeholder 6">
            <a:extLst>
              <a:ext uri="{FF2B5EF4-FFF2-40B4-BE49-F238E27FC236}">
                <a16:creationId xmlns:a16="http://schemas.microsoft.com/office/drawing/2014/main" id="{C0D2126C-BE39-4983-73C2-304FFF442EEC}"/>
              </a:ext>
            </a:extLst>
          </p:cNvPr>
          <p:cNvGraphicFramePr>
            <a:graphicFrameLocks noGrp="1"/>
          </p:cNvGraphicFramePr>
          <p:nvPr>
            <p:ph sz="half" idx="1"/>
            <p:extLst>
              <p:ext uri="{D42A27DB-BD31-4B8C-83A1-F6EECF244321}">
                <p14:modId xmlns:p14="http://schemas.microsoft.com/office/powerpoint/2010/main" val="3130358489"/>
              </p:ext>
            </p:extLst>
          </p:nvPr>
        </p:nvGraphicFramePr>
        <p:xfrm>
          <a:off x="609600" y="1611313"/>
          <a:ext cx="7680960" cy="4295394"/>
        </p:xfrm>
        <a:graphic>
          <a:graphicData uri="http://schemas.openxmlformats.org/drawingml/2006/table">
            <a:tbl>
              <a:tblPr firstRow="1" firstCol="1" bandRow="1">
                <a:tableStyleId>{5940675A-B579-460E-94D1-54222C63F5DA}</a:tableStyleId>
              </a:tblPr>
              <a:tblGrid>
                <a:gridCol w="2286000">
                  <a:extLst>
                    <a:ext uri="{9D8B030D-6E8A-4147-A177-3AD203B41FA5}">
                      <a16:colId xmlns:a16="http://schemas.microsoft.com/office/drawing/2014/main" val="20000"/>
                    </a:ext>
                  </a:extLst>
                </a:gridCol>
                <a:gridCol w="2926080">
                  <a:extLst>
                    <a:ext uri="{9D8B030D-6E8A-4147-A177-3AD203B41FA5}">
                      <a16:colId xmlns:a16="http://schemas.microsoft.com/office/drawing/2014/main" val="20001"/>
                    </a:ext>
                  </a:extLst>
                </a:gridCol>
                <a:gridCol w="2468880">
                  <a:extLst>
                    <a:ext uri="{9D8B030D-6E8A-4147-A177-3AD203B41FA5}">
                      <a16:colId xmlns:a16="http://schemas.microsoft.com/office/drawing/2014/main" val="20002"/>
                    </a:ext>
                  </a:extLst>
                </a:gridCol>
              </a:tblGrid>
              <a:tr h="548640">
                <a:tc gridSpan="3">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i="1" dirty="0">
                          <a:solidFill>
                            <a:schemeClr val="tx2"/>
                          </a:solidFill>
                        </a:rPr>
                        <a:t>For the benefit to be payable, retired member’s most recent employer before retirement must have provided incidental death benefit coverage.</a:t>
                      </a:r>
                    </a:p>
                  </a:txBody>
                  <a:tcPr marL="68584" marR="68584"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7000"/>
                        </a:lnSpc>
                        <a:spcBef>
                          <a:spcPts val="0"/>
                        </a:spcBef>
                        <a:spcAft>
                          <a:spcPts val="0"/>
                        </a:spcAft>
                      </a:pP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1992681"/>
                  </a:ext>
                </a:extLst>
              </a:tr>
              <a:tr h="914400">
                <a:tc>
                  <a:txBody>
                    <a:bodyPr/>
                    <a:lstStyle/>
                    <a:p>
                      <a:pPr marL="0" marR="0" algn="ctr">
                        <a:lnSpc>
                          <a:spcPct val="107000"/>
                        </a:lnSpc>
                        <a:spcBef>
                          <a:spcPts val="0"/>
                        </a:spcBef>
                        <a:spcAft>
                          <a:spcPts val="0"/>
                        </a:spcAft>
                      </a:pP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SCRS years of </a:t>
                      </a:r>
                      <a:b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br>
                      <a:r>
                        <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service credit</a:t>
                      </a:r>
                    </a:p>
                  </a:txBody>
                  <a:tcPr marL="68584" marR="68584" marT="0" marB="0" anchor="b">
                    <a:lnL w="635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PORS years of </a:t>
                      </a:r>
                      <a:br>
                        <a:rPr lang="en-US" sz="2000" b="1" dirty="0">
                          <a:solidFill>
                            <a:schemeClr val="tx2"/>
                          </a:solidFill>
                          <a:effectLst/>
                        </a:rPr>
                      </a:br>
                      <a:r>
                        <a:rPr lang="en-US" sz="2000" b="1" dirty="0">
                          <a:solidFill>
                            <a:schemeClr val="tx2"/>
                          </a:solidFill>
                          <a:effectLst/>
                        </a:rPr>
                        <a:t>service credit</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pPr>
                      <a:r>
                        <a:rPr lang="en-US" sz="2000" b="1" dirty="0">
                          <a:solidFill>
                            <a:schemeClr val="tx2"/>
                          </a:solidFill>
                          <a:effectLst/>
                        </a:rPr>
                        <a:t>Incidental death benefit payment</a:t>
                      </a:r>
                      <a:endParaRPr lang="en-US" sz="20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14400">
                <a:tc>
                  <a:txBody>
                    <a:bodyPr/>
                    <a:lstStyle/>
                    <a:p>
                      <a:pPr marL="0" marR="0" algn="ctr">
                        <a:lnSpc>
                          <a:spcPct val="107000"/>
                        </a:lnSpc>
                        <a:spcBef>
                          <a:spcPts val="0"/>
                        </a:spcBef>
                        <a:spcAft>
                          <a:spcPts val="0"/>
                        </a:spcAft>
                      </a:pPr>
                      <a:r>
                        <a:rPr lang="en-US" sz="2000" dirty="0">
                          <a:solidFill>
                            <a:schemeClr val="tx2"/>
                          </a:solidFill>
                          <a:effectLst/>
                        </a:rPr>
                        <a:t>10 to 19 years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rPr>
                        <a:t>10 to 19 years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rPr>
                        <a:t>$2,000</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accent1"/>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914400">
                <a:tc>
                  <a:txBody>
                    <a:bodyPr/>
                    <a:lstStyle/>
                    <a:p>
                      <a:pPr marL="0" marR="0" algn="ctr">
                        <a:lnSpc>
                          <a:spcPct val="107000"/>
                        </a:lnSpc>
                        <a:spcBef>
                          <a:spcPts val="0"/>
                        </a:spcBef>
                        <a:spcAft>
                          <a:spcPts val="0"/>
                        </a:spcAft>
                      </a:pPr>
                      <a:r>
                        <a:rPr lang="en-US" sz="2000" dirty="0">
                          <a:solidFill>
                            <a:schemeClr val="tx2"/>
                          </a:solidFill>
                          <a:effectLst/>
                        </a:rPr>
                        <a:t>20 to 27 years</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Class Two: 20 to 24 years</a:t>
                      </a:r>
                    </a:p>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Class Three: 20 to 26 years</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rPr>
                        <a:t>$4,000</a:t>
                      </a:r>
                      <a:endPar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14400">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28+ years</a:t>
                      </a:r>
                    </a:p>
                  </a:txBody>
                  <a:tcPr marL="68584" marR="68584" marT="0" marB="0" anchor="ctr">
                    <a:lnL w="6350"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Class Two: 25+ years</a:t>
                      </a:r>
                    </a:p>
                    <a:p>
                      <a:pPr marL="0" marR="0" algn="ctr">
                        <a:lnSpc>
                          <a:spcPct val="107000"/>
                        </a:lnSpc>
                        <a:spcBef>
                          <a:spcPts val="0"/>
                        </a:spcBef>
                        <a:spcAft>
                          <a:spcPts val="0"/>
                        </a:spcAft>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Class Three: 27+ years</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a:lnSpc>
                          <a:spcPct val="107000"/>
                        </a:lnSpc>
                        <a:spcBef>
                          <a:spcPts val="0"/>
                        </a:spcBef>
                        <a:spcAft>
                          <a:spcPts val="0"/>
                        </a:spcAft>
                        <a:buFont typeface="Arial" panose="020B0604020202020204" pitchFamily="34" charset="0"/>
                        <a:buNone/>
                      </a:pPr>
                      <a:r>
                        <a:rPr lang="en-US"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$6,000</a:t>
                      </a:r>
                    </a:p>
                  </a:txBody>
                  <a:tcPr marL="68584" marR="68584"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86462355"/>
                  </a:ext>
                </a:extLst>
              </a:tr>
            </a:tbl>
          </a:graphicData>
        </a:graphic>
      </p:graphicFrame>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p:txBody>
          <a:bodyPr/>
          <a:lstStyle/>
          <a:p>
            <a:r>
              <a:rPr lang="en-US" dirty="0"/>
              <a:t>Non-working retired member incidental death benefit </a:t>
            </a:r>
          </a:p>
        </p:txBody>
      </p:sp>
    </p:spTree>
    <p:extLst>
      <p:ext uri="{BB962C8B-B14F-4D97-AF65-F5344CB8AC3E}">
        <p14:creationId xmlns:p14="http://schemas.microsoft.com/office/powerpoint/2010/main" val="2082217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FC5740-9802-8D56-F185-E59CB8A1AF9F}"/>
              </a:ext>
            </a:extLst>
          </p:cNvPr>
          <p:cNvSpPr>
            <a:spLocks noGrp="1"/>
          </p:cNvSpPr>
          <p:nvPr>
            <p:ph sz="half" idx="1"/>
          </p:nvPr>
        </p:nvSpPr>
        <p:spPr>
          <a:xfrm>
            <a:off x="609600" y="2917779"/>
            <a:ext cx="3912524" cy="3373294"/>
          </a:xfrm>
        </p:spPr>
        <p:txBody>
          <a:bodyPr>
            <a:normAutofit fontScale="92500"/>
          </a:bodyPr>
          <a:lstStyle/>
          <a:p>
            <a:r>
              <a:rPr lang="en-US" dirty="0"/>
              <a:t>Incidental death benefit program includes an additional line-of-duty death benefit for certain first responders (police, fire, EMS).</a:t>
            </a:r>
          </a:p>
          <a:p>
            <a:r>
              <a:rPr lang="en-US" dirty="0"/>
              <a:t>First responder death benefit pays a one-time, lump-sum benefit of $75,000 if the member’s death was a natural and proximate result of an injury by external accident or violence incurred while on duty as a first responder. </a:t>
            </a:r>
          </a:p>
        </p:txBody>
      </p:sp>
      <p:sp>
        <p:nvSpPr>
          <p:cNvPr id="8" name="Content Placeholder 7">
            <a:extLst>
              <a:ext uri="{FF2B5EF4-FFF2-40B4-BE49-F238E27FC236}">
                <a16:creationId xmlns:a16="http://schemas.microsoft.com/office/drawing/2014/main" id="{354925A4-26F4-5859-4169-D1AEF3E1D5EB}"/>
              </a:ext>
            </a:extLst>
          </p:cNvPr>
          <p:cNvSpPr>
            <a:spLocks noGrp="1"/>
          </p:cNvSpPr>
          <p:nvPr>
            <p:ph sz="half" idx="2"/>
          </p:nvPr>
        </p:nvSpPr>
        <p:spPr>
          <a:xfrm>
            <a:off x="6096000" y="2917776"/>
            <a:ext cx="5486400" cy="3373295"/>
          </a:xfrm>
        </p:spPr>
        <p:txBody>
          <a:bodyPr>
            <a:normAutofit fontScale="92500" lnSpcReduction="10000"/>
          </a:bodyPr>
          <a:lstStyle/>
          <a:p>
            <a:r>
              <a:rPr lang="en-US" dirty="0"/>
              <a:t>Benefit increases to $150,000 if the member is killed in the line of duty and the member's death is either the result of an unlawful and intentional act of another person or the result of an accident that occurs:</a:t>
            </a:r>
          </a:p>
          <a:p>
            <a:pPr lvl="1"/>
            <a:r>
              <a:rPr lang="en-US" dirty="0"/>
              <a:t>As a result of the member's response to fresh pursuit;</a:t>
            </a:r>
          </a:p>
          <a:p>
            <a:pPr lvl="1"/>
            <a:r>
              <a:rPr lang="en-US" dirty="0"/>
              <a:t>As a result of the member's response to what is reasonably believed to be an emergency;</a:t>
            </a:r>
          </a:p>
          <a:p>
            <a:pPr lvl="1"/>
            <a:r>
              <a:rPr lang="en-US" dirty="0"/>
              <a:t>At the scene of a traffic accident to which the member has responded; or</a:t>
            </a:r>
          </a:p>
          <a:p>
            <a:pPr lvl="1"/>
            <a:r>
              <a:rPr lang="en-US" dirty="0"/>
              <a:t>While the member is enforcing what is reasonably believed to be a traffic law or ordinance.</a:t>
            </a:r>
          </a:p>
        </p:txBody>
      </p:sp>
      <p:sp>
        <p:nvSpPr>
          <p:cNvPr id="4" name="Title 3">
            <a:extLst>
              <a:ext uri="{FF2B5EF4-FFF2-40B4-BE49-F238E27FC236}">
                <a16:creationId xmlns:a16="http://schemas.microsoft.com/office/drawing/2014/main" id="{8E480DC0-9DA4-5F94-836F-AF9A560CE409}"/>
              </a:ext>
            </a:extLst>
          </p:cNvPr>
          <p:cNvSpPr>
            <a:spLocks noGrp="1"/>
          </p:cNvSpPr>
          <p:nvPr>
            <p:ph type="title"/>
          </p:nvPr>
        </p:nvSpPr>
        <p:spPr>
          <a:xfrm>
            <a:off x="609599" y="228600"/>
            <a:ext cx="10972799" cy="2122246"/>
          </a:xfrm>
        </p:spPr>
        <p:txBody>
          <a:bodyPr/>
          <a:lstStyle/>
          <a:p>
            <a:r>
              <a:rPr lang="en-US" dirty="0"/>
              <a:t>First responder death benefit</a:t>
            </a:r>
          </a:p>
        </p:txBody>
      </p:sp>
      <p:sp>
        <p:nvSpPr>
          <p:cNvPr id="2" name="Slide Number Placeholder 1">
            <a:extLst>
              <a:ext uri="{FF2B5EF4-FFF2-40B4-BE49-F238E27FC236}">
                <a16:creationId xmlns:a16="http://schemas.microsoft.com/office/drawing/2014/main" id="{E99F5941-8AB9-AB8B-1037-98B396F694B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2091339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
        <p:nvSpPr>
          <p:cNvPr id="23" name="Content Placeholder 22">
            <a:extLst>
              <a:ext uri="{FF2B5EF4-FFF2-40B4-BE49-F238E27FC236}">
                <a16:creationId xmlns:a16="http://schemas.microsoft.com/office/drawing/2014/main" id="{2230EB3F-3A40-81F8-AC8D-E67B7FD7B3EA}"/>
              </a:ext>
            </a:extLst>
          </p:cNvPr>
          <p:cNvSpPr>
            <a:spLocks noGrp="1"/>
          </p:cNvSpPr>
          <p:nvPr>
            <p:ph sz="half" idx="1"/>
          </p:nvPr>
        </p:nvSpPr>
        <p:spPr/>
        <p:txBody>
          <a:bodyPr/>
          <a:lstStyle/>
          <a:p>
            <a:pPr marL="0" indent="0">
              <a:buNone/>
            </a:pPr>
            <a:r>
              <a:rPr lang="en-US" dirty="0"/>
              <a:t>Unless the member has designated a different beneficiary for this benefit, the benefit is payable as follows:</a:t>
            </a:r>
          </a:p>
          <a:p>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First responder death benefit payments</a:t>
            </a:r>
          </a:p>
        </p:txBody>
      </p:sp>
      <p:grpSp>
        <p:nvGrpSpPr>
          <p:cNvPr id="18" name="Group 17">
            <a:extLst>
              <a:ext uri="{FF2B5EF4-FFF2-40B4-BE49-F238E27FC236}">
                <a16:creationId xmlns:a16="http://schemas.microsoft.com/office/drawing/2014/main" id="{10944F85-3AAD-D41B-C5BA-38684DC43526}"/>
              </a:ext>
            </a:extLst>
          </p:cNvPr>
          <p:cNvGrpSpPr/>
          <p:nvPr/>
        </p:nvGrpSpPr>
        <p:grpSpPr>
          <a:xfrm>
            <a:off x="3596639" y="2417108"/>
            <a:ext cx="2011681" cy="2926080"/>
            <a:chOff x="3351845" y="2237644"/>
            <a:chExt cx="2011681" cy="2926080"/>
          </a:xfrm>
        </p:grpSpPr>
        <p:sp>
          <p:nvSpPr>
            <p:cNvPr id="8" name="Google Shape;418;p21">
              <a:extLst>
                <a:ext uri="{FF2B5EF4-FFF2-40B4-BE49-F238E27FC236}">
                  <a16:creationId xmlns:a16="http://schemas.microsoft.com/office/drawing/2014/main" id="{2C00D6B6-6A84-3645-0954-E76D4F0D5355}"/>
                </a:ext>
              </a:extLst>
            </p:cNvPr>
            <p:cNvSpPr txBox="1"/>
            <p:nvPr/>
          </p:nvSpPr>
          <p:spPr>
            <a:xfrm>
              <a:off x="3351845" y="2237644"/>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member has no spouse:</a:t>
              </a:r>
            </a:p>
            <a:p>
              <a:pPr algn="ctr"/>
              <a:r>
                <a:rPr lang="en-US" sz="2000" dirty="0">
                  <a:solidFill>
                    <a:schemeClr val="tx2"/>
                  </a:solidFill>
                  <a:ea typeface="Roboto"/>
                  <a:cs typeface="Roboto"/>
                  <a:sym typeface="Roboto"/>
                </a:rPr>
                <a:t>Benefit is divided equally among surviving children.</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3351846" y="2237644"/>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19" name="Group 18">
            <a:extLst>
              <a:ext uri="{FF2B5EF4-FFF2-40B4-BE49-F238E27FC236}">
                <a16:creationId xmlns:a16="http://schemas.microsoft.com/office/drawing/2014/main" id="{899351C8-B472-6203-4B91-A449107F219A}"/>
              </a:ext>
            </a:extLst>
          </p:cNvPr>
          <p:cNvGrpSpPr/>
          <p:nvPr/>
        </p:nvGrpSpPr>
        <p:grpSpPr>
          <a:xfrm>
            <a:off x="6583680" y="2416076"/>
            <a:ext cx="2011680" cy="2926080"/>
            <a:chOff x="6094091" y="2236612"/>
            <a:chExt cx="2011680" cy="2926080"/>
          </a:xfrm>
        </p:grpSpPr>
        <p:sp>
          <p:nvSpPr>
            <p:cNvPr id="9" name="Google Shape;418;p21">
              <a:extLst>
                <a:ext uri="{FF2B5EF4-FFF2-40B4-BE49-F238E27FC236}">
                  <a16:creationId xmlns:a16="http://schemas.microsoft.com/office/drawing/2014/main" id="{81A083B2-3216-E075-C5BF-C6E85C4A0BDB}"/>
                </a:ext>
              </a:extLst>
            </p:cNvPr>
            <p:cNvSpPr txBox="1"/>
            <p:nvPr/>
          </p:nvSpPr>
          <p:spPr>
            <a:xfrm>
              <a:off x="6094091"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member has </a:t>
              </a:r>
              <a:br>
                <a:rPr lang="en-US" sz="2000" b="1" dirty="0">
                  <a:solidFill>
                    <a:schemeClr val="tx2"/>
                  </a:solidFill>
                  <a:ea typeface="Roboto"/>
                  <a:cs typeface="Roboto"/>
                  <a:sym typeface="Roboto"/>
                </a:rPr>
              </a:br>
              <a:r>
                <a:rPr lang="en-US" sz="2000" b="1" dirty="0">
                  <a:solidFill>
                    <a:schemeClr val="tx2"/>
                  </a:solidFill>
                  <a:ea typeface="Roboto"/>
                  <a:cs typeface="Roboto"/>
                  <a:sym typeface="Roboto"/>
                </a:rPr>
                <a:t>no spouse or child:</a:t>
              </a:r>
            </a:p>
            <a:p>
              <a:pPr algn="ctr"/>
              <a:r>
                <a:rPr lang="en-US" sz="2000" dirty="0">
                  <a:solidFill>
                    <a:schemeClr val="tx2"/>
                  </a:solidFill>
                  <a:ea typeface="Roboto"/>
                  <a:cs typeface="Roboto"/>
                  <a:sym typeface="Roboto"/>
                </a:rPr>
                <a:t>Benefit is divided equally among surviving parents.</a:t>
              </a:r>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6094091"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17" name="Group 16">
            <a:extLst>
              <a:ext uri="{FF2B5EF4-FFF2-40B4-BE49-F238E27FC236}">
                <a16:creationId xmlns:a16="http://schemas.microsoft.com/office/drawing/2014/main" id="{11D191F5-6C2D-35D4-5294-D57F4AF30D2E}"/>
              </a:ext>
            </a:extLst>
          </p:cNvPr>
          <p:cNvGrpSpPr/>
          <p:nvPr/>
        </p:nvGrpSpPr>
        <p:grpSpPr>
          <a:xfrm>
            <a:off x="609599" y="2416076"/>
            <a:ext cx="2011680" cy="2926080"/>
            <a:chOff x="609599" y="2236612"/>
            <a:chExt cx="2011680" cy="2926080"/>
          </a:xfrm>
        </p:grpSpPr>
        <p:sp>
          <p:nvSpPr>
            <p:cNvPr id="10" name="Google Shape;418;p21">
              <a:extLst>
                <a:ext uri="{FF2B5EF4-FFF2-40B4-BE49-F238E27FC236}">
                  <a16:creationId xmlns:a16="http://schemas.microsoft.com/office/drawing/2014/main" id="{1CE032CD-EEA9-5687-8A20-A5EA0A0D7096}"/>
                </a:ext>
              </a:extLst>
            </p:cNvPr>
            <p:cNvSpPr txBox="1"/>
            <p:nvPr/>
          </p:nvSpPr>
          <p:spPr>
            <a:xfrm>
              <a:off x="609599"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If member is married:</a:t>
              </a:r>
            </a:p>
            <a:p>
              <a:pPr algn="ctr"/>
              <a:r>
                <a:rPr lang="en-US" sz="2000" dirty="0">
                  <a:solidFill>
                    <a:schemeClr val="tx2"/>
                  </a:solidFill>
                </a:rPr>
                <a:t>Spouse receives benefit.</a:t>
              </a:r>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9"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14" name="Arrow: Right 13">
            <a:extLst>
              <a:ext uri="{FF2B5EF4-FFF2-40B4-BE49-F238E27FC236}">
                <a16:creationId xmlns:a16="http://schemas.microsoft.com/office/drawing/2014/main" id="{0D057165-D24B-1694-C69E-5B76A0F8FD64}"/>
              </a:ext>
            </a:extLst>
          </p:cNvPr>
          <p:cNvSpPr/>
          <p:nvPr/>
        </p:nvSpPr>
        <p:spPr>
          <a:xfrm>
            <a:off x="2880359" y="3721017"/>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CEAC5C1C-86E8-838A-B4ED-601DEECD4765}"/>
              </a:ext>
            </a:extLst>
          </p:cNvPr>
          <p:cNvSpPr/>
          <p:nvPr/>
        </p:nvSpPr>
        <p:spPr>
          <a:xfrm>
            <a:off x="5867400" y="3721016"/>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A97F13FB-ED62-E026-406D-992395B79D83}"/>
              </a:ext>
            </a:extLst>
          </p:cNvPr>
          <p:cNvGrpSpPr/>
          <p:nvPr/>
        </p:nvGrpSpPr>
        <p:grpSpPr>
          <a:xfrm>
            <a:off x="9570718" y="2416076"/>
            <a:ext cx="2011680" cy="2926080"/>
            <a:chOff x="9570718" y="2236612"/>
            <a:chExt cx="2011680" cy="2926080"/>
          </a:xfrm>
        </p:grpSpPr>
        <p:sp>
          <p:nvSpPr>
            <p:cNvPr id="5" name="Google Shape;418;p21">
              <a:extLst>
                <a:ext uri="{FF2B5EF4-FFF2-40B4-BE49-F238E27FC236}">
                  <a16:creationId xmlns:a16="http://schemas.microsoft.com/office/drawing/2014/main" id="{9D4694C2-B82C-81EA-F735-6773A88D45F3}"/>
                </a:ext>
              </a:extLst>
            </p:cNvPr>
            <p:cNvSpPr txBox="1"/>
            <p:nvPr/>
          </p:nvSpPr>
          <p:spPr>
            <a:xfrm>
              <a:off x="9570718"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member has no beneficiary, spouse, child or parent:</a:t>
              </a:r>
            </a:p>
            <a:p>
              <a:pPr algn="ctr"/>
              <a:r>
                <a:rPr lang="en-US" sz="2000" dirty="0">
                  <a:solidFill>
                    <a:schemeClr val="tx2"/>
                  </a:solidFill>
                  <a:ea typeface="Roboto"/>
                  <a:cs typeface="Roboto"/>
                  <a:sym typeface="Roboto"/>
                </a:rPr>
                <a:t>Benefit is paid to member’s estate.</a:t>
              </a:r>
            </a:p>
          </p:txBody>
        </p:sp>
        <p:sp>
          <p:nvSpPr>
            <p:cNvPr id="7" name="Google Shape;416;p21">
              <a:extLst>
                <a:ext uri="{FF2B5EF4-FFF2-40B4-BE49-F238E27FC236}">
                  <a16:creationId xmlns:a16="http://schemas.microsoft.com/office/drawing/2014/main" id="{33580852-FD4B-0C0C-128B-7E16BA3D1ED9}"/>
                </a:ext>
              </a:extLst>
            </p:cNvPr>
            <p:cNvSpPr/>
            <p:nvPr/>
          </p:nvSpPr>
          <p:spPr>
            <a:xfrm rot="10800000" flipH="1">
              <a:off x="9570718" y="2236612"/>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16" name="Arrow: Right 15">
            <a:extLst>
              <a:ext uri="{FF2B5EF4-FFF2-40B4-BE49-F238E27FC236}">
                <a16:creationId xmlns:a16="http://schemas.microsoft.com/office/drawing/2014/main" id="{200BC985-6E7C-7479-FFF9-39266159878D}"/>
              </a:ext>
            </a:extLst>
          </p:cNvPr>
          <p:cNvSpPr/>
          <p:nvPr/>
        </p:nvSpPr>
        <p:spPr>
          <a:xfrm>
            <a:off x="8854440" y="3719985"/>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4976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4CF276D-8A1D-90DD-FAE5-5A966FF99757}"/>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2" name="Title 1">
            <a:extLst>
              <a:ext uri="{FF2B5EF4-FFF2-40B4-BE49-F238E27FC236}">
                <a16:creationId xmlns:a16="http://schemas.microsoft.com/office/drawing/2014/main" id="{8D8F7569-ADD4-9723-8344-6A41D53FF3D7}"/>
              </a:ext>
            </a:extLst>
          </p:cNvPr>
          <p:cNvSpPr>
            <a:spLocks noGrp="1"/>
          </p:cNvSpPr>
          <p:nvPr>
            <p:ph type="title"/>
          </p:nvPr>
        </p:nvSpPr>
        <p:spPr/>
        <p:txBody>
          <a:bodyPr/>
          <a:lstStyle/>
          <a:p>
            <a:r>
              <a:rPr lang="en-US" altLang="en-US" dirty="0"/>
              <a:t>Accidental Death Program</a:t>
            </a:r>
            <a:endParaRPr lang="en-US" dirty="0"/>
          </a:p>
        </p:txBody>
      </p:sp>
      <p:sp>
        <p:nvSpPr>
          <p:cNvPr id="3" name="Content Placeholder 2">
            <a:extLst>
              <a:ext uri="{FF2B5EF4-FFF2-40B4-BE49-F238E27FC236}">
                <a16:creationId xmlns:a16="http://schemas.microsoft.com/office/drawing/2014/main" id="{D9C9151D-792F-C834-D459-6FC96CCEED6D}"/>
              </a:ext>
            </a:extLst>
          </p:cNvPr>
          <p:cNvSpPr>
            <a:spLocks noGrp="1"/>
          </p:cNvSpPr>
          <p:nvPr>
            <p:ph idx="1"/>
          </p:nvPr>
        </p:nvSpPr>
        <p:spPr/>
        <p:txBody>
          <a:bodyPr/>
          <a:lstStyle/>
          <a:p>
            <a:pPr eaLnBrk="1" hangingPunct="1"/>
            <a:r>
              <a:rPr lang="en-US" altLang="en-US" dirty="0"/>
              <a:t>Employer pays for coverage. Available only for PORS members. </a:t>
            </a:r>
          </a:p>
          <a:p>
            <a:pPr eaLnBrk="1" hangingPunct="1"/>
            <a:r>
              <a:rPr lang="en-US" altLang="en-US" dirty="0"/>
              <a:t>Coverage required for:</a:t>
            </a:r>
          </a:p>
          <a:p>
            <a:pPr lvl="1" eaLnBrk="1" hangingPunct="1"/>
            <a:r>
              <a:rPr lang="en-US" altLang="en-US" dirty="0"/>
              <a:t>State agencies;</a:t>
            </a:r>
          </a:p>
          <a:p>
            <a:pPr lvl="1" eaLnBrk="1" hangingPunct="1"/>
            <a:r>
              <a:rPr lang="en-US" altLang="en-US" dirty="0"/>
              <a:t>Public higher education institutions; and</a:t>
            </a:r>
          </a:p>
          <a:p>
            <a:pPr lvl="1" eaLnBrk="1" hangingPunct="1"/>
            <a:r>
              <a:rPr lang="en-US" altLang="en-US" dirty="0"/>
              <a:t>Public school districts.</a:t>
            </a:r>
          </a:p>
          <a:p>
            <a:pPr eaLnBrk="1" hangingPunct="1"/>
            <a:r>
              <a:rPr lang="en-US" altLang="en-US" dirty="0"/>
              <a:t>Optional employers and charter schools that participate in retirement can choose to offer benefit but cannot revoke benefit once added.</a:t>
            </a:r>
          </a:p>
          <a:p>
            <a:pPr eaLnBrk="1" hangingPunct="1"/>
            <a:r>
              <a:rPr lang="en-US" altLang="en-US" dirty="0"/>
              <a:t>Provides survivor monthly benefit if covered member’s death occurs while:</a:t>
            </a:r>
          </a:p>
          <a:p>
            <a:pPr lvl="1" eaLnBrk="1" hangingPunct="1"/>
            <a:r>
              <a:rPr lang="en-US" altLang="en-US" dirty="0"/>
              <a:t>Performing a hazard specific to employment;</a:t>
            </a:r>
          </a:p>
          <a:p>
            <a:pPr lvl="1" eaLnBrk="1" hangingPunct="1"/>
            <a:r>
              <a:rPr lang="en-US" altLang="en-US" dirty="0"/>
              <a:t>In actual performance of duty; and</a:t>
            </a:r>
          </a:p>
          <a:p>
            <a:pPr lvl="1" eaLnBrk="1" hangingPunct="1"/>
            <a:r>
              <a:rPr lang="en-US" altLang="en-US" dirty="0"/>
              <a:t>Without willful negligence on member’s part.</a:t>
            </a:r>
            <a:endParaRPr lang="en-US" dirty="0"/>
          </a:p>
        </p:txBody>
      </p:sp>
    </p:spTree>
    <p:extLst>
      <p:ext uri="{BB962C8B-B14F-4D97-AF65-F5344CB8AC3E}">
        <p14:creationId xmlns:p14="http://schemas.microsoft.com/office/powerpoint/2010/main" val="23367738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25025</TotalTime>
  <Words>896</Words>
  <Application>Microsoft Office PowerPoint</Application>
  <PresentationFormat>Widescreen</PresentationFormat>
  <Paragraphs>120</Paragraphs>
  <Slides>12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Fira Sans Extra Condensed Medium</vt:lpstr>
      <vt:lpstr>Roboto</vt:lpstr>
      <vt:lpstr>Times New Roman</vt:lpstr>
      <vt:lpstr>Tw Cen MT Condensed</vt:lpstr>
      <vt:lpstr>2_Office Theme</vt:lpstr>
      <vt:lpstr>Death claims: types of death claim payments</vt:lpstr>
      <vt:lpstr>Refund of contributions</vt:lpstr>
      <vt:lpstr>Monthly survivor benefit eligibility for active member  in-service deaths</vt:lpstr>
      <vt:lpstr>Incidental death benefit</vt:lpstr>
      <vt:lpstr>Incidental death benefit</vt:lpstr>
      <vt:lpstr>Non-working retired member incidental death benefit </vt:lpstr>
      <vt:lpstr>First responder death benefit</vt:lpstr>
      <vt:lpstr>First responder death benefit payments</vt:lpstr>
      <vt:lpstr>Accidental Death Program</vt:lpstr>
      <vt:lpstr>Accidental Death Program benefit payments</vt:lpstr>
      <vt:lpstr>Retired member payment options1</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520</cp:revision>
  <cp:lastPrinted>2020-01-10T14:41:31Z</cp:lastPrinted>
  <dcterms:created xsi:type="dcterms:W3CDTF">2019-11-01T12:34:11Z</dcterms:created>
  <dcterms:modified xsi:type="dcterms:W3CDTF">2025-04-02T14:56:41Z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