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83" r:id="rId2"/>
    <p:sldId id="348" r:id="rId3"/>
    <p:sldId id="349" r:id="rId4"/>
    <p:sldId id="351" r:id="rId5"/>
    <p:sldId id="352" r:id="rId6"/>
    <p:sldId id="353" r:id="rId7"/>
    <p:sldId id="354" r:id="rId8"/>
    <p:sldId id="263" r:id="rId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moak@yahoo.com" initials="j" lastIdx="1" clrIdx="0"/>
  <p:cmAuthor id="2" name="Heather H. Young" initials="HHY" lastIdx="6" clrIdx="1">
    <p:extLst>
      <p:ext uri="{19B8F6BF-5375-455C-9EA6-DF929625EA0E}">
        <p15:presenceInfo xmlns:p15="http://schemas.microsoft.com/office/powerpoint/2012/main" userId="S::ryounh@peba.sc.gov::9a85b619-8fd1-4dec-b439-2514df7fe89a" providerId="AD"/>
      </p:ext>
    </p:extLst>
  </p:cmAuthor>
  <p:cmAuthor id="3" name="Jennifer S. Dolder" initials="JSD" lastIdx="9" clrIdx="2">
    <p:extLst>
      <p:ext uri="{19B8F6BF-5375-455C-9EA6-DF929625EA0E}">
        <p15:presenceInfo xmlns:p15="http://schemas.microsoft.com/office/powerpoint/2012/main" userId="S::rdoldj@peba.sc.gov::adc8f237-6518-4fda-a594-f6aaccffabfd" providerId="AD"/>
      </p:ext>
    </p:extLst>
  </p:cmAuthor>
  <p:cmAuthor id="4" name="Jessica Moak" initials="JM" lastIdx="1" clrIdx="3">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E67928-29C0-4CF9-B9CE-18F6BDFF499C}"/>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1B8585E-D948-4D71-B4AE-1EF01B6B73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2AE7F89-D72A-4C82-BDAA-5D19966D498B}"/>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759B5C75-2EEA-4C48-B4A6-EBC0E999D642}"/>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DEA48827-1B5B-40F6-8900-C3D169E5F0D5}"/>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85B0DCF3-BF82-4302-9EA3-64490A1CA6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B2B7BFF-B17D-40BA-8AAF-D470AF48C0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7716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2866064-68E4-4555-B949-19D8CC9D04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452DBE92-E5BE-4677-BBD3-5AF0AA665DC2}"/>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1788390-766B-49EA-BE0D-8DC1544B9D8D}" type="slidenum">
              <a:rPr lang="en-US"/>
              <a:pPr>
                <a:defRPr/>
              </a:pPr>
              <a:t>‹#›</a:t>
            </a:fld>
            <a:endParaRPr lang="en-US" dirty="0"/>
          </a:p>
        </p:txBody>
      </p:sp>
    </p:spTree>
    <p:extLst>
      <p:ext uri="{BB962C8B-B14F-4D97-AF65-F5344CB8AC3E}">
        <p14:creationId xmlns:p14="http://schemas.microsoft.com/office/powerpoint/2010/main" val="115669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4725159-0B07-45B8-8CBB-9A98DDA6B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3A012F0-71AB-4FAB-A349-18B6EB8C653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067EA34-4197-4D97-8BEA-7676C8E6F32C}" type="slidenum">
              <a:rPr lang="en-US"/>
              <a:pPr>
                <a:defRPr/>
              </a:pPr>
              <a:t>‹#›</a:t>
            </a:fld>
            <a:endParaRPr lang="en-US" dirty="0"/>
          </a:p>
        </p:txBody>
      </p:sp>
    </p:spTree>
    <p:extLst>
      <p:ext uri="{BB962C8B-B14F-4D97-AF65-F5344CB8AC3E}">
        <p14:creationId xmlns:p14="http://schemas.microsoft.com/office/powerpoint/2010/main" val="133387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D80105B-404F-4BD1-8848-B491C13209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242D18C-E683-4B86-AE7B-A2B40575ECD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C6432211-4279-4C9F-903C-2C963DA71F4A}" type="slidenum">
              <a:rPr lang="en-US"/>
              <a:pPr>
                <a:defRPr/>
              </a:pPr>
              <a:t>‹#›</a:t>
            </a:fld>
            <a:endParaRPr lang="en-US" dirty="0"/>
          </a:p>
        </p:txBody>
      </p:sp>
    </p:spTree>
    <p:extLst>
      <p:ext uri="{BB962C8B-B14F-4D97-AF65-F5344CB8AC3E}">
        <p14:creationId xmlns:p14="http://schemas.microsoft.com/office/powerpoint/2010/main" val="161195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9FA2BC4-03B2-494D-BCCE-6027F5FFE9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81C242F-2A3B-4E0C-911D-37604D32549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82A4086-8EEF-48B6-81B3-4C82F78AB2B2}" type="slidenum">
              <a:rPr lang="en-US"/>
              <a:pPr>
                <a:defRPr/>
              </a:pPr>
              <a:t>‹#›</a:t>
            </a:fld>
            <a:endParaRPr lang="en-US" dirty="0"/>
          </a:p>
        </p:txBody>
      </p:sp>
    </p:spTree>
    <p:extLst>
      <p:ext uri="{BB962C8B-B14F-4D97-AF65-F5344CB8AC3E}">
        <p14:creationId xmlns:p14="http://schemas.microsoft.com/office/powerpoint/2010/main" val="426483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F50F68E-0F27-43C6-84DE-37CADBA59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5170A3E-293F-4F04-84C3-164BFB0B8C9D}"/>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0759461-4C8C-48AB-9BA4-7FBA1D584394}" type="slidenum">
              <a:rPr lang="en-US"/>
              <a:pPr>
                <a:defRPr/>
              </a:pPr>
              <a:t>‹#›</a:t>
            </a:fld>
            <a:endParaRPr lang="en-US" dirty="0"/>
          </a:p>
        </p:txBody>
      </p:sp>
    </p:spTree>
    <p:extLst>
      <p:ext uri="{BB962C8B-B14F-4D97-AF65-F5344CB8AC3E}">
        <p14:creationId xmlns:p14="http://schemas.microsoft.com/office/powerpoint/2010/main" val="261930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F52B44-00E1-48F5-A61B-8B917BD685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2946D7-3229-4625-9047-EA09C7F90F32}"/>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24791854-A4B6-4A13-A4A6-DF916048BB24}"/>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2E75E4D0-1594-4A46-94BD-FD70C31AF4C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4A609F8-4386-45C0-A11C-0192906AED08}" type="slidenum">
              <a:rPr lang="en-US"/>
              <a:pPr>
                <a:defRPr/>
              </a:pPr>
              <a:t>‹#›</a:t>
            </a:fld>
            <a:endParaRPr lang="en-US" dirty="0"/>
          </a:p>
        </p:txBody>
      </p:sp>
    </p:spTree>
    <p:extLst>
      <p:ext uri="{BB962C8B-B14F-4D97-AF65-F5344CB8AC3E}">
        <p14:creationId xmlns:p14="http://schemas.microsoft.com/office/powerpoint/2010/main" val="287875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B3A6D10-4414-4973-9990-8E4EE086C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0720EDDB-9160-4527-A318-C707352471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BE855B0-EEA2-4DD6-8D74-C27A301422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8608035-CA62-4C4C-B2A3-6CE656B395C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CBF147E-084D-4E5E-8B71-34F95C9765A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0C8884A9-755E-4B8C-86FE-FDC05E37465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5F08A85B-3E9D-4C2F-A5C5-C1445A77EDE6}"/>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843880BA-CC9E-422F-9A46-1E586D6C7300}"/>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2C4EEFA0-71AF-4A7F-85B1-06ECB2D91215}"/>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258DF27C-84BA-4510-996B-9DA0D7F3155F}"/>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78560A2E-1D35-4A74-8F5C-4871AFEEB6B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65E1C0F0-8D94-4C08-88FF-133615169463}"/>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3116A6B6-6178-4E76-BC0A-D8F586A22A00}"/>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7583691F-5CE5-4877-92BF-0CF7E105E51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C5A1E91-A065-49D1-AD22-BADE6399DDA9}" type="slidenum">
              <a:rPr lang="en-US"/>
              <a:pPr>
                <a:defRPr/>
              </a:pPr>
              <a:t>‹#›</a:t>
            </a:fld>
            <a:endParaRPr lang="en-US" dirty="0"/>
          </a:p>
        </p:txBody>
      </p:sp>
    </p:spTree>
    <p:extLst>
      <p:ext uri="{BB962C8B-B14F-4D97-AF65-F5344CB8AC3E}">
        <p14:creationId xmlns:p14="http://schemas.microsoft.com/office/powerpoint/2010/main" val="3562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CE6E862-059E-4CCA-9972-476FE16A17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C48969D-3434-42B9-BED0-EABF4F497D6D}"/>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4EC37809-7A37-4B7D-94B8-04D9CA1C578E}"/>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BC0A07F9-968A-4585-9A5C-66A4E0DC2889}"/>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2743477-E4B0-4212-8435-86F3BCA3ED78}" type="slidenum">
              <a:rPr lang="en-US"/>
              <a:pPr>
                <a:defRPr/>
              </a:pPr>
              <a:t>‹#›</a:t>
            </a:fld>
            <a:endParaRPr lang="en-US" dirty="0"/>
          </a:p>
        </p:txBody>
      </p:sp>
    </p:spTree>
    <p:extLst>
      <p:ext uri="{BB962C8B-B14F-4D97-AF65-F5344CB8AC3E}">
        <p14:creationId xmlns:p14="http://schemas.microsoft.com/office/powerpoint/2010/main" val="38366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85C124-E57D-4258-A1C5-5B4D468F076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0DA44B-0211-47AA-856F-43A2FC57345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CCE674-B813-41BA-A29A-EE672F5F594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142837A-DA8C-4001-BF48-1A5FA37AB55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6EF807A-3B1A-441B-9D8F-34AD869205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9212B4A2-CD8A-45D1-A598-64AD777BA1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hyperlink" Target="https://peba.sc.gov/sites/default/files/er_checklist_death_employee.pdf"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487E974-8F2B-4973-BC92-087B2B394276}"/>
              </a:ext>
            </a:extLst>
          </p:cNvPr>
          <p:cNvSpPr>
            <a:spLocks noGrp="1" noChangeArrowheads="1"/>
          </p:cNvSpPr>
          <p:nvPr>
            <p:ph type="ctrTitle"/>
          </p:nvPr>
        </p:nvSpPr>
        <p:spPr/>
        <p:txBody>
          <a:bodyPr/>
          <a:lstStyle/>
          <a:p>
            <a:r>
              <a:rPr lang="en-US" altLang="en-US" dirty="0"/>
              <a:t>Death claims: types</a:t>
            </a:r>
          </a:p>
        </p:txBody>
      </p:sp>
      <p:sp>
        <p:nvSpPr>
          <p:cNvPr id="3" name="Subtitle 2">
            <a:extLst>
              <a:ext uri="{FF2B5EF4-FFF2-40B4-BE49-F238E27FC236}">
                <a16:creationId xmlns:a16="http://schemas.microsoft.com/office/drawing/2014/main" id="{8AF2003D-FF58-4E5A-A74F-887139F823CF}"/>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21880F53-FAF9-E73C-1009-427BF7EE0E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631"/>
    </mc:Choice>
    <mc:Fallback>
      <p:transition spd="slow" advTm="12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5546B0C-77DC-46C2-948C-011372967D36}"/>
              </a:ext>
            </a:extLst>
          </p:cNvPr>
          <p:cNvSpPr>
            <a:spLocks noGrp="1" noChangeArrowheads="1"/>
          </p:cNvSpPr>
          <p:nvPr>
            <p:ph type="title"/>
          </p:nvPr>
        </p:nvSpPr>
        <p:spPr>
          <a:xfrm>
            <a:off x="457200" y="228600"/>
            <a:ext cx="8229600" cy="804863"/>
          </a:xfrm>
        </p:spPr>
        <p:txBody>
          <a:bodyPr/>
          <a:lstStyle/>
          <a:p>
            <a:pPr eaLnBrk="1" hangingPunct="1"/>
            <a:r>
              <a:rPr lang="en-US" altLang="en-US"/>
              <a:t>How PEBA receives member death notifications</a:t>
            </a:r>
          </a:p>
        </p:txBody>
      </p:sp>
      <p:sp>
        <p:nvSpPr>
          <p:cNvPr id="15363" name="Content Placeholder 2">
            <a:extLst>
              <a:ext uri="{FF2B5EF4-FFF2-40B4-BE49-F238E27FC236}">
                <a16:creationId xmlns:a16="http://schemas.microsoft.com/office/drawing/2014/main" id="{994BC06D-A697-451C-B6E3-E146FB2B6400}"/>
              </a:ext>
            </a:extLst>
          </p:cNvPr>
          <p:cNvSpPr>
            <a:spLocks noGrp="1" noChangeArrowheads="1"/>
          </p:cNvSpPr>
          <p:nvPr>
            <p:ph idx="1"/>
          </p:nvPr>
        </p:nvSpPr>
        <p:spPr>
          <a:xfrm>
            <a:off x="457200" y="1262063"/>
            <a:ext cx="8229600" cy="5029200"/>
          </a:xfrm>
        </p:spPr>
        <p:txBody>
          <a:bodyPr/>
          <a:lstStyle/>
          <a:p>
            <a:pPr eaLnBrk="1" hangingPunct="1"/>
            <a:r>
              <a:rPr lang="en-US" altLang="en-US"/>
              <a:t>Employers.</a:t>
            </a:r>
          </a:p>
          <a:p>
            <a:pPr eaLnBrk="1" hangingPunct="1"/>
            <a:r>
              <a:rPr lang="en-US" altLang="en-US"/>
              <a:t>Family, friends of the deceased.</a:t>
            </a:r>
          </a:p>
          <a:p>
            <a:pPr eaLnBrk="1" hangingPunct="1"/>
            <a:r>
              <a:rPr lang="en-US" altLang="en-US"/>
              <a:t>Social Security Administration (SSA).</a:t>
            </a:r>
          </a:p>
          <a:p>
            <a:pPr eaLnBrk="1" hangingPunct="1"/>
            <a:r>
              <a:rPr lang="en-US" altLang="en-US"/>
              <a:t>South Carolina Department of Health and Environmental Control (DHEC).</a:t>
            </a:r>
          </a:p>
          <a:p>
            <a:pPr eaLnBrk="1" hangingPunct="1"/>
            <a:r>
              <a:rPr lang="en-US" altLang="en-US"/>
              <a:t>Obituaries.</a:t>
            </a:r>
          </a:p>
          <a:p>
            <a:pPr eaLnBrk="1" hangingPunct="1"/>
            <a:r>
              <a:rPr lang="en-US" altLang="en-US"/>
              <a:t>Funeral homes.</a:t>
            </a:r>
          </a:p>
          <a:p>
            <a:pPr eaLnBrk="1" hangingPunct="1"/>
            <a:endParaRPr lang="en-US" altLang="en-US"/>
          </a:p>
        </p:txBody>
      </p:sp>
      <p:sp>
        <p:nvSpPr>
          <p:cNvPr id="15364" name="Slide Number Placeholder 3">
            <a:extLst>
              <a:ext uri="{FF2B5EF4-FFF2-40B4-BE49-F238E27FC236}">
                <a16:creationId xmlns:a16="http://schemas.microsoft.com/office/drawing/2014/main" id="{419C355F-0543-4836-8B84-060024BAE4D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71F7262-A3FA-43B3-9797-F3885EA8911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D15EF97E-165E-5B43-AF38-4F776DC294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566"/>
    </mc:Choice>
    <mc:Fallback>
      <p:transition spd="slow" advTm="205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C7F65B5-6561-4A52-8B61-9B5F249C8774}"/>
              </a:ext>
            </a:extLst>
          </p:cNvPr>
          <p:cNvSpPr>
            <a:spLocks noGrp="1" noChangeArrowheads="1"/>
          </p:cNvSpPr>
          <p:nvPr>
            <p:ph type="title"/>
          </p:nvPr>
        </p:nvSpPr>
        <p:spPr>
          <a:xfrm>
            <a:off x="457200" y="228600"/>
            <a:ext cx="8229600" cy="804863"/>
          </a:xfrm>
        </p:spPr>
        <p:txBody>
          <a:bodyPr/>
          <a:lstStyle/>
          <a:p>
            <a:pPr eaLnBrk="1" hangingPunct="1"/>
            <a:r>
              <a:rPr lang="en-US" altLang="en-US"/>
              <a:t>Required actions after a death</a:t>
            </a:r>
          </a:p>
        </p:txBody>
      </p:sp>
      <p:sp>
        <p:nvSpPr>
          <p:cNvPr id="16387" name="Content Placeholder 2">
            <a:extLst>
              <a:ext uri="{FF2B5EF4-FFF2-40B4-BE49-F238E27FC236}">
                <a16:creationId xmlns:a16="http://schemas.microsoft.com/office/drawing/2014/main" id="{88D1280C-F575-4150-9C79-313C391F6581}"/>
              </a:ext>
            </a:extLst>
          </p:cNvPr>
          <p:cNvSpPr>
            <a:spLocks noGrp="1" noChangeArrowheads="1"/>
          </p:cNvSpPr>
          <p:nvPr>
            <p:ph idx="1"/>
          </p:nvPr>
        </p:nvSpPr>
        <p:spPr>
          <a:xfrm>
            <a:off x="457200" y="1262063"/>
            <a:ext cx="8229600" cy="5029200"/>
          </a:xfrm>
        </p:spPr>
        <p:txBody>
          <a:bodyPr/>
          <a:lstStyle/>
          <a:p>
            <a:pPr eaLnBrk="1" hangingPunct="1"/>
            <a:r>
              <a:rPr lang="en-US" altLang="en-US" dirty="0"/>
              <a:t>Employer:</a:t>
            </a:r>
          </a:p>
          <a:p>
            <a:pPr lvl="1" eaLnBrk="1" hangingPunct="1"/>
            <a:r>
              <a:rPr lang="en-US" altLang="en-US" dirty="0"/>
              <a:t>Complete </a:t>
            </a:r>
            <a:r>
              <a:rPr lang="en-US" altLang="en-US" i="1" dirty="0"/>
              <a:t>Final Payroll Certification – Death</a:t>
            </a:r>
            <a:r>
              <a:rPr lang="en-US" altLang="en-US" dirty="0"/>
              <a:t> task on the Task List in EES.</a:t>
            </a:r>
          </a:p>
          <a:p>
            <a:pPr lvl="1" eaLnBrk="1" hangingPunct="1"/>
            <a:r>
              <a:rPr lang="en-US" altLang="en-US" dirty="0"/>
              <a:t>View</a:t>
            </a:r>
            <a:r>
              <a:rPr lang="en-US" altLang="en-US" dirty="0">
                <a:solidFill>
                  <a:srgbClr val="FF0000"/>
                </a:solidFill>
              </a:rPr>
              <a:t> </a:t>
            </a:r>
            <a:r>
              <a:rPr lang="en-US" altLang="en-US" dirty="0">
                <a:solidFill>
                  <a:srgbClr val="FF0000"/>
                </a:solidFill>
                <a:hlinkClick r:id="rId4"/>
              </a:rPr>
              <a:t>Death of covered employee</a:t>
            </a:r>
            <a:r>
              <a:rPr lang="en-US" altLang="en-US" dirty="0">
                <a:solidFill>
                  <a:srgbClr val="FF0000"/>
                </a:solidFill>
              </a:rPr>
              <a:t> </a:t>
            </a:r>
            <a:r>
              <a:rPr lang="en-US" altLang="en-US" dirty="0"/>
              <a:t>employer checklist.</a:t>
            </a:r>
          </a:p>
          <a:p>
            <a:pPr eaLnBrk="1" hangingPunct="1"/>
            <a:r>
              <a:rPr lang="en-US" altLang="en-US" dirty="0"/>
              <a:t>Beneficiary:</a:t>
            </a:r>
          </a:p>
          <a:p>
            <a:pPr lvl="1" eaLnBrk="1" hangingPunct="1"/>
            <a:r>
              <a:rPr lang="en-US" altLang="en-US" dirty="0"/>
              <a:t>Provide PEBA with certified copy of the member’s death certificate.</a:t>
            </a:r>
          </a:p>
          <a:p>
            <a:pPr lvl="1" eaLnBrk="1" hangingPunct="1"/>
            <a:r>
              <a:rPr lang="en-US" altLang="en-US" dirty="0"/>
              <a:t>Return completed benefit payment forms.</a:t>
            </a:r>
          </a:p>
          <a:p>
            <a:pPr lvl="1" eaLnBrk="1" hangingPunct="1"/>
            <a:r>
              <a:rPr lang="en-US" altLang="en-US" dirty="0"/>
              <a:t>Send copies of your Social Security card and current driver’s license.</a:t>
            </a:r>
          </a:p>
        </p:txBody>
      </p:sp>
      <p:sp>
        <p:nvSpPr>
          <p:cNvPr id="16388" name="Slide Number Placeholder 3">
            <a:extLst>
              <a:ext uri="{FF2B5EF4-FFF2-40B4-BE49-F238E27FC236}">
                <a16:creationId xmlns:a16="http://schemas.microsoft.com/office/drawing/2014/main" id="{5CC3F50D-D15B-4D53-AD42-AA2385F846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393A103-9E74-472D-8DB4-BB59E8710C8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6028A954-6906-4FF5-9B35-5071FE866E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9464"/>
    </mc:Choice>
    <mc:Fallback>
      <p:transition spd="slow" advTm="39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09D9E61-470C-419B-B4B6-1CEC77B3FDAD}"/>
              </a:ext>
            </a:extLst>
          </p:cNvPr>
          <p:cNvSpPr>
            <a:spLocks noGrp="1" noChangeArrowheads="1"/>
          </p:cNvSpPr>
          <p:nvPr>
            <p:ph type="title"/>
          </p:nvPr>
        </p:nvSpPr>
        <p:spPr>
          <a:xfrm>
            <a:off x="457200" y="228600"/>
            <a:ext cx="8229600" cy="804863"/>
          </a:xfrm>
        </p:spPr>
        <p:txBody>
          <a:bodyPr/>
          <a:lstStyle/>
          <a:p>
            <a:pPr eaLnBrk="1" hangingPunct="1"/>
            <a:r>
              <a:rPr lang="en-US" altLang="en-US"/>
              <a:t>Active member</a:t>
            </a:r>
          </a:p>
        </p:txBody>
      </p:sp>
      <p:sp>
        <p:nvSpPr>
          <p:cNvPr id="18435" name="Content Placeholder 2">
            <a:extLst>
              <a:ext uri="{FF2B5EF4-FFF2-40B4-BE49-F238E27FC236}">
                <a16:creationId xmlns:a16="http://schemas.microsoft.com/office/drawing/2014/main" id="{E339155A-E2F5-4F8D-BA4B-13953CFE3172}"/>
              </a:ext>
            </a:extLst>
          </p:cNvPr>
          <p:cNvSpPr>
            <a:spLocks noGrp="1" noChangeArrowheads="1"/>
          </p:cNvSpPr>
          <p:nvPr>
            <p:ph idx="1"/>
          </p:nvPr>
        </p:nvSpPr>
        <p:spPr>
          <a:xfrm>
            <a:off x="457200" y="1262063"/>
            <a:ext cx="8229600" cy="5029200"/>
          </a:xfrm>
        </p:spPr>
        <p:txBody>
          <a:bodyPr/>
          <a:lstStyle/>
          <a:p>
            <a:pPr eaLnBrk="1" hangingPunct="1"/>
            <a:r>
              <a:rPr lang="en-US" altLang="en-US"/>
              <a:t>Deceased employee was:</a:t>
            </a:r>
          </a:p>
          <a:p>
            <a:pPr lvl="1" eaLnBrk="1" hangingPunct="1"/>
            <a:r>
              <a:rPr lang="en-US" altLang="en-US"/>
              <a:t>On covered employer’s payroll; and </a:t>
            </a:r>
          </a:p>
          <a:p>
            <a:pPr lvl="1" eaLnBrk="1" hangingPunct="1"/>
            <a:r>
              <a:rPr lang="en-US" altLang="en-US"/>
              <a:t>Making contributions.</a:t>
            </a:r>
          </a:p>
          <a:p>
            <a:pPr eaLnBrk="1" hangingPunct="1"/>
            <a:r>
              <a:rPr lang="en-US" altLang="en-US"/>
              <a:t>Beneficiaries may be eligible for:</a:t>
            </a:r>
          </a:p>
          <a:p>
            <a:pPr lvl="1" eaLnBrk="1" hangingPunct="1"/>
            <a:r>
              <a:rPr lang="en-US" altLang="en-US"/>
              <a:t>Refund of member contributions and interest;</a:t>
            </a:r>
          </a:p>
          <a:p>
            <a:pPr lvl="1" eaLnBrk="1" hangingPunct="1"/>
            <a:r>
              <a:rPr lang="en-US" altLang="en-US"/>
              <a:t>Monthly survivor benefit payment;</a:t>
            </a:r>
          </a:p>
          <a:p>
            <a:pPr lvl="1" eaLnBrk="1" hangingPunct="1"/>
            <a:r>
              <a:rPr lang="en-US" altLang="en-US"/>
              <a:t>Incidental death benefit payment; and</a:t>
            </a:r>
          </a:p>
          <a:p>
            <a:pPr lvl="1" eaLnBrk="1" hangingPunct="1"/>
            <a:r>
              <a:rPr lang="en-US" altLang="en-US"/>
              <a:t>Accidental Death Program benefit (PORS only).</a:t>
            </a:r>
          </a:p>
          <a:p>
            <a:pPr eaLnBrk="1" hangingPunct="1"/>
            <a:endParaRPr lang="en-US" altLang="en-US"/>
          </a:p>
        </p:txBody>
      </p:sp>
      <p:sp>
        <p:nvSpPr>
          <p:cNvPr id="18436" name="Slide Number Placeholder 3">
            <a:extLst>
              <a:ext uri="{FF2B5EF4-FFF2-40B4-BE49-F238E27FC236}">
                <a16:creationId xmlns:a16="http://schemas.microsoft.com/office/drawing/2014/main" id="{5EAC15F7-8226-40D4-965F-459B76AF7A1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333000D-3CC1-4ABB-988B-845EBCA670C8}"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C6783552-059B-8E86-4F8F-6098DE8889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196"/>
    </mc:Choice>
    <mc:Fallback>
      <p:transition spd="slow" advTm="25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E66B87B-E894-466B-BA29-A6718255C289}"/>
              </a:ext>
            </a:extLst>
          </p:cNvPr>
          <p:cNvSpPr>
            <a:spLocks noGrp="1" noChangeArrowheads="1"/>
          </p:cNvSpPr>
          <p:nvPr>
            <p:ph type="title"/>
          </p:nvPr>
        </p:nvSpPr>
        <p:spPr>
          <a:xfrm>
            <a:off x="457200" y="228600"/>
            <a:ext cx="8229600" cy="804863"/>
          </a:xfrm>
        </p:spPr>
        <p:txBody>
          <a:bodyPr/>
          <a:lstStyle/>
          <a:p>
            <a:pPr eaLnBrk="1" hangingPunct="1"/>
            <a:r>
              <a:rPr lang="en-US" altLang="en-US" dirty="0"/>
              <a:t>Inactive member</a:t>
            </a:r>
          </a:p>
        </p:txBody>
      </p:sp>
      <p:sp>
        <p:nvSpPr>
          <p:cNvPr id="19459" name="Content Placeholder 2">
            <a:extLst>
              <a:ext uri="{FF2B5EF4-FFF2-40B4-BE49-F238E27FC236}">
                <a16:creationId xmlns:a16="http://schemas.microsoft.com/office/drawing/2014/main" id="{3986A876-C2DB-45A2-89BE-BF37408535AD}"/>
              </a:ext>
            </a:extLst>
          </p:cNvPr>
          <p:cNvSpPr>
            <a:spLocks noGrp="1" noChangeArrowheads="1"/>
          </p:cNvSpPr>
          <p:nvPr>
            <p:ph idx="1"/>
          </p:nvPr>
        </p:nvSpPr>
        <p:spPr>
          <a:xfrm>
            <a:off x="457200" y="1262063"/>
            <a:ext cx="8229600" cy="5029200"/>
          </a:xfrm>
        </p:spPr>
        <p:txBody>
          <a:bodyPr/>
          <a:lstStyle/>
          <a:p>
            <a:pPr eaLnBrk="1" hangingPunct="1"/>
            <a:r>
              <a:rPr lang="en-US" altLang="en-US" dirty="0"/>
              <a:t>Deceased employee was:</a:t>
            </a:r>
          </a:p>
          <a:p>
            <a:pPr lvl="1" eaLnBrk="1" hangingPunct="1"/>
            <a:r>
              <a:rPr lang="en-US" altLang="en-US" dirty="0"/>
              <a:t>No longer active member; and </a:t>
            </a:r>
          </a:p>
          <a:p>
            <a:pPr lvl="1" eaLnBrk="1" hangingPunct="1"/>
            <a:r>
              <a:rPr lang="en-US" altLang="en-US" dirty="0"/>
              <a:t>Not retired on date of death. </a:t>
            </a:r>
          </a:p>
          <a:p>
            <a:pPr eaLnBrk="1" hangingPunct="1"/>
            <a:r>
              <a:rPr lang="en-US" altLang="en-US" dirty="0"/>
              <a:t>Beneficiaries may be eligible for:</a:t>
            </a:r>
          </a:p>
          <a:p>
            <a:pPr lvl="1" eaLnBrk="1" hangingPunct="1"/>
            <a:r>
              <a:rPr lang="en-US" altLang="en-US" dirty="0"/>
              <a:t>Refund of member contributions and interest; or</a:t>
            </a:r>
          </a:p>
          <a:p>
            <a:pPr lvl="1" eaLnBrk="1" hangingPunct="1"/>
            <a:r>
              <a:rPr lang="en-US" altLang="en-US" dirty="0"/>
              <a:t>Monthly benefit payment in some cases.</a:t>
            </a:r>
          </a:p>
          <a:p>
            <a:pPr eaLnBrk="1" hangingPunct="1"/>
            <a:r>
              <a:rPr lang="en-US" altLang="en-US" dirty="0"/>
              <a:t>Monthly benefit payment possible if member was eligible for service retirement at time of death.</a:t>
            </a:r>
          </a:p>
          <a:p>
            <a:pPr eaLnBrk="1" hangingPunct="1"/>
            <a:endParaRPr lang="en-US" altLang="en-US" dirty="0"/>
          </a:p>
        </p:txBody>
      </p:sp>
      <p:sp>
        <p:nvSpPr>
          <p:cNvPr id="19460" name="Slide Number Placeholder 3">
            <a:extLst>
              <a:ext uri="{FF2B5EF4-FFF2-40B4-BE49-F238E27FC236}">
                <a16:creationId xmlns:a16="http://schemas.microsoft.com/office/drawing/2014/main" id="{D914130B-EB2A-4398-9A11-3273C8245D1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1021B2A-8929-4131-9AAA-F6ED768121E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4837D0AA-01B8-CE2C-ACC7-B0A7EADACA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623"/>
    </mc:Choice>
    <mc:Fallback>
      <p:transition spd="slow" advTm="24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7EEA4E9-965C-4019-801A-168C39F48E81}"/>
              </a:ext>
            </a:extLst>
          </p:cNvPr>
          <p:cNvSpPr>
            <a:spLocks noGrp="1" noChangeArrowheads="1"/>
          </p:cNvSpPr>
          <p:nvPr>
            <p:ph type="title"/>
          </p:nvPr>
        </p:nvSpPr>
        <p:spPr>
          <a:xfrm>
            <a:off x="457200" y="228600"/>
            <a:ext cx="8229600" cy="804863"/>
          </a:xfrm>
        </p:spPr>
        <p:txBody>
          <a:bodyPr/>
          <a:lstStyle/>
          <a:p>
            <a:pPr eaLnBrk="1" hangingPunct="1"/>
            <a:r>
              <a:rPr lang="en-US" altLang="en-US"/>
              <a:t>Working retired member</a:t>
            </a:r>
          </a:p>
        </p:txBody>
      </p:sp>
      <p:sp>
        <p:nvSpPr>
          <p:cNvPr id="20483" name="Content Placeholder 2">
            <a:extLst>
              <a:ext uri="{FF2B5EF4-FFF2-40B4-BE49-F238E27FC236}">
                <a16:creationId xmlns:a16="http://schemas.microsoft.com/office/drawing/2014/main" id="{86EBEFA9-3C3C-4CC3-9DD3-706AF7F6F182}"/>
              </a:ext>
            </a:extLst>
          </p:cNvPr>
          <p:cNvSpPr>
            <a:spLocks noGrp="1" noChangeArrowheads="1"/>
          </p:cNvSpPr>
          <p:nvPr>
            <p:ph idx="1"/>
          </p:nvPr>
        </p:nvSpPr>
        <p:spPr>
          <a:xfrm>
            <a:off x="457200" y="1262063"/>
            <a:ext cx="8229600" cy="5029200"/>
          </a:xfrm>
        </p:spPr>
        <p:txBody>
          <a:bodyPr/>
          <a:lstStyle/>
          <a:p>
            <a:pPr eaLnBrk="1" hangingPunct="1"/>
            <a:r>
              <a:rPr lang="en-US" altLang="en-US"/>
              <a:t>Working retiree was:</a:t>
            </a:r>
          </a:p>
          <a:p>
            <a:pPr lvl="1" eaLnBrk="1" hangingPunct="1"/>
            <a:r>
              <a:rPr lang="en-US" altLang="en-US"/>
              <a:t>On covered employer’s payroll; and</a:t>
            </a:r>
          </a:p>
          <a:p>
            <a:pPr lvl="1" eaLnBrk="1" hangingPunct="1"/>
            <a:r>
              <a:rPr lang="en-US" altLang="en-US"/>
              <a:t>Making contributions.</a:t>
            </a:r>
          </a:p>
          <a:p>
            <a:pPr eaLnBrk="1" hangingPunct="1"/>
            <a:r>
              <a:rPr lang="en-US" altLang="en-US"/>
              <a:t>Beneficiaries of working retiree may be eligible for:</a:t>
            </a:r>
          </a:p>
          <a:p>
            <a:pPr lvl="1" eaLnBrk="1" hangingPunct="1"/>
            <a:r>
              <a:rPr lang="en-US" altLang="en-US"/>
              <a:t>Payment according to retiree’s payment option; and </a:t>
            </a:r>
          </a:p>
          <a:p>
            <a:pPr lvl="1" eaLnBrk="1" hangingPunct="1"/>
            <a:r>
              <a:rPr lang="en-US" altLang="en-US"/>
              <a:t>Active incidental death benefit.</a:t>
            </a:r>
          </a:p>
          <a:p>
            <a:pPr eaLnBrk="1" hangingPunct="1"/>
            <a:endParaRPr lang="en-US" altLang="en-US"/>
          </a:p>
        </p:txBody>
      </p:sp>
      <p:sp>
        <p:nvSpPr>
          <p:cNvPr id="20484" name="Slide Number Placeholder 3">
            <a:extLst>
              <a:ext uri="{FF2B5EF4-FFF2-40B4-BE49-F238E27FC236}">
                <a16:creationId xmlns:a16="http://schemas.microsoft.com/office/drawing/2014/main" id="{B575C6E7-9C43-4601-8E25-6F4707B0147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721B4D4-CAA6-4627-AA14-5A71653A6DE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E5039434-BE81-BD7E-12CF-CB80269986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860"/>
    </mc:Choice>
    <mc:Fallback>
      <p:transition spd="slow" advTm="21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ACF46E2-F5B7-4760-8575-148E924A1608}"/>
              </a:ext>
            </a:extLst>
          </p:cNvPr>
          <p:cNvSpPr>
            <a:spLocks noGrp="1" noChangeArrowheads="1"/>
          </p:cNvSpPr>
          <p:nvPr>
            <p:ph type="title"/>
          </p:nvPr>
        </p:nvSpPr>
        <p:spPr>
          <a:xfrm>
            <a:off x="457200" y="228600"/>
            <a:ext cx="8229600" cy="804863"/>
          </a:xfrm>
        </p:spPr>
        <p:txBody>
          <a:bodyPr/>
          <a:lstStyle/>
          <a:p>
            <a:pPr eaLnBrk="1" hangingPunct="1"/>
            <a:r>
              <a:rPr lang="en-US" altLang="en-US"/>
              <a:t>Non-working retired member</a:t>
            </a:r>
          </a:p>
        </p:txBody>
      </p:sp>
      <p:sp>
        <p:nvSpPr>
          <p:cNvPr id="21507" name="Content Placeholder 2">
            <a:extLst>
              <a:ext uri="{FF2B5EF4-FFF2-40B4-BE49-F238E27FC236}">
                <a16:creationId xmlns:a16="http://schemas.microsoft.com/office/drawing/2014/main" id="{6DE7E8D8-5DF2-4AE5-B42D-3E31649980A7}"/>
              </a:ext>
            </a:extLst>
          </p:cNvPr>
          <p:cNvSpPr>
            <a:spLocks noGrp="1" noChangeArrowheads="1"/>
          </p:cNvSpPr>
          <p:nvPr>
            <p:ph idx="1"/>
          </p:nvPr>
        </p:nvSpPr>
        <p:spPr>
          <a:xfrm>
            <a:off x="457200" y="1262063"/>
            <a:ext cx="8229600" cy="5029200"/>
          </a:xfrm>
        </p:spPr>
        <p:txBody>
          <a:bodyPr/>
          <a:lstStyle/>
          <a:p>
            <a:pPr eaLnBrk="1" hangingPunct="1"/>
            <a:r>
              <a:rPr lang="en-US" altLang="en-US"/>
              <a:t>Beneficiaries of a retiree who was not in service with a participating employer at death may be eligible for:</a:t>
            </a:r>
          </a:p>
          <a:p>
            <a:pPr lvl="1" eaLnBrk="1" hangingPunct="1"/>
            <a:r>
              <a:rPr lang="en-US" altLang="en-US"/>
              <a:t>Payment according to retiree’s payment option; and </a:t>
            </a:r>
          </a:p>
          <a:p>
            <a:pPr lvl="1" eaLnBrk="1" hangingPunct="1"/>
            <a:r>
              <a:rPr lang="en-US" altLang="en-US"/>
              <a:t>Retired member incidental death benefit.</a:t>
            </a:r>
          </a:p>
          <a:p>
            <a:pPr eaLnBrk="1" hangingPunct="1"/>
            <a:endParaRPr lang="en-US" altLang="en-US"/>
          </a:p>
        </p:txBody>
      </p:sp>
      <p:sp>
        <p:nvSpPr>
          <p:cNvPr id="21508" name="Slide Number Placeholder 3">
            <a:extLst>
              <a:ext uri="{FF2B5EF4-FFF2-40B4-BE49-F238E27FC236}">
                <a16:creationId xmlns:a16="http://schemas.microsoft.com/office/drawing/2014/main" id="{AE08D72D-601C-4840-A4B4-2D0FD0D3444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E8C8ABB-6167-4637-B158-A15CEAC4510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42B8598F-A06D-1C94-09BC-D63F34CBDF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184"/>
    </mc:Choice>
    <mc:Fallback>
      <p:transition spd="slow" advTm="20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F7443D66-2079-44D3-A163-1DAF6C869D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76FC03B-804A-4563-97FF-B5A59E94FD7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278"/>
    </mc:Choice>
    <mc:Fallback xmlns="">
      <p:transition spd="slow" advTm="50278"/>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2521</TotalTime>
  <Words>292</Words>
  <Application>Microsoft Office PowerPoint</Application>
  <PresentationFormat>On-screen Show (4:3)</PresentationFormat>
  <Paragraphs>53</Paragraphs>
  <Slides>8</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Death claims: types</vt:lpstr>
      <vt:lpstr>How PEBA receives member death notifications</vt:lpstr>
      <vt:lpstr>Required actions after a death</vt:lpstr>
      <vt:lpstr>Active member</vt:lpstr>
      <vt:lpstr>Inactive member</vt:lpstr>
      <vt:lpstr>Working retired member</vt:lpstr>
      <vt:lpstr>Non-working retired member</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Karen Rawl</cp:lastModifiedBy>
  <cp:revision>67</cp:revision>
  <cp:lastPrinted>2019-12-11T18:59:44Z</cp:lastPrinted>
  <dcterms:created xsi:type="dcterms:W3CDTF">2020-03-31T13:24:57Z</dcterms:created>
  <dcterms:modified xsi:type="dcterms:W3CDTF">2023-06-12T13:55:11Z</dcterms:modified>
</cp:coreProperties>
</file>