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8"/>
  </p:notesMasterIdLst>
  <p:handoutMasterIdLst>
    <p:handoutMasterId r:id="rId9"/>
  </p:handoutMasterIdLst>
  <p:sldIdLst>
    <p:sldId id="455" r:id="rId2"/>
    <p:sldId id="458" r:id="rId3"/>
    <p:sldId id="459" r:id="rId4"/>
    <p:sldId id="461" r:id="rId5"/>
    <p:sldId id="465" r:id="rId6"/>
    <p:sldId id="263" r:id="rId7"/>
  </p:sldIdLst>
  <p:sldSz cx="12192000" cy="6858000"/>
  <p:notesSz cx="7023100" cy="93091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4/2/2025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4/2/2025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6</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hyperlink" Target="https://peba.sc.gov/sites/default/files/er_checklist_death_employee.pdf" TargetMode="Externa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Death claims:</a:t>
            </a:r>
            <a:br>
              <a:rPr lang="en-US" dirty="0"/>
            </a:br>
            <a:r>
              <a:rPr lang="en-US" dirty="0"/>
              <a:t>types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C27C856-15FA-ABC3-C894-601F092C24F2}"/>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17" name="Content Placeholder 16">
            <a:extLst>
              <a:ext uri="{FF2B5EF4-FFF2-40B4-BE49-F238E27FC236}">
                <a16:creationId xmlns:a16="http://schemas.microsoft.com/office/drawing/2014/main" id="{D0A23F95-F6A6-C1C1-20FB-782E77B5B45D}"/>
              </a:ext>
            </a:extLst>
          </p:cNvPr>
          <p:cNvSpPr>
            <a:spLocks noGrp="1"/>
          </p:cNvSpPr>
          <p:nvPr>
            <p:ph sz="half" idx="1"/>
          </p:nvPr>
        </p:nvSpPr>
        <p:spPr/>
        <p:txBody>
          <a:bodyPr>
            <a:normAutofit/>
          </a:bodyPr>
          <a:lstStyle/>
          <a:p>
            <a:pPr eaLnBrk="1" hangingPunct="1"/>
            <a:r>
              <a:rPr lang="en-US" altLang="en-US" dirty="0"/>
              <a:t>Employers.</a:t>
            </a:r>
          </a:p>
          <a:p>
            <a:pPr eaLnBrk="1" hangingPunct="1"/>
            <a:r>
              <a:rPr lang="en-US" altLang="en-US" dirty="0"/>
              <a:t>Family, friends of the deceased.</a:t>
            </a:r>
          </a:p>
          <a:p>
            <a:pPr eaLnBrk="1" hangingPunct="1"/>
            <a:r>
              <a:rPr lang="en-US" altLang="en-US" dirty="0"/>
              <a:t>Social Security Administration.</a:t>
            </a:r>
          </a:p>
          <a:p>
            <a:pPr eaLnBrk="1" hangingPunct="1"/>
            <a:r>
              <a:rPr lang="en-US" altLang="en-US" dirty="0"/>
              <a:t>South Carolina Department of Public Health.</a:t>
            </a:r>
          </a:p>
          <a:p>
            <a:pPr eaLnBrk="1" hangingPunct="1"/>
            <a:r>
              <a:rPr lang="en-US" altLang="en-US" dirty="0"/>
              <a:t>Obituaries.</a:t>
            </a:r>
          </a:p>
          <a:p>
            <a:pPr eaLnBrk="1" hangingPunct="1"/>
            <a:r>
              <a:rPr lang="en-US" altLang="en-US" dirty="0"/>
              <a:t>Funeral homes.</a:t>
            </a:r>
          </a:p>
        </p:txBody>
      </p:sp>
      <p:sp>
        <p:nvSpPr>
          <p:cNvPr id="16" name="Title 15">
            <a:extLst>
              <a:ext uri="{FF2B5EF4-FFF2-40B4-BE49-F238E27FC236}">
                <a16:creationId xmlns:a16="http://schemas.microsoft.com/office/drawing/2014/main" id="{5A955F1C-35DB-04E2-D1FB-A7FED935331A}"/>
              </a:ext>
            </a:extLst>
          </p:cNvPr>
          <p:cNvSpPr>
            <a:spLocks noGrp="1"/>
          </p:cNvSpPr>
          <p:nvPr>
            <p:ph type="title"/>
          </p:nvPr>
        </p:nvSpPr>
        <p:spPr/>
        <p:txBody>
          <a:bodyPr/>
          <a:lstStyle/>
          <a:p>
            <a:r>
              <a:rPr lang="en-US" altLang="en-US" dirty="0"/>
              <a:t>How PEBA receives member death notifications</a:t>
            </a:r>
            <a:endParaRPr lang="en-US" dirty="0"/>
          </a:p>
        </p:txBody>
      </p:sp>
    </p:spTree>
    <p:extLst>
      <p:ext uri="{BB962C8B-B14F-4D97-AF65-F5344CB8AC3E}">
        <p14:creationId xmlns:p14="http://schemas.microsoft.com/office/powerpoint/2010/main" val="1247035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F83B7E-5DC8-B4A9-F3BC-0518D6D9C9DE}"/>
              </a:ext>
            </a:extLst>
          </p:cNvPr>
          <p:cNvSpPr>
            <a:spLocks noGrp="1"/>
          </p:cNvSpPr>
          <p:nvPr>
            <p:ph type="title"/>
          </p:nvPr>
        </p:nvSpPr>
        <p:spPr>
          <a:xfrm>
            <a:off x="609600" y="228599"/>
            <a:ext cx="4702234" cy="2223655"/>
          </a:xfrm>
        </p:spPr>
        <p:txBody>
          <a:bodyPr/>
          <a:lstStyle/>
          <a:p>
            <a:r>
              <a:rPr lang="en-US" altLang="en-US" dirty="0"/>
              <a:t>Required actions after a death</a:t>
            </a:r>
            <a:endParaRPr lang="en-US" dirty="0"/>
          </a:p>
        </p:txBody>
      </p:sp>
      <p:sp>
        <p:nvSpPr>
          <p:cNvPr id="2" name="Slide Number Placeholder 1">
            <a:extLst>
              <a:ext uri="{FF2B5EF4-FFF2-40B4-BE49-F238E27FC236}">
                <a16:creationId xmlns:a16="http://schemas.microsoft.com/office/drawing/2014/main" id="{4ABE7E37-2F78-04F0-E3D2-E42016ABDDBB}"/>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3</a:t>
            </a:fld>
            <a:endParaRPr lang="en-US" dirty="0"/>
          </a:p>
        </p:txBody>
      </p:sp>
      <p:sp>
        <p:nvSpPr>
          <p:cNvPr id="10" name="Content Placeholder 9">
            <a:extLst>
              <a:ext uri="{FF2B5EF4-FFF2-40B4-BE49-F238E27FC236}">
                <a16:creationId xmlns:a16="http://schemas.microsoft.com/office/drawing/2014/main" id="{D3150FFD-87C7-3D75-1E54-E5276771CB1B}"/>
              </a:ext>
            </a:extLst>
          </p:cNvPr>
          <p:cNvSpPr>
            <a:spLocks noGrp="1"/>
          </p:cNvSpPr>
          <p:nvPr>
            <p:ph sz="half" idx="1"/>
          </p:nvPr>
        </p:nvSpPr>
        <p:spPr/>
        <p:txBody>
          <a:bodyPr>
            <a:normAutofit/>
          </a:bodyPr>
          <a:lstStyle/>
          <a:p>
            <a:pPr eaLnBrk="1" hangingPunct="1"/>
            <a:r>
              <a:rPr lang="en-US" altLang="en-US" dirty="0"/>
              <a:t>Employer:</a:t>
            </a:r>
          </a:p>
          <a:p>
            <a:pPr lvl="1" eaLnBrk="1" hangingPunct="1"/>
            <a:r>
              <a:rPr lang="en-US" altLang="en-US" dirty="0"/>
              <a:t>Complete </a:t>
            </a:r>
            <a:r>
              <a:rPr lang="en-US" altLang="en-US" i="1" dirty="0"/>
              <a:t>Final Payroll Certification – Death</a:t>
            </a:r>
            <a:r>
              <a:rPr lang="en-US" altLang="en-US" dirty="0"/>
              <a:t> task on the Task List in EES.</a:t>
            </a:r>
          </a:p>
          <a:p>
            <a:pPr lvl="1" eaLnBrk="1" hangingPunct="1"/>
            <a:r>
              <a:rPr lang="en-US" altLang="en-US" dirty="0"/>
              <a:t>View</a:t>
            </a:r>
            <a:r>
              <a:rPr lang="en-US" altLang="en-US" dirty="0">
                <a:solidFill>
                  <a:srgbClr val="FF0000"/>
                </a:solidFill>
              </a:rPr>
              <a:t> </a:t>
            </a:r>
            <a:r>
              <a:rPr lang="en-US" altLang="en-US" dirty="0">
                <a:solidFill>
                  <a:srgbClr val="FF0000"/>
                </a:solidFill>
                <a:hlinkClick r:id="rId2"/>
              </a:rPr>
              <a:t>Death of covered employee</a:t>
            </a:r>
            <a:r>
              <a:rPr lang="en-US" altLang="en-US" dirty="0">
                <a:solidFill>
                  <a:srgbClr val="FF0000"/>
                </a:solidFill>
              </a:rPr>
              <a:t> </a:t>
            </a:r>
            <a:r>
              <a:rPr lang="en-US" altLang="en-US" dirty="0"/>
              <a:t>employer checklist.</a:t>
            </a:r>
          </a:p>
          <a:p>
            <a:pPr eaLnBrk="1" hangingPunct="1"/>
            <a:r>
              <a:rPr lang="en-US" altLang="en-US" dirty="0"/>
              <a:t>Beneficiary:</a:t>
            </a:r>
          </a:p>
          <a:p>
            <a:pPr lvl="1" eaLnBrk="1" hangingPunct="1"/>
            <a:r>
              <a:rPr lang="en-US" altLang="en-US" dirty="0"/>
              <a:t>Provide PEBA with certified copy of the member’s death certificate.</a:t>
            </a:r>
          </a:p>
          <a:p>
            <a:pPr lvl="1" eaLnBrk="1" hangingPunct="1"/>
            <a:r>
              <a:rPr lang="en-US" altLang="en-US" dirty="0"/>
              <a:t>Return completed benefit payment forms.</a:t>
            </a:r>
          </a:p>
          <a:p>
            <a:pPr lvl="1" eaLnBrk="1" hangingPunct="1"/>
            <a:r>
              <a:rPr lang="en-US" altLang="en-US" dirty="0"/>
              <a:t>Send copies of your Social Security card and current driver’s license.</a:t>
            </a:r>
          </a:p>
        </p:txBody>
      </p:sp>
    </p:spTree>
    <p:extLst>
      <p:ext uri="{BB962C8B-B14F-4D97-AF65-F5344CB8AC3E}">
        <p14:creationId xmlns:p14="http://schemas.microsoft.com/office/powerpoint/2010/main" val="1354540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56ADA10-E8D4-758B-BC98-33CFDC775D2D}"/>
              </a:ext>
            </a:extLst>
          </p:cNvPr>
          <p:cNvSpPr>
            <a:spLocks noGrp="1"/>
          </p:cNvSpPr>
          <p:nvPr>
            <p:ph sz="half" idx="1"/>
          </p:nvPr>
        </p:nvSpPr>
        <p:spPr/>
        <p:txBody>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Active members</a:t>
            </a:r>
          </a:p>
          <a:p>
            <a:pPr eaLnBrk="1" hangingPunct="1"/>
            <a:r>
              <a:rPr lang="en-US" altLang="en-US" dirty="0"/>
              <a:t>Deceased employee was:</a:t>
            </a:r>
          </a:p>
          <a:p>
            <a:pPr lvl="1" eaLnBrk="1" hangingPunct="1"/>
            <a:r>
              <a:rPr lang="en-US" altLang="en-US" dirty="0"/>
              <a:t>On covered employer’s payroll; and </a:t>
            </a:r>
          </a:p>
          <a:p>
            <a:pPr lvl="1" eaLnBrk="1" hangingPunct="1"/>
            <a:r>
              <a:rPr lang="en-US" altLang="en-US" dirty="0"/>
              <a:t>Making contributions.</a:t>
            </a:r>
          </a:p>
          <a:p>
            <a:pPr eaLnBrk="1" hangingPunct="1"/>
            <a:r>
              <a:rPr lang="en-US" altLang="en-US" dirty="0"/>
              <a:t>Beneficiaries may be eligible for:</a:t>
            </a:r>
          </a:p>
          <a:p>
            <a:pPr lvl="1" eaLnBrk="1" hangingPunct="1"/>
            <a:r>
              <a:rPr lang="en-US" altLang="en-US" dirty="0"/>
              <a:t>Refund of member contributions and interest;</a:t>
            </a:r>
          </a:p>
          <a:p>
            <a:pPr lvl="1" eaLnBrk="1" hangingPunct="1"/>
            <a:r>
              <a:rPr lang="en-US" altLang="en-US" dirty="0"/>
              <a:t>Monthly survivor benefit payment;</a:t>
            </a:r>
          </a:p>
          <a:p>
            <a:pPr lvl="1" eaLnBrk="1" hangingPunct="1"/>
            <a:r>
              <a:rPr lang="en-US" altLang="en-US" dirty="0"/>
              <a:t>Incidental death benefit payment; and</a:t>
            </a:r>
          </a:p>
          <a:p>
            <a:pPr lvl="1" eaLnBrk="1" hangingPunct="1"/>
            <a:r>
              <a:rPr lang="en-US" altLang="en-US" dirty="0"/>
              <a:t>Accidental Death Program benefit (PORS only).</a:t>
            </a:r>
          </a:p>
        </p:txBody>
      </p:sp>
      <p:sp>
        <p:nvSpPr>
          <p:cNvPr id="3" name="Content Placeholder 2">
            <a:extLst>
              <a:ext uri="{FF2B5EF4-FFF2-40B4-BE49-F238E27FC236}">
                <a16:creationId xmlns:a16="http://schemas.microsoft.com/office/drawing/2014/main" id="{6C24324F-A81D-8845-5594-3E2AB5508AA3}"/>
              </a:ext>
            </a:extLst>
          </p:cNvPr>
          <p:cNvSpPr>
            <a:spLocks noGrp="1"/>
          </p:cNvSpPr>
          <p:nvPr>
            <p:ph sz="half" idx="2"/>
          </p:nvPr>
        </p:nvSpPr>
        <p:spPr/>
        <p:txBody>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Inactive members</a:t>
            </a:r>
          </a:p>
          <a:p>
            <a:pPr eaLnBrk="1" hangingPunct="1"/>
            <a:r>
              <a:rPr lang="en-US" altLang="en-US" dirty="0"/>
              <a:t>Deceased employee was:</a:t>
            </a:r>
          </a:p>
          <a:p>
            <a:pPr lvl="1" eaLnBrk="1" hangingPunct="1"/>
            <a:r>
              <a:rPr lang="en-US" altLang="en-US" dirty="0"/>
              <a:t>No longer active member; and </a:t>
            </a:r>
          </a:p>
          <a:p>
            <a:pPr lvl="1" eaLnBrk="1" hangingPunct="1"/>
            <a:r>
              <a:rPr lang="en-US" altLang="en-US" dirty="0"/>
              <a:t>Not retired on date of death. </a:t>
            </a:r>
          </a:p>
          <a:p>
            <a:pPr eaLnBrk="1" hangingPunct="1"/>
            <a:r>
              <a:rPr lang="en-US" altLang="en-US" dirty="0"/>
              <a:t>Beneficiaries may be eligible for:</a:t>
            </a:r>
          </a:p>
          <a:p>
            <a:pPr lvl="1" eaLnBrk="1" hangingPunct="1"/>
            <a:r>
              <a:rPr lang="en-US" altLang="en-US" dirty="0"/>
              <a:t>Refund of member contributions and interest; or</a:t>
            </a:r>
          </a:p>
          <a:p>
            <a:pPr lvl="1" eaLnBrk="1" hangingPunct="1"/>
            <a:r>
              <a:rPr lang="en-US" altLang="en-US" dirty="0"/>
              <a:t>Monthly benefit payment in some cases.</a:t>
            </a:r>
          </a:p>
          <a:p>
            <a:pPr eaLnBrk="1" hangingPunct="1"/>
            <a:r>
              <a:rPr lang="en-US" altLang="en-US" dirty="0"/>
              <a:t>Monthly benefit payment possible if member was eligible for service retirement at time of death.</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dirty="0"/>
              <a:t>Types of death claims</a:t>
            </a:r>
          </a:p>
        </p:txBody>
      </p:sp>
    </p:spTree>
    <p:extLst>
      <p:ext uri="{BB962C8B-B14F-4D97-AF65-F5344CB8AC3E}">
        <p14:creationId xmlns:p14="http://schemas.microsoft.com/office/powerpoint/2010/main" val="2378765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56ADA10-E8D4-758B-BC98-33CFDC775D2D}"/>
              </a:ext>
            </a:extLst>
          </p:cNvPr>
          <p:cNvSpPr>
            <a:spLocks noGrp="1"/>
          </p:cNvSpPr>
          <p:nvPr>
            <p:ph sz="half" idx="1"/>
          </p:nvPr>
        </p:nvSpPr>
        <p:spPr/>
        <p:txBody>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Working retired members</a:t>
            </a:r>
          </a:p>
          <a:p>
            <a:pPr eaLnBrk="1" hangingPunct="1"/>
            <a:r>
              <a:rPr lang="en-US" altLang="en-US" dirty="0"/>
              <a:t>Working retiree was:</a:t>
            </a:r>
          </a:p>
          <a:p>
            <a:pPr lvl="1" eaLnBrk="1" hangingPunct="1"/>
            <a:r>
              <a:rPr lang="en-US" altLang="en-US" dirty="0"/>
              <a:t>On covered employer’s payroll; and</a:t>
            </a:r>
          </a:p>
          <a:p>
            <a:pPr lvl="1" eaLnBrk="1" hangingPunct="1"/>
            <a:r>
              <a:rPr lang="en-US" altLang="en-US" dirty="0"/>
              <a:t>Making contributions.</a:t>
            </a:r>
          </a:p>
          <a:p>
            <a:pPr eaLnBrk="1" hangingPunct="1"/>
            <a:r>
              <a:rPr lang="en-US" altLang="en-US" dirty="0"/>
              <a:t>Beneficiaries of working retiree may be eligible for:</a:t>
            </a:r>
          </a:p>
          <a:p>
            <a:pPr lvl="1" eaLnBrk="1" hangingPunct="1"/>
            <a:r>
              <a:rPr lang="en-US" altLang="en-US" dirty="0"/>
              <a:t>Payment according to retiree’s payment option; and </a:t>
            </a:r>
          </a:p>
          <a:p>
            <a:pPr lvl="1" eaLnBrk="1" hangingPunct="1"/>
            <a:r>
              <a:rPr lang="en-US" altLang="en-US" dirty="0"/>
              <a:t>Active incidental death benefit.</a:t>
            </a:r>
          </a:p>
        </p:txBody>
      </p:sp>
      <p:sp>
        <p:nvSpPr>
          <p:cNvPr id="3" name="Content Placeholder 2">
            <a:extLst>
              <a:ext uri="{FF2B5EF4-FFF2-40B4-BE49-F238E27FC236}">
                <a16:creationId xmlns:a16="http://schemas.microsoft.com/office/drawing/2014/main" id="{6C24324F-A81D-8845-5594-3E2AB5508AA3}"/>
              </a:ext>
            </a:extLst>
          </p:cNvPr>
          <p:cNvSpPr>
            <a:spLocks noGrp="1"/>
          </p:cNvSpPr>
          <p:nvPr>
            <p:ph sz="half" idx="2"/>
          </p:nvPr>
        </p:nvSpPr>
        <p:spPr/>
        <p:txBody>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Non-working retired members</a:t>
            </a:r>
          </a:p>
          <a:p>
            <a:pPr eaLnBrk="1" hangingPunct="1"/>
            <a:r>
              <a:rPr lang="en-US" altLang="en-US" dirty="0"/>
              <a:t>Beneficiaries of a retiree who was not in service with a participating employer at death may be eligible for:</a:t>
            </a:r>
          </a:p>
          <a:p>
            <a:pPr lvl="1" eaLnBrk="1" hangingPunct="1"/>
            <a:r>
              <a:rPr lang="en-US" altLang="en-US" dirty="0"/>
              <a:t>Payment according to retiree’s payment option; and </a:t>
            </a:r>
          </a:p>
          <a:p>
            <a:pPr lvl="1" eaLnBrk="1" hangingPunct="1"/>
            <a:r>
              <a:rPr lang="en-US" altLang="en-US" dirty="0"/>
              <a:t>Retired member incidental death benefit.</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dirty="0"/>
              <a:t>Types of death claims</a:t>
            </a:r>
          </a:p>
        </p:txBody>
      </p:sp>
    </p:spTree>
    <p:extLst>
      <p:ext uri="{BB962C8B-B14F-4D97-AF65-F5344CB8AC3E}">
        <p14:creationId xmlns:p14="http://schemas.microsoft.com/office/powerpoint/2010/main" val="2445624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6</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24931</TotalTime>
  <Words>296</Words>
  <Application>Microsoft Office PowerPoint</Application>
  <PresentationFormat>Widescreen</PresentationFormat>
  <Paragraphs>56</Paragraphs>
  <Slides>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Times New Roman</vt:lpstr>
      <vt:lpstr>Tw Cen MT Condensed</vt:lpstr>
      <vt:lpstr>2_Office Theme</vt:lpstr>
      <vt:lpstr>Death claims: types</vt:lpstr>
      <vt:lpstr>How PEBA receives member death notifications</vt:lpstr>
      <vt:lpstr>Required actions after a death</vt:lpstr>
      <vt:lpstr>Types of death claims</vt:lpstr>
      <vt:lpstr>Types of death claims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520</cp:revision>
  <cp:lastPrinted>2020-01-10T14:41:31Z</cp:lastPrinted>
  <dcterms:created xsi:type="dcterms:W3CDTF">2019-11-01T12:34:11Z</dcterms:created>
  <dcterms:modified xsi:type="dcterms:W3CDTF">2025-04-02T13:28:18Z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