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8.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455" r:id="rId2"/>
    <p:sldId id="456" r:id="rId3"/>
    <p:sldId id="457" r:id="rId4"/>
    <p:sldId id="458" r:id="rId5"/>
    <p:sldId id="372" r:id="rId6"/>
    <p:sldId id="459" r:id="rId7"/>
    <p:sldId id="461" r:id="rId8"/>
    <p:sldId id="315" r:id="rId9"/>
    <p:sldId id="462" r:id="rId10"/>
    <p:sldId id="411"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SCRS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chemeClr val="accent5"/>
              </a:solidFill>
              <a:ln w="19050">
                <a:solidFill>
                  <a:schemeClr val="lt1"/>
                </a:solidFill>
              </a:ln>
              <a:effectLst>
                <a:softEdge rad="0"/>
              </a:effectLst>
            </c:spPr>
            <c:extLst>
              <c:ext xmlns:c16="http://schemas.microsoft.com/office/drawing/2014/chart" uri="{C3380CC4-5D6E-409C-BE32-E72D297353CC}">
                <c16:uniqueId val="{00000001-D4F4-4CBA-9A77-F939CE8E76CB}"/>
              </c:ext>
            </c:extLst>
          </c:dPt>
          <c:dPt>
            <c:idx val="1"/>
            <c:bubble3D val="0"/>
            <c:spPr>
              <a:noFill/>
              <a:ln w="19050">
                <a:solidFill>
                  <a:schemeClr val="lt1"/>
                </a:solidFill>
              </a:ln>
              <a:effectLst/>
            </c:spPr>
            <c:extLst>
              <c:ext xmlns:c16="http://schemas.microsoft.com/office/drawing/2014/chart" uri="{C3380CC4-5D6E-409C-BE32-E72D297353CC}">
                <c16:uniqueId val="{00000003-D4F4-4CBA-9A77-F939CE8E76CB}"/>
              </c:ext>
            </c:extLst>
          </c:dPt>
          <c:cat>
            <c:numRef>
              <c:f>Sheet1!$A$2:$A$3</c:f>
              <c:numCache>
                <c:formatCode>General</c:formatCode>
                <c:ptCount val="2"/>
              </c:numCache>
            </c:numRef>
          </c:cat>
          <c:val>
            <c:numRef>
              <c:f>Sheet1!$B$2:$B$3</c:f>
              <c:numCache>
                <c:formatCode>General</c:formatCode>
                <c:ptCount val="2"/>
                <c:pt idx="0">
                  <c:v>9</c:v>
                </c:pt>
                <c:pt idx="1">
                  <c:v>91</c:v>
                </c:pt>
              </c:numCache>
            </c:numRef>
          </c:val>
          <c:extLst>
            <c:ext xmlns:c16="http://schemas.microsoft.com/office/drawing/2014/chart" uri="{C3380CC4-5D6E-409C-BE32-E72D297353CC}">
              <c16:uniqueId val="{00000004-D4F4-4CBA-9A77-F939CE8E76CB}"/>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PORS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chemeClr val="accent5"/>
              </a:solidFill>
              <a:ln w="19050">
                <a:solidFill>
                  <a:schemeClr val="lt1"/>
                </a:solidFill>
              </a:ln>
              <a:effectLst>
                <a:softEdge rad="0"/>
              </a:effectLst>
            </c:spPr>
            <c:extLst>
              <c:ext xmlns:c16="http://schemas.microsoft.com/office/drawing/2014/chart" uri="{C3380CC4-5D6E-409C-BE32-E72D297353CC}">
                <c16:uniqueId val="{00000001-F01C-4CD5-9177-AC0D4B2BAE9D}"/>
              </c:ext>
            </c:extLst>
          </c:dPt>
          <c:dPt>
            <c:idx val="1"/>
            <c:bubble3D val="0"/>
            <c:spPr>
              <a:noFill/>
              <a:ln w="19050">
                <a:solidFill>
                  <a:schemeClr val="lt1"/>
                </a:solidFill>
              </a:ln>
              <a:effectLst/>
            </c:spPr>
            <c:extLst>
              <c:ext xmlns:c16="http://schemas.microsoft.com/office/drawing/2014/chart" uri="{C3380CC4-5D6E-409C-BE32-E72D297353CC}">
                <c16:uniqueId val="{00000003-F01C-4CD5-9177-AC0D4B2BAE9D}"/>
              </c:ext>
            </c:extLst>
          </c:dPt>
          <c:cat>
            <c:numRef>
              <c:f>Sheet1!$A$2:$A$3</c:f>
              <c:numCache>
                <c:formatCode>General</c:formatCode>
                <c:ptCount val="2"/>
              </c:numCache>
            </c:numRef>
          </c:cat>
          <c:val>
            <c:numRef>
              <c:f>Sheet1!$B$2:$B$3</c:f>
              <c:numCache>
                <c:formatCode>General</c:formatCode>
                <c:ptCount val="2"/>
                <c:pt idx="0">
                  <c:v>9.75</c:v>
                </c:pt>
                <c:pt idx="1">
                  <c:v>90.25</c:v>
                </c:pt>
              </c:numCache>
            </c:numRef>
          </c:val>
          <c:extLst>
            <c:ext xmlns:c16="http://schemas.microsoft.com/office/drawing/2014/chart" uri="{C3380CC4-5D6E-409C-BE32-E72D297353CC}">
              <c16:uniqueId val="{00000004-F01C-4CD5-9177-AC0D4B2BAE9D}"/>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www.peba.sc.gov/sites/default/files/pension_reform.pdf"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6.xml"/><Relationship Id="rId4" Type="http://schemas.openxmlformats.org/officeDocument/2006/relationships/hyperlink" Target="http://www.rsic.sc.gov/"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Introduction:</a:t>
            </a:r>
            <a:br>
              <a:rPr lang="en-US" dirty="0"/>
            </a:br>
            <a:r>
              <a:rPr lang="en-US" dirty="0"/>
              <a:t>defined benefit plans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10</a:t>
            </a:fld>
            <a:endParaRPr lang="en-US" altLang="en-US" sz="1400">
              <a:solidFill>
                <a:schemeClr val="bg1"/>
              </a:solidFill>
              <a:latin typeface="Times New Roman" panose="02020603050405020304" pitchFamily="18" charset="0"/>
            </a:endParaRPr>
          </a:p>
        </p:txBody>
      </p:sp>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sz="half" idx="1"/>
          </p:nvPr>
        </p:nvSpPr>
        <p:spPr/>
        <p:txBody>
          <a:bodyPr/>
          <a:lstStyle/>
          <a:p>
            <a:pPr eaLnBrk="1" hangingPunct="1"/>
            <a:r>
              <a:rPr lang="en-US" altLang="en-US" dirty="0"/>
              <a:t>The S.C. General Assembly passed two sets of pension legislation:</a:t>
            </a:r>
          </a:p>
          <a:p>
            <a:pPr lvl="1" eaLnBrk="1" hangingPunct="1"/>
            <a:r>
              <a:rPr lang="en-US" altLang="en-US" dirty="0"/>
              <a:t>Benefit reform, also known as Act 278, in 2012.</a:t>
            </a:r>
          </a:p>
          <a:p>
            <a:pPr lvl="1" eaLnBrk="1" hangingPunct="1"/>
            <a:r>
              <a:rPr lang="en-US" altLang="en-US" dirty="0"/>
              <a:t>Funding reform, also known as the Retirement System Funding and Administration Act of 2017.</a:t>
            </a:r>
          </a:p>
          <a:p>
            <a:pPr eaLnBrk="1" hangingPunct="1"/>
            <a:r>
              <a:rPr lang="en-US" altLang="en-US" dirty="0"/>
              <a:t>View the </a:t>
            </a:r>
            <a:r>
              <a:rPr lang="en-US" altLang="en-US" i="1" dirty="0">
                <a:hlinkClick r:id="rId2"/>
              </a:rPr>
              <a:t>Past Pension Reform Legislation</a:t>
            </a:r>
            <a:r>
              <a:rPr lang="en-US" altLang="en-US" dirty="0"/>
              <a:t> flyer.</a:t>
            </a:r>
          </a:p>
        </p:txBody>
      </p:sp>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altLang="en-US" dirty="0"/>
              <a:t>Past pension reform legislation</a:t>
            </a:r>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Who can participate?</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sz="half" idx="13"/>
          </p:nvPr>
        </p:nvSpPr>
        <p:spPr/>
        <p:txBody>
          <a:bodyPr>
            <a:normAutofit/>
          </a:bodyPr>
          <a:lstStyle/>
          <a:p>
            <a:pPr eaLnBrk="1" hangingPunct="1"/>
            <a:r>
              <a:rPr lang="en-US" altLang="en-US" dirty="0"/>
              <a:t>South Carolina Retirement System (SCRS).</a:t>
            </a:r>
          </a:p>
          <a:p>
            <a:pPr lvl="1" eaLnBrk="1" hangingPunct="1"/>
            <a:r>
              <a:rPr lang="en-US" altLang="en-US" dirty="0"/>
              <a:t>Available to employees of:</a:t>
            </a:r>
          </a:p>
          <a:p>
            <a:pPr lvl="2" eaLnBrk="1" hangingPunct="1"/>
            <a:r>
              <a:rPr lang="en-US" altLang="en-US" dirty="0"/>
              <a:t>State agencies;</a:t>
            </a:r>
          </a:p>
          <a:p>
            <a:pPr lvl="2" eaLnBrk="1" hangingPunct="1"/>
            <a:r>
              <a:rPr lang="en-US" altLang="en-US" dirty="0"/>
              <a:t>Public school districts;</a:t>
            </a:r>
          </a:p>
          <a:p>
            <a:pPr lvl="2" eaLnBrk="1" hangingPunct="1"/>
            <a:r>
              <a:rPr lang="en-US" altLang="en-US" dirty="0"/>
              <a:t>Public higher education institutions;</a:t>
            </a:r>
          </a:p>
          <a:p>
            <a:pPr lvl="2" eaLnBrk="1" hangingPunct="1"/>
            <a:r>
              <a:rPr lang="en-US" altLang="en-US" dirty="0"/>
              <a:t>Participating charter schools; and</a:t>
            </a:r>
          </a:p>
          <a:p>
            <a:pPr lvl="2" eaLnBrk="1" hangingPunct="1"/>
            <a:r>
              <a:rPr lang="en-US" altLang="en-US" dirty="0"/>
              <a:t>Participating optional employers, such as local subdivisions of government.</a:t>
            </a:r>
            <a:endParaRPr lang="en-US" altLang="en-US" dirty="0">
              <a:solidFill>
                <a:srgbClr val="FF0000"/>
              </a:solidFill>
            </a:endParaRPr>
          </a:p>
          <a:p>
            <a:endParaRPr lang="en-US" altLang="en-US" dirty="0"/>
          </a:p>
          <a:p>
            <a:r>
              <a:rPr lang="en-US" altLang="en-US" dirty="0"/>
              <a:t>Probate judges may choose SCRS or PORS.</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lstStyle/>
          <a:p>
            <a:pPr eaLnBrk="1" hangingPunct="1"/>
            <a:r>
              <a:rPr lang="en-US" altLang="en-US" dirty="0"/>
              <a:t>Police Officers Retirement System (PORS).</a:t>
            </a:r>
          </a:p>
          <a:p>
            <a:pPr lvl="1" eaLnBrk="1" hangingPunct="1"/>
            <a:r>
              <a:rPr lang="en-US" altLang="en-US" dirty="0"/>
              <a:t>Available to employees of participating employers who serve as:</a:t>
            </a:r>
          </a:p>
          <a:p>
            <a:pPr lvl="2" eaLnBrk="1" hangingPunct="1"/>
            <a:r>
              <a:rPr lang="en-US" altLang="en-US" dirty="0"/>
              <a:t>Police officers and peace officers;</a:t>
            </a:r>
          </a:p>
          <a:p>
            <a:pPr lvl="2" eaLnBrk="1" hangingPunct="1"/>
            <a:r>
              <a:rPr lang="en-US" altLang="en-US" dirty="0"/>
              <a:t>Firefighters;</a:t>
            </a:r>
          </a:p>
          <a:p>
            <a:pPr lvl="2" eaLnBrk="1" hangingPunct="1"/>
            <a:r>
              <a:rPr lang="en-US" altLang="en-US" dirty="0"/>
              <a:t>Coroners and deputy coroners; and</a:t>
            </a:r>
          </a:p>
          <a:p>
            <a:pPr lvl="2" eaLnBrk="1" hangingPunct="1"/>
            <a:r>
              <a:rPr lang="en-US" altLang="en-US" dirty="0"/>
              <a:t>Magistrates.</a:t>
            </a:r>
          </a:p>
          <a:p>
            <a:pPr lvl="1" eaLnBrk="1" hangingPunct="1"/>
            <a:r>
              <a:rPr lang="en-US" altLang="en-US" dirty="0"/>
              <a:t>Must meet eligibility requirements.</a:t>
            </a:r>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EC9496-6FC1-C087-6DD1-3981C43047EF}"/>
              </a:ext>
            </a:extLst>
          </p:cNvPr>
          <p:cNvSpPr>
            <a:spLocks noGrp="1"/>
          </p:cNvSpPr>
          <p:nvPr>
            <p:ph sz="half" idx="1"/>
          </p:nvPr>
        </p:nvSpPr>
        <p:spPr/>
        <p:txBody>
          <a:bodyPr>
            <a:normAutofit/>
          </a:bodyPr>
          <a:lstStyle/>
          <a:p>
            <a:pPr marL="0" indent="0">
              <a:buNone/>
            </a:pPr>
            <a:r>
              <a:rPr lang="en-US" sz="2400" b="1" dirty="0">
                <a:solidFill>
                  <a:schemeClr val="tx1"/>
                </a:solidFill>
                <a:latin typeface="Times New Roman" panose="02020603050405020304" pitchFamily="18" charset="0"/>
                <a:cs typeface="Times New Roman" panose="02020603050405020304" pitchFamily="18" charset="0"/>
              </a:rPr>
              <a:t>Features</a:t>
            </a:r>
          </a:p>
        </p:txBody>
      </p:sp>
      <p:sp>
        <p:nvSpPr>
          <p:cNvPr id="3" name="Content Placeholder 2">
            <a:extLst>
              <a:ext uri="{FF2B5EF4-FFF2-40B4-BE49-F238E27FC236}">
                <a16:creationId xmlns:a16="http://schemas.microsoft.com/office/drawing/2014/main" id="{F0F47CA0-FAAA-B9A5-0D5C-6E8EAD5E5894}"/>
              </a:ext>
            </a:extLst>
          </p:cNvPr>
          <p:cNvSpPr>
            <a:spLocks noGrp="1"/>
          </p:cNvSpPr>
          <p:nvPr>
            <p:ph sz="half" idx="2"/>
          </p:nvPr>
        </p:nvSpPr>
        <p:spPr/>
        <p:txBody>
          <a:bodyPr/>
          <a:lstStyle/>
          <a:p>
            <a:pPr marL="0" indent="0">
              <a:buNone/>
            </a:pPr>
            <a:r>
              <a:rPr lang="en-US" sz="2400" b="1" dirty="0">
                <a:solidFill>
                  <a:schemeClr val="tx1"/>
                </a:solidFill>
                <a:latin typeface="Times New Roman" panose="02020603050405020304" pitchFamily="18" charset="0"/>
                <a:cs typeface="Times New Roman" panose="02020603050405020304" pitchFamily="18" charset="0"/>
              </a:rPr>
              <a:t>Limitations</a:t>
            </a:r>
          </a:p>
          <a:p>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p:txBody>
          <a:bodyPr/>
          <a:lstStyle/>
          <a:p>
            <a:r>
              <a:rPr lang="en-US" dirty="0"/>
              <a:t>Defined benefit plan features and limitations</a:t>
            </a:r>
          </a:p>
        </p:txBody>
      </p:sp>
      <p:grpSp>
        <p:nvGrpSpPr>
          <p:cNvPr id="37" name="Group 36">
            <a:extLst>
              <a:ext uri="{FF2B5EF4-FFF2-40B4-BE49-F238E27FC236}">
                <a16:creationId xmlns:a16="http://schemas.microsoft.com/office/drawing/2014/main" id="{37B240EE-C325-9BEE-EBEC-D011956EC366}"/>
              </a:ext>
            </a:extLst>
          </p:cNvPr>
          <p:cNvGrpSpPr/>
          <p:nvPr/>
        </p:nvGrpSpPr>
        <p:grpSpPr>
          <a:xfrm>
            <a:off x="680761" y="2186199"/>
            <a:ext cx="5110439" cy="400110"/>
            <a:chOff x="680761" y="2186199"/>
            <a:chExt cx="5110439" cy="400110"/>
          </a:xfrm>
        </p:grpSpPr>
        <p:sp>
          <p:nvSpPr>
            <p:cNvPr id="7" name="TextBox 6">
              <a:extLst>
                <a:ext uri="{FF2B5EF4-FFF2-40B4-BE49-F238E27FC236}">
                  <a16:creationId xmlns:a16="http://schemas.microsoft.com/office/drawing/2014/main" id="{F92E72EC-0972-6487-4BE9-5E80EC381E53}"/>
                </a:ext>
              </a:extLst>
            </p:cNvPr>
            <p:cNvSpPr txBox="1"/>
            <p:nvPr/>
          </p:nvSpPr>
          <p:spPr>
            <a:xfrm>
              <a:off x="1137961" y="2186199"/>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Lifetime monthly benefit.</a:t>
              </a:r>
            </a:p>
          </p:txBody>
        </p:sp>
        <p:grpSp>
          <p:nvGrpSpPr>
            <p:cNvPr id="15" name="Group 14">
              <a:extLst>
                <a:ext uri="{FF2B5EF4-FFF2-40B4-BE49-F238E27FC236}">
                  <a16:creationId xmlns:a16="http://schemas.microsoft.com/office/drawing/2014/main" id="{B5E71BB9-1320-4A24-7292-CC7694B96330}"/>
                </a:ext>
              </a:extLst>
            </p:cNvPr>
            <p:cNvGrpSpPr/>
            <p:nvPr/>
          </p:nvGrpSpPr>
          <p:grpSpPr>
            <a:xfrm>
              <a:off x="680761" y="2226234"/>
              <a:ext cx="320040" cy="320040"/>
              <a:chOff x="962650" y="2922151"/>
              <a:chExt cx="360045" cy="360045"/>
            </a:xfrm>
          </p:grpSpPr>
          <p:sp>
            <p:nvSpPr>
              <p:cNvPr id="13" name="Freeform: Shape 12">
                <a:extLst>
                  <a:ext uri="{FF2B5EF4-FFF2-40B4-BE49-F238E27FC236}">
                    <a16:creationId xmlns:a16="http://schemas.microsoft.com/office/drawing/2014/main" id="{C14A64BD-EC50-12C8-DF11-18815935A10C}"/>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F172D56B-DB0A-50A9-BB27-FA6834CA0C72}"/>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8" name="Group 37">
            <a:extLst>
              <a:ext uri="{FF2B5EF4-FFF2-40B4-BE49-F238E27FC236}">
                <a16:creationId xmlns:a16="http://schemas.microsoft.com/office/drawing/2014/main" id="{275FF3E4-EF0B-2412-7958-4C86C311AA85}"/>
              </a:ext>
            </a:extLst>
          </p:cNvPr>
          <p:cNvGrpSpPr/>
          <p:nvPr/>
        </p:nvGrpSpPr>
        <p:grpSpPr>
          <a:xfrm>
            <a:off x="680762" y="2786723"/>
            <a:ext cx="5110439" cy="707886"/>
            <a:chOff x="680761" y="2721114"/>
            <a:chExt cx="5110439" cy="707886"/>
          </a:xfrm>
        </p:grpSpPr>
        <p:sp>
          <p:nvSpPr>
            <p:cNvPr id="22" name="TextBox 21">
              <a:extLst>
                <a:ext uri="{FF2B5EF4-FFF2-40B4-BE49-F238E27FC236}">
                  <a16:creationId xmlns:a16="http://schemas.microsoft.com/office/drawing/2014/main" id="{A53E0864-2450-170D-BBAC-0A6625EFCE26}"/>
                </a:ext>
              </a:extLst>
            </p:cNvPr>
            <p:cNvSpPr txBox="1"/>
            <p:nvPr/>
          </p:nvSpPr>
          <p:spPr>
            <a:xfrm>
              <a:off x="1137961" y="2721114"/>
              <a:ext cx="4653239"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Disability protection and incidental death benefit.</a:t>
              </a:r>
            </a:p>
          </p:txBody>
        </p:sp>
        <p:grpSp>
          <p:nvGrpSpPr>
            <p:cNvPr id="23" name="Group 22">
              <a:extLst>
                <a:ext uri="{FF2B5EF4-FFF2-40B4-BE49-F238E27FC236}">
                  <a16:creationId xmlns:a16="http://schemas.microsoft.com/office/drawing/2014/main" id="{34DDD7DB-E757-D5CA-9552-BF8A82AC3658}"/>
                </a:ext>
              </a:extLst>
            </p:cNvPr>
            <p:cNvGrpSpPr/>
            <p:nvPr/>
          </p:nvGrpSpPr>
          <p:grpSpPr>
            <a:xfrm>
              <a:off x="680761" y="2915037"/>
              <a:ext cx="320040" cy="320040"/>
              <a:chOff x="962650" y="2922151"/>
              <a:chExt cx="360045" cy="360045"/>
            </a:xfrm>
          </p:grpSpPr>
          <p:sp>
            <p:nvSpPr>
              <p:cNvPr id="24" name="Freeform: Shape 23">
                <a:extLst>
                  <a:ext uri="{FF2B5EF4-FFF2-40B4-BE49-F238E27FC236}">
                    <a16:creationId xmlns:a16="http://schemas.microsoft.com/office/drawing/2014/main" id="{36E301E7-58E2-66EB-ABD8-B2FDD354F662}"/>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3486DB9E-2C2D-0B72-9380-BF87D2EF3BAB}"/>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5" name="Group 34">
            <a:extLst>
              <a:ext uri="{FF2B5EF4-FFF2-40B4-BE49-F238E27FC236}">
                <a16:creationId xmlns:a16="http://schemas.microsoft.com/office/drawing/2014/main" id="{AF27BDE7-413D-58E4-A25B-097C5BC20FF4}"/>
              </a:ext>
            </a:extLst>
          </p:cNvPr>
          <p:cNvGrpSpPr/>
          <p:nvPr/>
        </p:nvGrpSpPr>
        <p:grpSpPr>
          <a:xfrm>
            <a:off x="680761" y="5036190"/>
            <a:ext cx="5110439" cy="400110"/>
            <a:chOff x="680761" y="4473439"/>
            <a:chExt cx="5110439" cy="400110"/>
          </a:xfrm>
        </p:grpSpPr>
        <p:sp>
          <p:nvSpPr>
            <p:cNvPr id="30" name="TextBox 29">
              <a:extLst>
                <a:ext uri="{FF2B5EF4-FFF2-40B4-BE49-F238E27FC236}">
                  <a16:creationId xmlns:a16="http://schemas.microsoft.com/office/drawing/2014/main" id="{528EDE9D-D386-79E0-014F-64F9F5D073ED}"/>
                </a:ext>
              </a:extLst>
            </p:cNvPr>
            <p:cNvSpPr txBox="1"/>
            <p:nvPr/>
          </p:nvSpPr>
          <p:spPr>
            <a:xfrm>
              <a:off x="1137961" y="4473439"/>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Survivor benefit options available.</a:t>
              </a:r>
            </a:p>
          </p:txBody>
        </p:sp>
        <p:grpSp>
          <p:nvGrpSpPr>
            <p:cNvPr id="31" name="Group 30">
              <a:extLst>
                <a:ext uri="{FF2B5EF4-FFF2-40B4-BE49-F238E27FC236}">
                  <a16:creationId xmlns:a16="http://schemas.microsoft.com/office/drawing/2014/main" id="{612C0DB1-0052-6925-C5D1-E16DC310CAD8}"/>
                </a:ext>
              </a:extLst>
            </p:cNvPr>
            <p:cNvGrpSpPr/>
            <p:nvPr/>
          </p:nvGrpSpPr>
          <p:grpSpPr>
            <a:xfrm>
              <a:off x="680761" y="4513474"/>
              <a:ext cx="320040" cy="320040"/>
              <a:chOff x="962650" y="2922151"/>
              <a:chExt cx="360045" cy="360045"/>
            </a:xfrm>
          </p:grpSpPr>
          <p:sp>
            <p:nvSpPr>
              <p:cNvPr id="32" name="Freeform: Shape 31">
                <a:extLst>
                  <a:ext uri="{FF2B5EF4-FFF2-40B4-BE49-F238E27FC236}">
                    <a16:creationId xmlns:a16="http://schemas.microsoft.com/office/drawing/2014/main" id="{C88DC396-22D3-D466-04EE-A6050285A934}"/>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E5EADA0-8112-CB92-ED03-11798EE4965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6" name="Group 35">
            <a:extLst>
              <a:ext uri="{FF2B5EF4-FFF2-40B4-BE49-F238E27FC236}">
                <a16:creationId xmlns:a16="http://schemas.microsoft.com/office/drawing/2014/main" id="{CC2A5864-7ED7-7215-231C-BDA310BCBC5E}"/>
              </a:ext>
            </a:extLst>
          </p:cNvPr>
          <p:cNvGrpSpPr/>
          <p:nvPr/>
        </p:nvGrpSpPr>
        <p:grpSpPr>
          <a:xfrm>
            <a:off x="680761" y="3741574"/>
            <a:ext cx="5110439" cy="1006406"/>
            <a:chOff x="680761" y="3622924"/>
            <a:chExt cx="5110439" cy="1006406"/>
          </a:xfrm>
        </p:grpSpPr>
        <p:sp>
          <p:nvSpPr>
            <p:cNvPr id="26" name="TextBox 25">
              <a:extLst>
                <a:ext uri="{FF2B5EF4-FFF2-40B4-BE49-F238E27FC236}">
                  <a16:creationId xmlns:a16="http://schemas.microsoft.com/office/drawing/2014/main" id="{776F79AF-547C-EE95-0EE5-C2D3C5BFEBC4}"/>
                </a:ext>
              </a:extLst>
            </p:cNvPr>
            <p:cNvSpPr txBox="1"/>
            <p:nvPr/>
          </p:nvSpPr>
          <p:spPr>
            <a:xfrm>
              <a:off x="1137961" y="3622924"/>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Benefit adjustments (under current law).</a:t>
              </a:r>
            </a:p>
          </p:txBody>
        </p:sp>
        <p:grpSp>
          <p:nvGrpSpPr>
            <p:cNvPr id="27" name="Group 26">
              <a:extLst>
                <a:ext uri="{FF2B5EF4-FFF2-40B4-BE49-F238E27FC236}">
                  <a16:creationId xmlns:a16="http://schemas.microsoft.com/office/drawing/2014/main" id="{B72BEC53-0860-CAFE-F6A7-4F7C5626B07A}"/>
                </a:ext>
              </a:extLst>
            </p:cNvPr>
            <p:cNvGrpSpPr/>
            <p:nvPr/>
          </p:nvGrpSpPr>
          <p:grpSpPr>
            <a:xfrm>
              <a:off x="680761" y="3662959"/>
              <a:ext cx="320040" cy="320040"/>
              <a:chOff x="962650" y="2922151"/>
              <a:chExt cx="360045" cy="360045"/>
            </a:xfrm>
          </p:grpSpPr>
          <p:sp>
            <p:nvSpPr>
              <p:cNvPr id="28" name="Freeform: Shape 27">
                <a:extLst>
                  <a:ext uri="{FF2B5EF4-FFF2-40B4-BE49-F238E27FC236}">
                    <a16:creationId xmlns:a16="http://schemas.microsoft.com/office/drawing/2014/main" id="{2244273E-8FFD-429A-29E7-6193AF75C8F5}"/>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D0C257E-950B-E5A1-BB0E-8D8931180D2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sp>
          <p:nvSpPr>
            <p:cNvPr id="34" name="TextBox 33">
              <a:extLst>
                <a:ext uri="{FF2B5EF4-FFF2-40B4-BE49-F238E27FC236}">
                  <a16:creationId xmlns:a16="http://schemas.microsoft.com/office/drawing/2014/main" id="{FC2D27C0-2FEA-38AE-2892-D4994DB5C833}"/>
                </a:ext>
              </a:extLst>
            </p:cNvPr>
            <p:cNvSpPr txBox="1"/>
            <p:nvPr/>
          </p:nvSpPr>
          <p:spPr>
            <a:xfrm>
              <a:off x="1137960" y="3982999"/>
              <a:ext cx="4653239" cy="646331"/>
            </a:xfrm>
            <a:prstGeom prst="rect">
              <a:avLst/>
            </a:prstGeom>
            <a:noFill/>
          </p:spPr>
          <p:txBody>
            <a:bodyPr wrap="square" lIns="0" rIns="0" rtlCol="0" anchor="b">
              <a:spAutoFit/>
            </a:bodyPr>
            <a:lstStyle/>
            <a:p>
              <a:r>
                <a:rPr lang="en-US" noProof="1">
                  <a:solidFill>
                    <a:schemeClr val="tx2"/>
                  </a:solidFill>
                  <a:cs typeface="Times New Roman" panose="02020603050405020304" pitchFamily="18" charset="0"/>
                </a:rPr>
                <a:t>Each July 1, eligible retirees receive a 1% benefit adjustment, up to a $500 annual maximum.</a:t>
              </a:r>
            </a:p>
          </p:txBody>
        </p:sp>
      </p:grpSp>
      <p:grpSp>
        <p:nvGrpSpPr>
          <p:cNvPr id="47" name="Group 46">
            <a:extLst>
              <a:ext uri="{FF2B5EF4-FFF2-40B4-BE49-F238E27FC236}">
                <a16:creationId xmlns:a16="http://schemas.microsoft.com/office/drawing/2014/main" id="{F32A7291-6DB6-A6CC-7717-A19B68162EFC}"/>
              </a:ext>
            </a:extLst>
          </p:cNvPr>
          <p:cNvGrpSpPr/>
          <p:nvPr/>
        </p:nvGrpSpPr>
        <p:grpSpPr>
          <a:xfrm>
            <a:off x="6471959" y="2186199"/>
            <a:ext cx="5110439" cy="707886"/>
            <a:chOff x="6471959" y="2032311"/>
            <a:chExt cx="5110439" cy="707886"/>
          </a:xfrm>
        </p:grpSpPr>
        <p:sp>
          <p:nvSpPr>
            <p:cNvPr id="40" name="TextBox 39">
              <a:extLst>
                <a:ext uri="{FF2B5EF4-FFF2-40B4-BE49-F238E27FC236}">
                  <a16:creationId xmlns:a16="http://schemas.microsoft.com/office/drawing/2014/main" id="{3C28D5B7-40F3-F85F-4F15-FFF3ECFD24E4}"/>
                </a:ext>
              </a:extLst>
            </p:cNvPr>
            <p:cNvSpPr txBox="1"/>
            <p:nvPr/>
          </p:nvSpPr>
          <p:spPr>
            <a:xfrm>
              <a:off x="6929159" y="2032311"/>
              <a:ext cx="4653239"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Refunds do not include employer contributions.</a:t>
              </a:r>
            </a:p>
          </p:txBody>
        </p:sp>
        <p:grpSp>
          <p:nvGrpSpPr>
            <p:cNvPr id="46" name="Group 45">
              <a:extLst>
                <a:ext uri="{FF2B5EF4-FFF2-40B4-BE49-F238E27FC236}">
                  <a16:creationId xmlns:a16="http://schemas.microsoft.com/office/drawing/2014/main" id="{E4CA2184-C13B-39DF-500B-B50407A9A39E}"/>
                </a:ext>
              </a:extLst>
            </p:cNvPr>
            <p:cNvGrpSpPr/>
            <p:nvPr/>
          </p:nvGrpSpPr>
          <p:grpSpPr>
            <a:xfrm>
              <a:off x="6471959" y="2226234"/>
              <a:ext cx="320040" cy="320040"/>
              <a:chOff x="6471959" y="2226234"/>
              <a:chExt cx="320040" cy="320040"/>
            </a:xfrm>
          </p:grpSpPr>
          <p:sp>
            <p:nvSpPr>
              <p:cNvPr id="42" name="Freeform: Shape 41">
                <a:extLst>
                  <a:ext uri="{FF2B5EF4-FFF2-40B4-BE49-F238E27FC236}">
                    <a16:creationId xmlns:a16="http://schemas.microsoft.com/office/drawing/2014/main" id="{CA111F97-095B-9FBA-AA7C-DCBBD65927B1}"/>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45" name="Graphic 44" descr="Close with solid fill">
                <a:extLst>
                  <a:ext uri="{FF2B5EF4-FFF2-40B4-BE49-F238E27FC236}">
                    <a16:creationId xmlns:a16="http://schemas.microsoft.com/office/drawing/2014/main" id="{A2E25E82-897F-8BD8-A2FB-D9EE08E8C72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53" name="Group 52">
            <a:extLst>
              <a:ext uri="{FF2B5EF4-FFF2-40B4-BE49-F238E27FC236}">
                <a16:creationId xmlns:a16="http://schemas.microsoft.com/office/drawing/2014/main" id="{AFC5C626-728E-F1D6-3DA7-B6390BCB75CD}"/>
              </a:ext>
            </a:extLst>
          </p:cNvPr>
          <p:cNvGrpSpPr/>
          <p:nvPr/>
        </p:nvGrpSpPr>
        <p:grpSpPr>
          <a:xfrm>
            <a:off x="6471959" y="3025635"/>
            <a:ext cx="5110439" cy="400110"/>
            <a:chOff x="6471959" y="3194257"/>
            <a:chExt cx="5110439" cy="400110"/>
          </a:xfrm>
        </p:grpSpPr>
        <p:sp>
          <p:nvSpPr>
            <p:cNvPr id="49" name="TextBox 48">
              <a:extLst>
                <a:ext uri="{FF2B5EF4-FFF2-40B4-BE49-F238E27FC236}">
                  <a16:creationId xmlns:a16="http://schemas.microsoft.com/office/drawing/2014/main" id="{9CACB5EE-6AD5-3A4C-5BBC-07CC886CBBB3}"/>
                </a:ext>
              </a:extLst>
            </p:cNvPr>
            <p:cNvSpPr txBox="1"/>
            <p:nvPr/>
          </p:nvSpPr>
          <p:spPr>
            <a:xfrm>
              <a:off x="6929159" y="3194257"/>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No member control of investment decisions.</a:t>
              </a:r>
            </a:p>
          </p:txBody>
        </p:sp>
        <p:grpSp>
          <p:nvGrpSpPr>
            <p:cNvPr id="50" name="Group 49">
              <a:extLst>
                <a:ext uri="{FF2B5EF4-FFF2-40B4-BE49-F238E27FC236}">
                  <a16:creationId xmlns:a16="http://schemas.microsoft.com/office/drawing/2014/main" id="{16C4F075-49CA-86AB-D1AA-592E4FB00451}"/>
                </a:ext>
              </a:extLst>
            </p:cNvPr>
            <p:cNvGrpSpPr/>
            <p:nvPr/>
          </p:nvGrpSpPr>
          <p:grpSpPr>
            <a:xfrm>
              <a:off x="6471959" y="3234292"/>
              <a:ext cx="320040" cy="320040"/>
              <a:chOff x="6471959" y="2226234"/>
              <a:chExt cx="320040" cy="320040"/>
            </a:xfrm>
          </p:grpSpPr>
          <p:sp>
            <p:nvSpPr>
              <p:cNvPr id="51" name="Freeform: Shape 50">
                <a:extLst>
                  <a:ext uri="{FF2B5EF4-FFF2-40B4-BE49-F238E27FC236}">
                    <a16:creationId xmlns:a16="http://schemas.microsoft.com/office/drawing/2014/main" id="{993BC3DD-ACCE-E69B-27E0-304496ED2DEE}"/>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52" name="Graphic 51" descr="Close with solid fill">
                <a:extLst>
                  <a:ext uri="{FF2B5EF4-FFF2-40B4-BE49-F238E27FC236}">
                    <a16:creationId xmlns:a16="http://schemas.microsoft.com/office/drawing/2014/main" id="{C5E5C986-C4D5-27BD-5936-934576E4BDF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55" name="Group 54">
            <a:extLst>
              <a:ext uri="{FF2B5EF4-FFF2-40B4-BE49-F238E27FC236}">
                <a16:creationId xmlns:a16="http://schemas.microsoft.com/office/drawing/2014/main" id="{7301C8F8-48BF-8E2E-2157-141832EF77C1}"/>
              </a:ext>
            </a:extLst>
          </p:cNvPr>
          <p:cNvGrpSpPr/>
          <p:nvPr/>
        </p:nvGrpSpPr>
        <p:grpSpPr>
          <a:xfrm>
            <a:off x="6471959" y="3607800"/>
            <a:ext cx="5110439" cy="707886"/>
            <a:chOff x="6471959" y="2032311"/>
            <a:chExt cx="5110439" cy="707886"/>
          </a:xfrm>
        </p:grpSpPr>
        <p:sp>
          <p:nvSpPr>
            <p:cNvPr id="56" name="TextBox 55">
              <a:extLst>
                <a:ext uri="{FF2B5EF4-FFF2-40B4-BE49-F238E27FC236}">
                  <a16:creationId xmlns:a16="http://schemas.microsoft.com/office/drawing/2014/main" id="{EE5173A2-FFD3-42EF-182A-7E096D962A1C}"/>
                </a:ext>
              </a:extLst>
            </p:cNvPr>
            <p:cNvSpPr txBox="1"/>
            <p:nvPr/>
          </p:nvSpPr>
          <p:spPr>
            <a:xfrm>
              <a:off x="6929159" y="2032311"/>
              <a:ext cx="4653239"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Benefit permanently reduced for early retirement.</a:t>
              </a:r>
            </a:p>
          </p:txBody>
        </p:sp>
        <p:grpSp>
          <p:nvGrpSpPr>
            <p:cNvPr id="57" name="Group 56">
              <a:extLst>
                <a:ext uri="{FF2B5EF4-FFF2-40B4-BE49-F238E27FC236}">
                  <a16:creationId xmlns:a16="http://schemas.microsoft.com/office/drawing/2014/main" id="{A48E4D27-1142-84E0-E888-EE400A44D0FF}"/>
                </a:ext>
              </a:extLst>
            </p:cNvPr>
            <p:cNvGrpSpPr/>
            <p:nvPr/>
          </p:nvGrpSpPr>
          <p:grpSpPr>
            <a:xfrm>
              <a:off x="6471959" y="2226234"/>
              <a:ext cx="320040" cy="320040"/>
              <a:chOff x="6471959" y="2226234"/>
              <a:chExt cx="320040" cy="320040"/>
            </a:xfrm>
          </p:grpSpPr>
          <p:sp>
            <p:nvSpPr>
              <p:cNvPr id="58" name="Freeform: Shape 57">
                <a:extLst>
                  <a:ext uri="{FF2B5EF4-FFF2-40B4-BE49-F238E27FC236}">
                    <a16:creationId xmlns:a16="http://schemas.microsoft.com/office/drawing/2014/main" id="{2578CCEB-F000-F2FB-4161-12804D3FF545}"/>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59" name="Graphic 58" descr="Close with solid fill">
                <a:extLst>
                  <a:ext uri="{FF2B5EF4-FFF2-40B4-BE49-F238E27FC236}">
                    <a16:creationId xmlns:a16="http://schemas.microsoft.com/office/drawing/2014/main" id="{B77D466C-82F2-0C3D-507D-4BEBBCB678E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60" name="Group 59">
            <a:extLst>
              <a:ext uri="{FF2B5EF4-FFF2-40B4-BE49-F238E27FC236}">
                <a16:creationId xmlns:a16="http://schemas.microsoft.com/office/drawing/2014/main" id="{866516F0-CDFF-D6EB-4C45-1E0227D64AF5}"/>
              </a:ext>
            </a:extLst>
          </p:cNvPr>
          <p:cNvGrpSpPr/>
          <p:nvPr/>
        </p:nvGrpSpPr>
        <p:grpSpPr>
          <a:xfrm>
            <a:off x="6471959" y="4445678"/>
            <a:ext cx="5110439" cy="707886"/>
            <a:chOff x="6471959" y="2032311"/>
            <a:chExt cx="5110439" cy="707886"/>
          </a:xfrm>
        </p:grpSpPr>
        <p:sp>
          <p:nvSpPr>
            <p:cNvPr id="61" name="TextBox 60">
              <a:extLst>
                <a:ext uri="{FF2B5EF4-FFF2-40B4-BE49-F238E27FC236}">
                  <a16:creationId xmlns:a16="http://schemas.microsoft.com/office/drawing/2014/main" id="{5E63918C-D2AC-F4BB-0EB0-26ECDB556FFF}"/>
                </a:ext>
              </a:extLst>
            </p:cNvPr>
            <p:cNvSpPr txBox="1"/>
            <p:nvPr/>
          </p:nvSpPr>
          <p:spPr>
            <a:xfrm>
              <a:off x="6929159" y="2032311"/>
              <a:ext cx="4653239"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Benefit adjustments not connected to inflation or investment performance.</a:t>
              </a:r>
            </a:p>
          </p:txBody>
        </p:sp>
        <p:grpSp>
          <p:nvGrpSpPr>
            <p:cNvPr id="62" name="Group 61">
              <a:extLst>
                <a:ext uri="{FF2B5EF4-FFF2-40B4-BE49-F238E27FC236}">
                  <a16:creationId xmlns:a16="http://schemas.microsoft.com/office/drawing/2014/main" id="{EA688ED3-92F0-02A9-FC89-5590E708099C}"/>
                </a:ext>
              </a:extLst>
            </p:cNvPr>
            <p:cNvGrpSpPr/>
            <p:nvPr/>
          </p:nvGrpSpPr>
          <p:grpSpPr>
            <a:xfrm>
              <a:off x="6471959" y="2226234"/>
              <a:ext cx="320040" cy="320040"/>
              <a:chOff x="6471959" y="2226234"/>
              <a:chExt cx="320040" cy="320040"/>
            </a:xfrm>
          </p:grpSpPr>
          <p:sp>
            <p:nvSpPr>
              <p:cNvPr id="63" name="Freeform: Shape 62">
                <a:extLst>
                  <a:ext uri="{FF2B5EF4-FFF2-40B4-BE49-F238E27FC236}">
                    <a16:creationId xmlns:a16="http://schemas.microsoft.com/office/drawing/2014/main" id="{14D9A66B-9EC3-480E-F834-285234D1C347}"/>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64" name="Graphic 63" descr="Close with solid fill">
                <a:extLst>
                  <a:ext uri="{FF2B5EF4-FFF2-40B4-BE49-F238E27FC236}">
                    <a16:creationId xmlns:a16="http://schemas.microsoft.com/office/drawing/2014/main" id="{EFE1D47C-9C65-07F4-209A-1B4EFFEC7D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344423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Employees contribute a pretax percentage of their salary.</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27887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Investment returns critical to funding.</a:t>
            </a:r>
          </a:p>
          <a:p>
            <a:pPr algn="ctr"/>
            <a:endParaRPr lang="en-US" sz="2000" dirty="0">
              <a:solidFill>
                <a:schemeClr val="tx2"/>
              </a:solidFill>
              <a:ea typeface="Roboto"/>
              <a:cs typeface="Roboto"/>
              <a:sym typeface="Roboto"/>
            </a:endParaRPr>
          </a:p>
          <a:p>
            <a:pPr algn="ctr"/>
            <a:r>
              <a:rPr lang="en-US" sz="2000" dirty="0">
                <a:solidFill>
                  <a:schemeClr val="tx2"/>
                </a:solidFill>
                <a:ea typeface="Roboto"/>
                <a:cs typeface="Roboto"/>
                <a:sym typeface="Roboto"/>
              </a:rPr>
              <a:t>S.C. Retirement System Investment Commission pools trust funds and invests them (</a:t>
            </a:r>
            <a:r>
              <a:rPr lang="en-US" sz="2000" dirty="0">
                <a:solidFill>
                  <a:schemeClr val="tx2"/>
                </a:solidFill>
                <a:ea typeface="Roboto"/>
                <a:cs typeface="Roboto"/>
                <a:sym typeface="Roboto"/>
                <a:hlinkClick r:id="rId4"/>
              </a:rPr>
              <a:t>www.rsic.sc.gov</a:t>
            </a:r>
            <a:r>
              <a:rPr lang="en-US" sz="2000" dirty="0">
                <a:solidFill>
                  <a:schemeClr val="tx2"/>
                </a:solidFill>
                <a:ea typeface="Roboto"/>
                <a:cs typeface="Roboto"/>
                <a:sym typeface="Roboto"/>
              </a:rPr>
              <a:t>). </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59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Employers contribute a percentage of total payroll for each employee.</a:t>
            </a:r>
          </a:p>
        </p:txBody>
      </p:sp>
      <p:sp>
        <p:nvSpPr>
          <p:cNvPr id="9" name="Google Shape;418;p21">
            <a:extLst>
              <a:ext uri="{FF2B5EF4-FFF2-40B4-BE49-F238E27FC236}">
                <a16:creationId xmlns:a16="http://schemas.microsoft.com/office/drawing/2014/main" id="{97D64D87-787C-E703-410A-B5D8D4D3DD10}"/>
              </a:ext>
            </a:extLst>
          </p:cNvPr>
          <p:cNvSpPr txBox="1"/>
          <p:nvPr/>
        </p:nvSpPr>
        <p:spPr>
          <a:xfrm>
            <a:off x="9113518" y="2236611"/>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No provisions for hardship or to borrow against account while actively employed.</a:t>
            </a:r>
          </a:p>
        </p:txBody>
      </p:sp>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2" name="Title 1"/>
          <p:cNvSpPr>
            <a:spLocks noGrp="1"/>
          </p:cNvSpPr>
          <p:nvPr>
            <p:ph type="title"/>
          </p:nvPr>
        </p:nvSpPr>
        <p:spPr/>
        <p:txBody>
          <a:bodyPr/>
          <a:lstStyle/>
          <a:p>
            <a:r>
              <a:rPr lang="en-US" dirty="0"/>
              <a:t>Defined benefit plan funding</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44241"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27888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8" name="Google Shape;416;p21">
            <a:extLst>
              <a:ext uri="{FF2B5EF4-FFF2-40B4-BE49-F238E27FC236}">
                <a16:creationId xmlns:a16="http://schemas.microsoft.com/office/drawing/2014/main" id="{10A69827-E5D9-4662-808C-ECBB86E202F9}"/>
              </a:ext>
            </a:extLst>
          </p:cNvPr>
          <p:cNvSpPr/>
          <p:nvPr/>
        </p:nvSpPr>
        <p:spPr>
          <a:xfrm rot="10800000" flipH="1">
            <a:off x="9113520"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p:txBody>
          <a:bodyPr/>
          <a:lstStyle/>
          <a:p>
            <a:r>
              <a:rPr lang="en-US" dirty="0"/>
              <a:t>Fiscal year 2026 employer contribution rates</a:t>
            </a:r>
          </a:p>
        </p:txBody>
      </p:sp>
      <p:graphicFrame>
        <p:nvGraphicFramePr>
          <p:cNvPr id="5" name="Content Placeholder 6">
            <a:extLst>
              <a:ext uri="{FF2B5EF4-FFF2-40B4-BE49-F238E27FC236}">
                <a16:creationId xmlns:a16="http://schemas.microsoft.com/office/drawing/2014/main" id="{C0D2126C-BE39-4983-73C2-304FFF442EEC}"/>
              </a:ext>
            </a:extLst>
          </p:cNvPr>
          <p:cNvGraphicFramePr>
            <a:graphicFrameLocks noGrp="1"/>
          </p:cNvGraphicFramePr>
          <p:nvPr>
            <p:ph idx="1"/>
            <p:extLst>
              <p:ext uri="{D42A27DB-BD31-4B8C-83A1-F6EECF244321}">
                <p14:modId xmlns:p14="http://schemas.microsoft.com/office/powerpoint/2010/main" val="1310695093"/>
              </p:ext>
            </p:extLst>
          </p:nvPr>
        </p:nvGraphicFramePr>
        <p:xfrm>
          <a:off x="609600" y="2509838"/>
          <a:ext cx="10972800" cy="3200400"/>
        </p:xfrm>
        <a:graphic>
          <a:graphicData uri="http://schemas.openxmlformats.org/drawingml/2006/table">
            <a:tbl>
              <a:tblPr firstRow="1" firstCol="1" bandRow="1">
                <a:tableStyleId>{5940675A-B579-460E-94D1-54222C63F5DA}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1828800">
                  <a:extLst>
                    <a:ext uri="{9D8B030D-6E8A-4147-A177-3AD203B41FA5}">
                      <a16:colId xmlns:a16="http://schemas.microsoft.com/office/drawing/2014/main" val="20005"/>
                    </a:ext>
                  </a:extLst>
                </a:gridCol>
              </a:tblGrid>
              <a:tr h="548640">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i="1" dirty="0">
                          <a:solidFill>
                            <a:schemeClr val="tx2"/>
                          </a:solidFill>
                        </a:rPr>
                        <a:t>Effective for all wages paid on and after July 1, 2025.</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1992681"/>
                  </a:ext>
                </a:extLst>
              </a:tr>
              <a:tr h="1005840">
                <a:tc>
                  <a:txBody>
                    <a:bodyPr/>
                    <a:lstStyle/>
                    <a:p>
                      <a:pPr marL="0" marR="0" algn="ctr">
                        <a:lnSpc>
                          <a:spcPct val="107000"/>
                        </a:lnSpc>
                        <a:spcBef>
                          <a:spcPts val="0"/>
                        </a:spcBef>
                        <a:spcAft>
                          <a:spcPts val="0"/>
                        </a:spcAft>
                      </a:pPr>
                      <a:r>
                        <a:rPr lang="en-US" sz="2000" b="1" dirty="0">
                          <a:solidFill>
                            <a:schemeClr val="tx2"/>
                          </a:solidFill>
                          <a:effectLst/>
                        </a:rPr>
                        <a:t>Retirement plan</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635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Employer</a:t>
                      </a:r>
                    </a:p>
                    <a:p>
                      <a:pPr marL="0" marR="0" algn="ctr">
                        <a:lnSpc>
                          <a:spcPct val="107000"/>
                        </a:lnSpc>
                        <a:spcBef>
                          <a:spcPts val="0"/>
                        </a:spcBef>
                        <a:spcAft>
                          <a:spcPts val="0"/>
                        </a:spcAft>
                      </a:pPr>
                      <a:r>
                        <a:rPr lang="en-US" sz="2000" b="1" dirty="0">
                          <a:solidFill>
                            <a:schemeClr val="tx2"/>
                          </a:solidFill>
                          <a:effectLst/>
                        </a:rPr>
                        <a:t>contribution</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Incidental</a:t>
                      </a:r>
                    </a:p>
                    <a:p>
                      <a:pPr marL="0" marR="0" algn="ctr">
                        <a:lnSpc>
                          <a:spcPct val="107000"/>
                        </a:lnSpc>
                        <a:spcBef>
                          <a:spcPts val="0"/>
                        </a:spcBef>
                        <a:spcAft>
                          <a:spcPts val="0"/>
                        </a:spcAft>
                      </a:pPr>
                      <a:r>
                        <a:rPr lang="en-US" sz="2000" b="1" dirty="0">
                          <a:solidFill>
                            <a:schemeClr val="tx2"/>
                          </a:solidFill>
                          <a:effectLst/>
                        </a:rPr>
                        <a:t>death benefit</a:t>
                      </a:r>
                    </a:p>
                    <a:p>
                      <a:pPr marL="0" marR="0" algn="ctr">
                        <a:lnSpc>
                          <a:spcPct val="107000"/>
                        </a:lnSpc>
                        <a:spcBef>
                          <a:spcPts val="0"/>
                        </a:spcBef>
                        <a:spcAft>
                          <a:spcPts val="0"/>
                        </a:spcAft>
                      </a:pPr>
                      <a:r>
                        <a:rPr lang="en-US" sz="2000" b="1" dirty="0">
                          <a:solidFill>
                            <a:schemeClr val="tx2"/>
                          </a:solidFill>
                          <a:effectLst/>
                        </a:rPr>
                        <a:t>contribution</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Accidental </a:t>
                      </a:r>
                    </a:p>
                    <a:p>
                      <a:pPr marL="0" marR="0" algn="ctr">
                        <a:lnSpc>
                          <a:spcPct val="107000"/>
                        </a:lnSpc>
                        <a:spcBef>
                          <a:spcPts val="0"/>
                        </a:spcBef>
                        <a:spcAft>
                          <a:spcPts val="0"/>
                        </a:spcAft>
                      </a:pPr>
                      <a:r>
                        <a:rPr lang="en-US" sz="2000" b="1" dirty="0">
                          <a:solidFill>
                            <a:schemeClr val="tx2"/>
                          </a:solidFill>
                          <a:effectLst/>
                        </a:rPr>
                        <a:t>death</a:t>
                      </a:r>
                    </a:p>
                    <a:p>
                      <a:pPr marL="0" marR="0" algn="ctr">
                        <a:lnSpc>
                          <a:spcPct val="107000"/>
                        </a:lnSpc>
                        <a:spcBef>
                          <a:spcPts val="0"/>
                        </a:spcBef>
                        <a:spcAft>
                          <a:spcPts val="0"/>
                        </a:spcAft>
                      </a:pPr>
                      <a:r>
                        <a:rPr lang="en-US" sz="2000" b="1" dirty="0">
                          <a:solidFill>
                            <a:schemeClr val="tx2"/>
                          </a:solidFill>
                          <a:effectLst/>
                        </a:rPr>
                        <a:t>contribution</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Total</a:t>
                      </a:r>
                    </a:p>
                    <a:p>
                      <a:pPr marL="0" marR="0" algn="ctr">
                        <a:lnSpc>
                          <a:spcPct val="107000"/>
                        </a:lnSpc>
                        <a:spcBef>
                          <a:spcPts val="0"/>
                        </a:spcBef>
                        <a:spcAft>
                          <a:spcPts val="0"/>
                        </a:spcAft>
                      </a:pPr>
                      <a:r>
                        <a:rPr lang="en-US" sz="2000" b="1" dirty="0">
                          <a:solidFill>
                            <a:schemeClr val="tx2"/>
                          </a:solidFill>
                          <a:effectLst/>
                        </a:rPr>
                        <a:t>employer rate</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Insurance</a:t>
                      </a:r>
                    </a:p>
                    <a:p>
                      <a:pPr marL="0" marR="0" algn="ctr">
                        <a:lnSpc>
                          <a:spcPct val="107000"/>
                        </a:lnSpc>
                        <a:spcBef>
                          <a:spcPts val="0"/>
                        </a:spcBef>
                        <a:spcAft>
                          <a:spcPts val="0"/>
                        </a:spcAft>
                      </a:pPr>
                      <a:r>
                        <a:rPr lang="en-US" sz="2000" b="1" dirty="0">
                          <a:solidFill>
                            <a:schemeClr val="tx2"/>
                          </a:solidFill>
                          <a:effectLst/>
                        </a:rPr>
                        <a:t>surcharge</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48640">
                <a:tc>
                  <a:txBody>
                    <a:bodyPr/>
                    <a:lstStyle/>
                    <a:p>
                      <a:pPr marL="0" marR="0" algn="ctr">
                        <a:lnSpc>
                          <a:spcPct val="107000"/>
                        </a:lnSpc>
                        <a:spcBef>
                          <a:spcPts val="0"/>
                        </a:spcBef>
                        <a:spcAft>
                          <a:spcPts val="0"/>
                        </a:spcAft>
                      </a:pPr>
                      <a:r>
                        <a:rPr lang="en-US" sz="2000" dirty="0">
                          <a:solidFill>
                            <a:schemeClr val="tx2"/>
                          </a:solidFill>
                          <a:effectLst/>
                        </a:rPr>
                        <a:t>SCRS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18.41%</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0.15%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N/A</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18.56%</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6.35%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48640">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State ORP</a:t>
                      </a:r>
                      <a:r>
                        <a:rPr lang="en-US" sz="2000" baseline="30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1</a:t>
                      </a:r>
                      <a:r>
                        <a:rPr lang="en-US" sz="2000" dirty="0">
                          <a:solidFill>
                            <a:schemeClr val="tx2"/>
                          </a:solidFill>
                          <a:effectLst/>
                        </a:rPr>
                        <a:t>8</a:t>
                      </a: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.41%</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0.15%</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N/A</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1</a:t>
                      </a:r>
                      <a:r>
                        <a:rPr lang="en-US" sz="2000" dirty="0">
                          <a:solidFill>
                            <a:schemeClr val="tx2"/>
                          </a:solidFill>
                          <a:effectLst/>
                        </a:rPr>
                        <a:t>8</a:t>
                      </a: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.56%</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6.35%</a:t>
                      </a: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0316782"/>
                  </a:ext>
                </a:extLst>
              </a:tr>
              <a:tr h="548640">
                <a:tc>
                  <a:txBody>
                    <a:bodyPr/>
                    <a:lstStyle/>
                    <a:p>
                      <a:pPr marL="0" marR="0" algn="ctr">
                        <a:lnSpc>
                          <a:spcPct val="107000"/>
                        </a:lnSpc>
                        <a:spcBef>
                          <a:spcPts val="0"/>
                        </a:spcBef>
                        <a:spcAft>
                          <a:spcPts val="0"/>
                        </a:spcAft>
                      </a:pPr>
                      <a:r>
                        <a:rPr lang="en-US" sz="2000" dirty="0">
                          <a:solidFill>
                            <a:schemeClr val="tx2"/>
                          </a:solidFill>
                          <a:effectLst/>
                        </a:rPr>
                        <a:t>PORS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20.84%</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0.20%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0.20%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21.24%</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6.35%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6" name="Rectangle 5">
            <a:extLst>
              <a:ext uri="{FF2B5EF4-FFF2-40B4-BE49-F238E27FC236}">
                <a16:creationId xmlns:a16="http://schemas.microsoft.com/office/drawing/2014/main" id="{99632118-59AC-5C28-02C0-A2C5A5234BCE}"/>
              </a:ext>
            </a:extLst>
          </p:cNvPr>
          <p:cNvSpPr>
            <a:spLocks noChangeArrowheads="1"/>
          </p:cNvSpPr>
          <p:nvPr/>
        </p:nvSpPr>
        <p:spPr bwMode="auto">
          <a:xfrm>
            <a:off x="609600" y="5886700"/>
            <a:ext cx="8085138" cy="41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7000"/>
              </a:lnSpc>
              <a:spcBef>
                <a:spcPct val="0"/>
              </a:spcBef>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Rates are applicable only to employers covered under these programs.</a:t>
            </a:r>
          </a:p>
          <a:p>
            <a:pPr>
              <a:lnSpc>
                <a:spcPct val="107000"/>
              </a:lnSpc>
              <a:spcBef>
                <a:spcPct val="0"/>
              </a:spcBef>
              <a:buNone/>
            </a:pPr>
            <a:r>
              <a:rPr lang="en-US" altLang="en-US" sz="1000" baseline="30000" dirty="0">
                <a:solidFill>
                  <a:schemeClr val="tx2"/>
                </a:solidFill>
                <a:ea typeface="Calibri" panose="020F0502020204030204" pitchFamily="34" charset="0"/>
                <a:cs typeface="Times New Roman" panose="02020603050405020304" pitchFamily="18" charset="0"/>
              </a:rPr>
              <a:t>2</a:t>
            </a:r>
            <a:r>
              <a:rPr lang="en-US" altLang="en-US" sz="1000" dirty="0">
                <a:solidFill>
                  <a:schemeClr val="tx2"/>
                </a:solidFill>
                <a:ea typeface="Calibri" panose="020F0502020204030204" pitchFamily="34" charset="0"/>
                <a:cs typeface="Times New Roman" panose="02020603050405020304" pitchFamily="18" charset="0"/>
              </a:rPr>
              <a:t>For State ORP participants, 5% of the employer contribution is remitted directly to the participant’s State ORP service provider.</a:t>
            </a:r>
          </a:p>
        </p:txBody>
      </p:sp>
    </p:spTree>
    <p:extLst>
      <p:ext uri="{BB962C8B-B14F-4D97-AF65-F5344CB8AC3E}">
        <p14:creationId xmlns:p14="http://schemas.microsoft.com/office/powerpoint/2010/main" val="1354540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BE8B7D-FBB6-70DA-8627-392856A8F483}"/>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5" name="Title 4">
            <a:extLst>
              <a:ext uri="{FF2B5EF4-FFF2-40B4-BE49-F238E27FC236}">
                <a16:creationId xmlns:a16="http://schemas.microsoft.com/office/drawing/2014/main" id="{0E672549-78AC-BB49-4EA7-5EB3C050D6D2}"/>
              </a:ext>
            </a:extLst>
          </p:cNvPr>
          <p:cNvSpPr>
            <a:spLocks noGrp="1"/>
          </p:cNvSpPr>
          <p:nvPr>
            <p:ph type="title"/>
          </p:nvPr>
        </p:nvSpPr>
        <p:spPr/>
        <p:txBody>
          <a:bodyPr/>
          <a:lstStyle/>
          <a:p>
            <a:r>
              <a:rPr lang="en-US" dirty="0"/>
              <a:t>Employee contributions effective July 1, 202</a:t>
            </a:r>
            <a:r>
              <a:rPr lang="en-US" dirty="0">
                <a:solidFill>
                  <a:srgbClr val="FF0000"/>
                </a:solidFill>
              </a:rPr>
              <a:t>5</a:t>
            </a:r>
          </a:p>
        </p:txBody>
      </p:sp>
      <p:sp>
        <p:nvSpPr>
          <p:cNvPr id="8" name="Oval 7">
            <a:extLst>
              <a:ext uri="{FF2B5EF4-FFF2-40B4-BE49-F238E27FC236}">
                <a16:creationId xmlns:a16="http://schemas.microsoft.com/office/drawing/2014/main" id="{BD9216C3-D78C-35F1-38FE-E697B35CDBB2}"/>
              </a:ext>
            </a:extLst>
          </p:cNvPr>
          <p:cNvSpPr/>
          <p:nvPr/>
        </p:nvSpPr>
        <p:spPr>
          <a:xfrm>
            <a:off x="1600200" y="2669629"/>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43">
            <a:extLst>
              <a:ext uri="{FF2B5EF4-FFF2-40B4-BE49-F238E27FC236}">
                <a16:creationId xmlns:a16="http://schemas.microsoft.com/office/drawing/2014/main" id="{20BBE472-5003-5583-3D63-629BFE99C776}"/>
              </a:ext>
            </a:extLst>
          </p:cNvPr>
          <p:cNvGraphicFramePr>
            <a:graphicFrameLocks noGrp="1"/>
          </p:cNvGraphicFramePr>
          <p:nvPr>
            <p:ph sz="half" idx="1"/>
            <p:extLst>
              <p:ext uri="{D42A27DB-BD31-4B8C-83A1-F6EECF244321}">
                <p14:modId xmlns:p14="http://schemas.microsoft.com/office/powerpoint/2010/main" val="3622966587"/>
              </p:ext>
            </p:extLst>
          </p:nvPr>
        </p:nvGraphicFramePr>
        <p:xfrm>
          <a:off x="609600" y="1601788"/>
          <a:ext cx="5181600" cy="4689475"/>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5">
            <a:extLst>
              <a:ext uri="{FF2B5EF4-FFF2-40B4-BE49-F238E27FC236}">
                <a16:creationId xmlns:a16="http://schemas.microsoft.com/office/drawing/2014/main" id="{A369E439-6084-1A6C-C7B0-3601C322CE4B}"/>
              </a:ext>
            </a:extLst>
          </p:cNvPr>
          <p:cNvSpPr txBox="1">
            <a:spLocks noChangeArrowheads="1"/>
          </p:cNvSpPr>
          <p:nvPr/>
        </p:nvSpPr>
        <p:spPr bwMode="auto">
          <a:xfrm>
            <a:off x="2211387" y="3745954"/>
            <a:ext cx="19780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chemeClr val="accent5"/>
                </a:solidFill>
                <a:latin typeface="Times New Roman" panose="02020603050405020304" pitchFamily="18" charset="0"/>
                <a:cs typeface="Times New Roman" panose="02020603050405020304" pitchFamily="18" charset="0"/>
              </a:rPr>
              <a:t>9%</a:t>
            </a:r>
          </a:p>
        </p:txBody>
      </p:sp>
      <p:sp>
        <p:nvSpPr>
          <p:cNvPr id="14" name="Oval 13">
            <a:extLst>
              <a:ext uri="{FF2B5EF4-FFF2-40B4-BE49-F238E27FC236}">
                <a16:creationId xmlns:a16="http://schemas.microsoft.com/office/drawing/2014/main" id="{CE535929-DDF4-6C9D-B4D8-53B62C7F5771}"/>
              </a:ext>
            </a:extLst>
          </p:cNvPr>
          <p:cNvSpPr/>
          <p:nvPr/>
        </p:nvSpPr>
        <p:spPr>
          <a:xfrm>
            <a:off x="7391400" y="2679154"/>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43">
            <a:extLst>
              <a:ext uri="{FF2B5EF4-FFF2-40B4-BE49-F238E27FC236}">
                <a16:creationId xmlns:a16="http://schemas.microsoft.com/office/drawing/2014/main" id="{43E63076-5D81-CC4A-CC8E-8364B0B0CA34}"/>
              </a:ext>
            </a:extLst>
          </p:cNvPr>
          <p:cNvGraphicFramePr>
            <a:graphicFrameLocks/>
          </p:cNvGraphicFramePr>
          <p:nvPr>
            <p:extLst>
              <p:ext uri="{D42A27DB-BD31-4B8C-83A1-F6EECF244321}">
                <p14:modId xmlns:p14="http://schemas.microsoft.com/office/powerpoint/2010/main" val="545898916"/>
              </p:ext>
            </p:extLst>
          </p:nvPr>
        </p:nvGraphicFramePr>
        <p:xfrm>
          <a:off x="6400800" y="1611313"/>
          <a:ext cx="5181600" cy="4689475"/>
        </p:xfrm>
        <a:graphic>
          <a:graphicData uri="http://schemas.openxmlformats.org/drawingml/2006/chart">
            <c:chart xmlns:c="http://schemas.openxmlformats.org/drawingml/2006/chart" xmlns:r="http://schemas.openxmlformats.org/officeDocument/2006/relationships" r:id="rId3"/>
          </a:graphicData>
        </a:graphic>
      </p:graphicFrame>
      <p:sp>
        <p:nvSpPr>
          <p:cNvPr id="16" name="Content Placeholder 5">
            <a:extLst>
              <a:ext uri="{FF2B5EF4-FFF2-40B4-BE49-F238E27FC236}">
                <a16:creationId xmlns:a16="http://schemas.microsoft.com/office/drawing/2014/main" id="{9A39683E-9BB2-A10F-2B5C-6C865A56236C}"/>
              </a:ext>
            </a:extLst>
          </p:cNvPr>
          <p:cNvSpPr txBox="1">
            <a:spLocks noChangeArrowheads="1"/>
          </p:cNvSpPr>
          <p:nvPr/>
        </p:nvSpPr>
        <p:spPr bwMode="auto">
          <a:xfrm>
            <a:off x="7572703" y="3745954"/>
            <a:ext cx="2837793"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chemeClr val="accent5"/>
                </a:solidFill>
                <a:latin typeface="Times New Roman" panose="02020603050405020304" pitchFamily="18" charset="0"/>
                <a:cs typeface="Times New Roman" panose="02020603050405020304" pitchFamily="18" charset="0"/>
              </a:rPr>
              <a:t>9.75%</a:t>
            </a:r>
          </a:p>
        </p:txBody>
      </p:sp>
    </p:spTree>
    <p:extLst>
      <p:ext uri="{BB962C8B-B14F-4D97-AF65-F5344CB8AC3E}">
        <p14:creationId xmlns:p14="http://schemas.microsoft.com/office/powerpoint/2010/main" val="3801709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hangingPunct="1"/>
            <a:r>
              <a:rPr lang="en-US" altLang="en-US" dirty="0"/>
              <a:t>Actuary studies issues, including:</a:t>
            </a:r>
          </a:p>
          <a:p>
            <a:pPr lvl="1" eaLnBrk="1" hangingPunct="1"/>
            <a:r>
              <a:rPr lang="en-US" altLang="en-US" dirty="0"/>
              <a:t>Economic assumptions, such as investment return; </a:t>
            </a:r>
          </a:p>
          <a:p>
            <a:pPr lvl="1" eaLnBrk="1" hangingPunct="1"/>
            <a:r>
              <a:rPr lang="en-US" altLang="en-US" dirty="0"/>
              <a:t>Demographic assumptions, such as member longevity; and </a:t>
            </a:r>
          </a:p>
          <a:p>
            <a:pPr lvl="1" eaLnBrk="1" hangingPunct="1"/>
            <a:r>
              <a:rPr lang="en-US" altLang="en-US" dirty="0"/>
              <a:t>Actuarial methods and policies.</a:t>
            </a:r>
          </a:p>
          <a:p>
            <a:pPr eaLnBrk="1" hangingPunct="1"/>
            <a:endParaRPr lang="en-US" altLang="en-US" dirty="0"/>
          </a:p>
        </p:txBody>
      </p:sp>
      <p:sp>
        <p:nvSpPr>
          <p:cNvPr id="3" name="Content Placeholder 2">
            <a:extLst>
              <a:ext uri="{FF2B5EF4-FFF2-40B4-BE49-F238E27FC236}">
                <a16:creationId xmlns:a16="http://schemas.microsoft.com/office/drawing/2014/main" id="{729F1101-8586-B4B4-CED6-65A16B943031}"/>
              </a:ext>
            </a:extLst>
          </p:cNvPr>
          <p:cNvSpPr>
            <a:spLocks noGrp="1"/>
          </p:cNvSpPr>
          <p:nvPr>
            <p:ph sz="half" idx="2"/>
          </p:nvPr>
        </p:nvSpPr>
        <p:spPr/>
        <p:txBody>
          <a:bodyPr/>
          <a:lstStyle/>
          <a:p>
            <a:pPr eaLnBrk="1" hangingPunct="1"/>
            <a:r>
              <a:rPr lang="en-US" altLang="en-US" dirty="0"/>
              <a:t>S.C. General Assembly sets retirement system rules, including contribution rates.</a:t>
            </a:r>
          </a:p>
          <a:p>
            <a:pPr eaLnBrk="1" hangingPunct="1"/>
            <a:r>
              <a:rPr lang="en-US" altLang="en-US" dirty="0"/>
              <a:t>PEBA required to hire actuary, who:</a:t>
            </a:r>
          </a:p>
          <a:p>
            <a:pPr lvl="1" eaLnBrk="1" hangingPunct="1"/>
            <a:r>
              <a:rPr lang="en-US" altLang="en-US" dirty="0"/>
              <a:t>Conducts annual actuarial valuations;</a:t>
            </a:r>
          </a:p>
          <a:p>
            <a:pPr lvl="1" eaLnBrk="1" hangingPunct="1"/>
            <a:r>
              <a:rPr lang="en-US" altLang="en-US" dirty="0"/>
              <a:t>Completes experience study every four years; and</a:t>
            </a:r>
          </a:p>
          <a:p>
            <a:pPr lvl="1" eaLnBrk="1" hangingPunct="1"/>
            <a:r>
              <a:rPr lang="en-US" altLang="en-US" dirty="0"/>
              <a:t>Develops fiscal impact statements.</a:t>
            </a:r>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Setting contribution rates</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pPr>
            <a:fld id="{1BD61B08-67AC-48EB-BE29-A3D0FABE24CA}" type="slidenum">
              <a:rPr lang="en-US" smtClean="0"/>
              <a:pPr>
                <a:defRPr/>
              </a:pPr>
              <a:t>8</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07DE7-F89C-4BDD-9DF5-A1518BAC7317}"/>
              </a:ext>
            </a:extLst>
          </p:cNvPr>
          <p:cNvSpPr>
            <a:spLocks noGrp="1"/>
          </p:cNvSpPr>
          <p:nvPr>
            <p:ph type="title"/>
          </p:nvPr>
        </p:nvSpPr>
        <p:spPr/>
        <p:txBody>
          <a:bodyPr/>
          <a:lstStyle/>
          <a:p>
            <a:r>
              <a:rPr lang="en-US" altLang="en-US" dirty="0"/>
              <a:t>Funding period and contribution rates</a:t>
            </a:r>
            <a:endParaRPr lang="en-US" dirty="0"/>
          </a:p>
        </p:txBody>
      </p:sp>
      <p:sp>
        <p:nvSpPr>
          <p:cNvPr id="3" name="Content Placeholder 2">
            <a:extLst>
              <a:ext uri="{FF2B5EF4-FFF2-40B4-BE49-F238E27FC236}">
                <a16:creationId xmlns:a16="http://schemas.microsoft.com/office/drawing/2014/main" id="{8CFD12A1-961D-CF9B-15B8-39C7FE14FE64}"/>
              </a:ext>
            </a:extLst>
          </p:cNvPr>
          <p:cNvSpPr>
            <a:spLocks noGrp="1"/>
          </p:cNvSpPr>
          <p:nvPr>
            <p:ph idx="1"/>
          </p:nvPr>
        </p:nvSpPr>
        <p:spPr/>
        <p:txBody>
          <a:bodyPr/>
          <a:lstStyle/>
          <a:p>
            <a:pPr eaLnBrk="1" hangingPunct="1"/>
            <a:r>
              <a:rPr lang="en-US" altLang="en-US" dirty="0"/>
              <a:t>Funding period indicates amount of time needed to pay unfunded liability.</a:t>
            </a:r>
          </a:p>
          <a:p>
            <a:pPr eaLnBrk="1" hangingPunct="1"/>
            <a:r>
              <a:rPr lang="en-US" altLang="en-US" dirty="0"/>
              <a:t>Act 13 of 2017:</a:t>
            </a:r>
          </a:p>
          <a:p>
            <a:pPr lvl="1" eaLnBrk="1" hangingPunct="1"/>
            <a:r>
              <a:rPr lang="en-US" altLang="en-US" dirty="0"/>
              <a:t>Gradually reduces the maximum funding period from 30 years to 20 years by July 1, 2027;</a:t>
            </a:r>
          </a:p>
          <a:p>
            <a:pPr lvl="1" eaLnBrk="1" hangingPunct="1"/>
            <a:r>
              <a:rPr lang="en-US" altLang="en-US" dirty="0"/>
              <a:t>Set a schedule of employer contribution rate increases; and</a:t>
            </a:r>
          </a:p>
          <a:p>
            <a:pPr lvl="1" eaLnBrk="1" hangingPunct="1"/>
            <a:r>
              <a:rPr lang="en-US" altLang="en-US" dirty="0"/>
              <a:t>Increased and capped employee contribution rates.</a:t>
            </a:r>
          </a:p>
          <a:p>
            <a:pPr marL="0" indent="0">
              <a:buNone/>
            </a:pPr>
            <a:endParaRPr lang="en-US" dirty="0"/>
          </a:p>
        </p:txBody>
      </p:sp>
      <p:sp>
        <p:nvSpPr>
          <p:cNvPr id="4" name="Slide Number Placeholder 3">
            <a:extLst>
              <a:ext uri="{FF2B5EF4-FFF2-40B4-BE49-F238E27FC236}">
                <a16:creationId xmlns:a16="http://schemas.microsoft.com/office/drawing/2014/main" id="{2BF18EEC-F364-5E55-F06A-CD27906D1FDD}"/>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3579653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23374</TotalTime>
  <Words>661</Words>
  <Application>Microsoft Office PowerPoint</Application>
  <PresentationFormat>Widescreen</PresentationFormat>
  <Paragraphs>126</Paragraphs>
  <Slides>11</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Roboto</vt:lpstr>
      <vt:lpstr>Times New Roman</vt:lpstr>
      <vt:lpstr>Tw Cen MT Condensed</vt:lpstr>
      <vt:lpstr>2_Office Theme</vt:lpstr>
      <vt:lpstr>Introduction: defined benefit plans</vt:lpstr>
      <vt:lpstr>Who can participate?</vt:lpstr>
      <vt:lpstr>SCRS, PORS membership classes</vt:lpstr>
      <vt:lpstr>Defined benefit plan features and limitations</vt:lpstr>
      <vt:lpstr>Defined benefit plan funding</vt:lpstr>
      <vt:lpstr>Fiscal year 2026 employer contribution rates</vt:lpstr>
      <vt:lpstr>Employee contributions effective July 1, 2025</vt:lpstr>
      <vt:lpstr>Setting contribution rates</vt:lpstr>
      <vt:lpstr>Funding period and contribution rates</vt:lpstr>
      <vt:lpstr>Past pension reform legislation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516</cp:revision>
  <cp:lastPrinted>2020-01-10T14:41:31Z</cp:lastPrinted>
  <dcterms:created xsi:type="dcterms:W3CDTF">2019-11-01T12:34:11Z</dcterms:created>
  <dcterms:modified xsi:type="dcterms:W3CDTF">2025-04-01T14:55:00Z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