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7"/>
  </p:notesMasterIdLst>
  <p:handoutMasterIdLst>
    <p:handoutMasterId r:id="rId8"/>
  </p:handoutMasterIdLst>
  <p:sldIdLst>
    <p:sldId id="455" r:id="rId2"/>
    <p:sldId id="456" r:id="rId3"/>
    <p:sldId id="458" r:id="rId4"/>
    <p:sldId id="462" r:id="rId5"/>
    <p:sldId id="263" r:id="rId6"/>
  </p:sldIdLst>
  <p:sldSz cx="12192000" cy="6858000"/>
  <p:notesSz cx="7023100" cy="9309100"/>
  <p:custDataLst>
    <p:tags r:id="rId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97E5F28-656C-8C20-6516-2A2596813B2D}" name="Jennifer S. Dolder" initials="JSD" userId="S::rdoldj@peba.sc.gov::adc8f237-6518-4fda-a594-f6aaccffabfd" providerId="AD"/>
  <p188:author id="{211EDD33-86DB-4CFD-A41B-7B88B073EF7A}" name="Jessica Moak" initials="JM" userId="S::rmoakj@peba.sc.gov::00fb72e6-3ecd-44d5-a8cb-95d2c3bab7d4"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B81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205" autoAdjust="0"/>
    <p:restoredTop sz="96357" autoAdjust="0"/>
  </p:normalViewPr>
  <p:slideViewPr>
    <p:cSldViewPr snapToGrid="0">
      <p:cViewPr varScale="1">
        <p:scale>
          <a:sx n="112" d="100"/>
          <a:sy n="112" d="100"/>
        </p:scale>
        <p:origin x="138" y="96"/>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8/10/relationships/authors" Target="authors.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tags" Target="tags/tag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CC20F16F-8811-4B51-BB31-320552CC85AF}" type="datetimeFigureOut">
              <a:rPr lang="en-US" smtClean="0"/>
              <a:t>4/1/2025</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6B005CDC-F66A-4EA3-93A4-41602AB21081}" type="datetimeFigureOut">
              <a:rPr lang="en-US" smtClean="0"/>
              <a:t>4/1/2025</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r>
              <a:rPr lang="en-US" dirty="0">
                <a:latin typeface="Calibri" panose="020F0502020204030204" pitchFamily="34" charset="0"/>
                <a:ea typeface="Times New Roman" panose="02020603050405020304" pitchFamily="18" charset="0"/>
                <a:cs typeface="Calibri" panose="020F0502020204030204" pitchFamily="34" charset="0"/>
              </a:rPr>
              <a:t> </a:t>
            </a:r>
            <a:endParaRPr lang="en-US" sz="1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u="none" dirty="0"/>
          </a:p>
        </p:txBody>
      </p:sp>
      <p:sp>
        <p:nvSpPr>
          <p:cNvPr id="4" name="Slide Number Placeholder 3"/>
          <p:cNvSpPr>
            <a:spLocks noGrp="1"/>
          </p:cNvSpPr>
          <p:nvPr>
            <p:ph type="sldNum" sz="quarter" idx="5"/>
          </p:nvPr>
        </p:nvSpPr>
        <p:spPr/>
        <p:txBody>
          <a:bodyPr/>
          <a:lstStyle/>
          <a:p>
            <a:fld id="{036C5A97-FE1B-4EFC-9C73-B1258035E011}" type="slidenum">
              <a:rPr lang="en-US" smtClean="0"/>
              <a:t>2</a:t>
            </a:fld>
            <a:endParaRPr lang="en-US"/>
          </a:p>
        </p:txBody>
      </p:sp>
    </p:spTree>
    <p:extLst>
      <p:ext uri="{BB962C8B-B14F-4D97-AF65-F5344CB8AC3E}">
        <p14:creationId xmlns:p14="http://schemas.microsoft.com/office/powerpoint/2010/main" val="3426722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36C5A97-FE1B-4EFC-9C73-B1258035E011}" type="slidenum">
              <a:rPr lang="en-US" smtClean="0"/>
              <a:t>5</a:t>
            </a:fld>
            <a:endParaRPr lang="en-US"/>
          </a:p>
        </p:txBody>
      </p:sp>
    </p:spTree>
    <p:extLst>
      <p:ext uri="{BB962C8B-B14F-4D97-AF65-F5344CB8AC3E}">
        <p14:creationId xmlns:p14="http://schemas.microsoft.com/office/powerpoint/2010/main" val="9679540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0"/>
            <a:ext cx="12191996" cy="6857997"/>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2308324"/>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a:t>
            </a:r>
          </a:p>
        </p:txBody>
      </p:sp>
    </p:spTree>
    <p:extLst>
      <p:ext uri="{BB962C8B-B14F-4D97-AF65-F5344CB8AC3E}">
        <p14:creationId xmlns:p14="http://schemas.microsoft.com/office/powerpoint/2010/main" val="8156219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pic>
        <p:nvPicPr>
          <p:cNvPr id="5" name="Picture 6">
            <a:extLst>
              <a:ext uri="{FF2B5EF4-FFF2-40B4-BE49-F238E27FC236}">
                <a16:creationId xmlns:a16="http://schemas.microsoft.com/office/drawing/2014/main" id="{6E4A278D-98BD-4F99-B489-EB034A08BCA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sz="half" idx="1"/>
          </p:nvPr>
        </p:nvSpPr>
        <p:spPr>
          <a:xfrm>
            <a:off x="6096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008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itle 1"/>
          <p:cNvSpPr>
            <a:spLocks noGrp="1"/>
          </p:cNvSpPr>
          <p:nvPr>
            <p:ph type="title"/>
          </p:nvPr>
        </p:nvSpPr>
        <p:spPr>
          <a:xfrm>
            <a:off x="609598" y="228600"/>
            <a:ext cx="10972799" cy="804672"/>
          </a:xfrm>
        </p:spPr>
        <p:txBody>
          <a:bodyPr>
            <a:normAutofit/>
          </a:bodyPr>
          <a:lstStyle>
            <a:lvl1pPr>
              <a:defRPr sz="2800" b="1">
                <a:solidFill>
                  <a:schemeClr val="accent2"/>
                </a:solidFill>
                <a:latin typeface="Times New Roman" panose="02020603050405020304" pitchFamily="18" charset="0"/>
                <a:cs typeface="Times New Roman" panose="02020603050405020304" pitchFamily="18" charset="0"/>
              </a:defRPr>
            </a:lvl1pPr>
          </a:lstStyle>
          <a:p>
            <a:r>
              <a:rPr lang="en-US"/>
              <a:t>Click to edit Master title style</a:t>
            </a:r>
            <a:endParaRPr lang="en-US" dirty="0"/>
          </a:p>
        </p:txBody>
      </p:sp>
      <p:sp>
        <p:nvSpPr>
          <p:cNvPr id="6" name="Slide Number Placeholder 5">
            <a:extLst>
              <a:ext uri="{FF2B5EF4-FFF2-40B4-BE49-F238E27FC236}">
                <a16:creationId xmlns:a16="http://schemas.microsoft.com/office/drawing/2014/main" id="{CB6BFA35-6A20-415C-80E4-148A8221A214}"/>
              </a:ext>
            </a:extLst>
          </p:cNvPr>
          <p:cNvSpPr>
            <a:spLocks noGrp="1"/>
          </p:cNvSpPr>
          <p:nvPr>
            <p:ph type="sldNum" sz="quarter" idx="10"/>
          </p:nvPr>
        </p:nvSpPr>
        <p:spPr>
          <a:xfrm>
            <a:off x="11118851" y="6400800"/>
            <a:ext cx="1073149"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pPr>
              <a:defRPr/>
            </a:pPr>
            <a:fld id="{22ED343D-422D-4BB7-AC04-D46A47F2C634}" type="slidenum">
              <a:rPr lang="en-US"/>
              <a:pPr>
                <a:defRPr/>
              </a:pPr>
              <a:t>‹#›</a:t>
            </a:fld>
            <a:endParaRPr lang="en-US" dirty="0"/>
          </a:p>
        </p:txBody>
      </p:sp>
    </p:spTree>
    <p:extLst>
      <p:ext uri="{BB962C8B-B14F-4D97-AF65-F5344CB8AC3E}">
        <p14:creationId xmlns:p14="http://schemas.microsoft.com/office/powerpoint/2010/main" val="1493476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 id="2147483700" r:id="rId15"/>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3" Type="http://schemas.openxmlformats.org/officeDocument/2006/relationships/hyperlink" Target="https://peba.sc.gov/sites/default/files/state_orp.pdf" TargetMode="External"/><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21.svg"/><Relationship Id="rId2" Type="http://schemas.openxmlformats.org/officeDocument/2006/relationships/image" Target="../media/image20.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4.xml"/><Relationship Id="rId1" Type="http://schemas.openxmlformats.org/officeDocument/2006/relationships/tags" Target="../tags/tag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0DEE1BD-AF17-3D55-C253-B850ED682644}"/>
              </a:ext>
            </a:extLst>
          </p:cNvPr>
          <p:cNvSpPr>
            <a:spLocks noGrp="1"/>
          </p:cNvSpPr>
          <p:nvPr>
            <p:ph type="ctrTitle"/>
          </p:nvPr>
        </p:nvSpPr>
        <p:spPr/>
        <p:txBody>
          <a:bodyPr/>
          <a:lstStyle/>
          <a:p>
            <a:r>
              <a:rPr lang="en-US" dirty="0"/>
              <a:t>Introduction:</a:t>
            </a:r>
            <a:br>
              <a:rPr lang="en-US" dirty="0"/>
            </a:br>
            <a:r>
              <a:rPr lang="en-US" dirty="0"/>
              <a:t>defined contribution plan</a:t>
            </a:r>
          </a:p>
        </p:txBody>
      </p:sp>
      <p:sp>
        <p:nvSpPr>
          <p:cNvPr id="5" name="Subtitle 4">
            <a:extLst>
              <a:ext uri="{FF2B5EF4-FFF2-40B4-BE49-F238E27FC236}">
                <a16:creationId xmlns:a16="http://schemas.microsoft.com/office/drawing/2014/main" id="{527FADDC-29EE-513D-091A-FFE0A30A5C29}"/>
              </a:ext>
            </a:extLst>
          </p:cNvPr>
          <p:cNvSpPr>
            <a:spLocks noGrp="1"/>
          </p:cNvSpPr>
          <p:nvPr>
            <p:ph type="subTitle" idx="1"/>
          </p:nvPr>
        </p:nvSpPr>
        <p:spPr/>
        <p:txBody>
          <a:bodyPr/>
          <a:lstStyle/>
          <a:p>
            <a:r>
              <a:rPr lang="en-US" dirty="0"/>
              <a:t>Retirement Benefits Training</a:t>
            </a:r>
          </a:p>
          <a:p>
            <a:r>
              <a:rPr lang="en-US" dirty="0"/>
              <a:t>Fiscal year 2026</a:t>
            </a:r>
            <a:endParaRPr lang="en-US" dirty="0">
              <a:solidFill>
                <a:srgbClr val="FF0000"/>
              </a:solidFill>
            </a:endParaRPr>
          </a:p>
        </p:txBody>
      </p:sp>
    </p:spTree>
    <p:custDataLst>
      <p:tags r:id="rId1"/>
    </p:custDataLst>
    <p:extLst>
      <p:ext uri="{BB962C8B-B14F-4D97-AF65-F5344CB8AC3E}">
        <p14:creationId xmlns:p14="http://schemas.microsoft.com/office/powerpoint/2010/main" val="29324717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28D603E-0FFE-5982-4B68-942BBFA5AA1E}"/>
              </a:ext>
            </a:extLst>
          </p:cNvPr>
          <p:cNvSpPr>
            <a:spLocks noGrp="1"/>
          </p:cNvSpPr>
          <p:nvPr>
            <p:ph type="title"/>
          </p:nvPr>
        </p:nvSpPr>
        <p:spPr/>
        <p:txBody>
          <a:bodyPr/>
          <a:lstStyle/>
          <a:p>
            <a:r>
              <a:rPr lang="en-US" dirty="0"/>
              <a:t>Who can participate in the State Optional Retirement Program?</a:t>
            </a:r>
          </a:p>
        </p:txBody>
      </p:sp>
      <p:sp>
        <p:nvSpPr>
          <p:cNvPr id="7" name="Content Placeholder 6">
            <a:extLst>
              <a:ext uri="{FF2B5EF4-FFF2-40B4-BE49-F238E27FC236}">
                <a16:creationId xmlns:a16="http://schemas.microsoft.com/office/drawing/2014/main" id="{DDCA3EB2-4D75-52EF-E16C-33E70A8C840A}"/>
              </a:ext>
            </a:extLst>
          </p:cNvPr>
          <p:cNvSpPr>
            <a:spLocks noGrp="1"/>
          </p:cNvSpPr>
          <p:nvPr>
            <p:ph idx="1"/>
          </p:nvPr>
        </p:nvSpPr>
        <p:spPr/>
        <p:txBody>
          <a:bodyPr/>
          <a:lstStyle/>
          <a:p>
            <a:r>
              <a:rPr lang="en-US" altLang="en-US" dirty="0"/>
              <a:t>Alternative to defined benefit plan for eligible employees. </a:t>
            </a:r>
          </a:p>
          <a:p>
            <a:r>
              <a:rPr lang="en-US" altLang="en-US" dirty="0"/>
              <a:t>Available to employees of:</a:t>
            </a:r>
          </a:p>
          <a:p>
            <a:pPr lvl="1"/>
            <a:r>
              <a:rPr lang="en-US" altLang="en-US" dirty="0"/>
              <a:t>State agencies;</a:t>
            </a:r>
          </a:p>
          <a:p>
            <a:pPr lvl="1"/>
            <a:r>
              <a:rPr lang="en-US" altLang="en-US" dirty="0"/>
              <a:t>Public</a:t>
            </a:r>
            <a:r>
              <a:rPr lang="en-US" altLang="en-US" dirty="0">
                <a:solidFill>
                  <a:srgbClr val="FF0000"/>
                </a:solidFill>
              </a:rPr>
              <a:t> </a:t>
            </a:r>
            <a:r>
              <a:rPr lang="en-US" altLang="en-US" dirty="0"/>
              <a:t>school districts;</a:t>
            </a:r>
          </a:p>
          <a:p>
            <a:pPr lvl="1"/>
            <a:r>
              <a:rPr lang="en-US" altLang="en-US" dirty="0"/>
              <a:t>Public higher education institutions; and</a:t>
            </a:r>
          </a:p>
          <a:p>
            <a:pPr lvl="1"/>
            <a:r>
              <a:rPr lang="en-US" altLang="en-US" dirty="0"/>
              <a:t>Participating charter schools. </a:t>
            </a:r>
          </a:p>
          <a:p>
            <a:r>
              <a:rPr lang="en-US" altLang="en-US" dirty="0"/>
              <a:t>Optional employers, such as municipalities and local governments, are not eligible to participate.</a:t>
            </a:r>
          </a:p>
          <a:p>
            <a:r>
              <a:rPr lang="en-US" dirty="0"/>
              <a:t>View the </a:t>
            </a:r>
            <a:r>
              <a:rPr lang="en-US" i="1" u="sng" dirty="0">
                <a:solidFill>
                  <a:schemeClr val="accent1"/>
                </a:solidFill>
                <a:hlinkClick r:id="rId3">
                  <a:extLst>
                    <a:ext uri="{A12FA001-AC4F-418D-AE19-62706E023703}">
                      <ahyp:hlinkClr xmlns:ahyp="http://schemas.microsoft.com/office/drawing/2018/hyperlinkcolor" val="tx"/>
                    </a:ext>
                  </a:extLst>
                </a:hlinkClick>
              </a:rPr>
              <a:t>State ORP at a Glance</a:t>
            </a:r>
            <a:r>
              <a:rPr lang="en-US" dirty="0">
                <a:solidFill>
                  <a:schemeClr val="accent1"/>
                </a:solidFill>
              </a:rPr>
              <a:t> </a:t>
            </a:r>
            <a:r>
              <a:rPr lang="en-US" dirty="0"/>
              <a:t>flyer.</a:t>
            </a:r>
            <a:endParaRPr lang="en-US" altLang="en-US" dirty="0"/>
          </a:p>
        </p:txBody>
      </p:sp>
      <p:sp>
        <p:nvSpPr>
          <p:cNvPr id="4" name="Slide Number Placeholder 3"/>
          <p:cNvSpPr>
            <a:spLocks noGrp="1"/>
          </p:cNvSpPr>
          <p:nvPr>
            <p:ph type="sldNum" sz="quarter" idx="12"/>
          </p:nvPr>
        </p:nvSpPr>
        <p:spPr/>
        <p:txBody>
          <a:bodyPr/>
          <a:lstStyle/>
          <a:p>
            <a:fld id="{28024367-D536-4F59-B2ED-0E7825EDA9AF}" type="slidenum">
              <a:rPr lang="en-US" smtClean="0"/>
              <a:pPr/>
              <a:t>2</a:t>
            </a:fld>
            <a:endParaRPr lang="en-US" dirty="0"/>
          </a:p>
        </p:txBody>
      </p:sp>
    </p:spTree>
    <p:extLst>
      <p:ext uri="{BB962C8B-B14F-4D97-AF65-F5344CB8AC3E}">
        <p14:creationId xmlns:p14="http://schemas.microsoft.com/office/powerpoint/2010/main" val="39683925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C27C856-15FA-ABC3-C894-601F092C24F2}"/>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3</a:t>
            </a:fld>
            <a:endParaRPr lang="en-US" dirty="0"/>
          </a:p>
        </p:txBody>
      </p:sp>
      <p:sp>
        <p:nvSpPr>
          <p:cNvPr id="5" name="Title 4">
            <a:extLst>
              <a:ext uri="{FF2B5EF4-FFF2-40B4-BE49-F238E27FC236}">
                <a16:creationId xmlns:a16="http://schemas.microsoft.com/office/drawing/2014/main" id="{6CB477B9-D81A-EDAC-3F36-218126366B09}"/>
              </a:ext>
            </a:extLst>
          </p:cNvPr>
          <p:cNvSpPr>
            <a:spLocks noGrp="1"/>
          </p:cNvSpPr>
          <p:nvPr>
            <p:ph type="title"/>
          </p:nvPr>
        </p:nvSpPr>
        <p:spPr>
          <a:xfrm>
            <a:off x="609599" y="228600"/>
            <a:ext cx="10972799" cy="1049898"/>
          </a:xfrm>
        </p:spPr>
        <p:txBody>
          <a:bodyPr/>
          <a:lstStyle/>
          <a:p>
            <a:r>
              <a:rPr lang="en-US" dirty="0"/>
              <a:t>Defined contribution plan features</a:t>
            </a:r>
          </a:p>
        </p:txBody>
      </p:sp>
      <p:grpSp>
        <p:nvGrpSpPr>
          <p:cNvPr id="29" name="Group 28">
            <a:extLst>
              <a:ext uri="{FF2B5EF4-FFF2-40B4-BE49-F238E27FC236}">
                <a16:creationId xmlns:a16="http://schemas.microsoft.com/office/drawing/2014/main" id="{4B56506F-11CC-5535-5B92-1AE75CD2A3B6}"/>
              </a:ext>
            </a:extLst>
          </p:cNvPr>
          <p:cNvGrpSpPr/>
          <p:nvPr/>
        </p:nvGrpSpPr>
        <p:grpSpPr>
          <a:xfrm>
            <a:off x="609599" y="1606942"/>
            <a:ext cx="5181600" cy="707886"/>
            <a:chOff x="609599" y="1606942"/>
            <a:chExt cx="5181600" cy="707886"/>
          </a:xfrm>
        </p:grpSpPr>
        <p:sp>
          <p:nvSpPr>
            <p:cNvPr id="22" name="TextBox 21">
              <a:extLst>
                <a:ext uri="{FF2B5EF4-FFF2-40B4-BE49-F238E27FC236}">
                  <a16:creationId xmlns:a16="http://schemas.microsoft.com/office/drawing/2014/main" id="{A53E0864-2450-170D-BBAC-0A6625EFCE26}"/>
                </a:ext>
              </a:extLst>
            </p:cNvPr>
            <p:cNvSpPr txBox="1"/>
            <p:nvPr/>
          </p:nvSpPr>
          <p:spPr>
            <a:xfrm>
              <a:off x="1066799" y="1606942"/>
              <a:ext cx="4724400" cy="707886"/>
            </a:xfrm>
            <a:prstGeom prst="rect">
              <a:avLst/>
            </a:prstGeom>
            <a:noFill/>
          </p:spPr>
          <p:txBody>
            <a:bodyPr wrap="square" lIns="0" rIns="0" rtlCol="0" anchor="b">
              <a:spAutoFit/>
            </a:bodyPr>
            <a:lstStyle/>
            <a:p>
              <a:r>
                <a:rPr lang="en-US" sz="2000" noProof="1">
                  <a:solidFill>
                    <a:schemeClr val="tx2"/>
                  </a:solidFill>
                  <a:cs typeface="Times New Roman" panose="02020603050405020304" pitchFamily="18" charset="0"/>
                </a:rPr>
                <a:t>Participant self-directs investments, and benefit is balance in their account.</a:t>
              </a:r>
            </a:p>
          </p:txBody>
        </p:sp>
        <p:grpSp>
          <p:nvGrpSpPr>
            <p:cNvPr id="23" name="Group 22">
              <a:extLst>
                <a:ext uri="{FF2B5EF4-FFF2-40B4-BE49-F238E27FC236}">
                  <a16:creationId xmlns:a16="http://schemas.microsoft.com/office/drawing/2014/main" id="{34DDD7DB-E757-D5CA-9552-BF8A82AC3658}"/>
                </a:ext>
              </a:extLst>
            </p:cNvPr>
            <p:cNvGrpSpPr/>
            <p:nvPr/>
          </p:nvGrpSpPr>
          <p:grpSpPr>
            <a:xfrm>
              <a:off x="609599" y="1800865"/>
              <a:ext cx="320040" cy="320040"/>
              <a:chOff x="962650" y="2922151"/>
              <a:chExt cx="360045" cy="360045"/>
            </a:xfrm>
          </p:grpSpPr>
          <p:sp>
            <p:nvSpPr>
              <p:cNvPr id="24" name="Freeform: Shape 23">
                <a:extLst>
                  <a:ext uri="{FF2B5EF4-FFF2-40B4-BE49-F238E27FC236}">
                    <a16:creationId xmlns:a16="http://schemas.microsoft.com/office/drawing/2014/main" id="{36E301E7-58E2-66EB-ABD8-B2FDD354F662}"/>
                  </a:ext>
                </a:extLst>
              </p:cNvPr>
              <p:cNvSpPr/>
              <p:nvPr/>
            </p:nvSpPr>
            <p:spPr>
              <a:xfrm>
                <a:off x="962650" y="2922151"/>
                <a:ext cx="360045" cy="360045"/>
              </a:xfrm>
              <a:custGeom>
                <a:avLst/>
                <a:gdLst>
                  <a:gd name="connsiteX0" fmla="*/ 0 w 360045"/>
                  <a:gd name="connsiteY0" fmla="*/ 0 h 360045"/>
                  <a:gd name="connsiteX1" fmla="*/ 0 w 360045"/>
                  <a:gd name="connsiteY1" fmla="*/ 360045 h 360045"/>
                  <a:gd name="connsiteX2" fmla="*/ 360045 w 360045"/>
                  <a:gd name="connsiteY2" fmla="*/ 360045 h 360045"/>
                  <a:gd name="connsiteX3" fmla="*/ 360045 w 360045"/>
                  <a:gd name="connsiteY3" fmla="*/ 0 h 360045"/>
                  <a:gd name="connsiteX4" fmla="*/ 320040 w 360045"/>
                  <a:gd name="connsiteY4" fmla="*/ 320040 h 360045"/>
                  <a:gd name="connsiteX5" fmla="*/ 40005 w 360045"/>
                  <a:gd name="connsiteY5" fmla="*/ 320040 h 360045"/>
                  <a:gd name="connsiteX6" fmla="*/ 40005 w 360045"/>
                  <a:gd name="connsiteY6" fmla="*/ 40005 h 360045"/>
                  <a:gd name="connsiteX7" fmla="*/ 320040 w 360045"/>
                  <a:gd name="connsiteY7" fmla="*/ 40005 h 360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60045" h="360045">
                    <a:moveTo>
                      <a:pt x="0" y="0"/>
                    </a:moveTo>
                    <a:lnTo>
                      <a:pt x="0" y="360045"/>
                    </a:lnTo>
                    <a:lnTo>
                      <a:pt x="360045" y="360045"/>
                    </a:lnTo>
                    <a:lnTo>
                      <a:pt x="360045" y="0"/>
                    </a:lnTo>
                    <a:close/>
                    <a:moveTo>
                      <a:pt x="320040" y="320040"/>
                    </a:moveTo>
                    <a:lnTo>
                      <a:pt x="40005" y="320040"/>
                    </a:lnTo>
                    <a:lnTo>
                      <a:pt x="40005" y="40005"/>
                    </a:lnTo>
                    <a:lnTo>
                      <a:pt x="320040" y="40005"/>
                    </a:lnTo>
                    <a:close/>
                  </a:path>
                </a:pathLst>
              </a:custGeom>
              <a:solidFill>
                <a:srgbClr val="A0B810"/>
              </a:solidFill>
              <a:ln w="6648" cap="flat">
                <a:noFill/>
                <a:prstDash val="solid"/>
                <a:miter/>
              </a:ln>
            </p:spPr>
            <p:txBody>
              <a:bodyPr rtlCol="0" anchor="ctr"/>
              <a:lstStyle/>
              <a:p>
                <a:endParaRPr lang="en-US"/>
              </a:p>
            </p:txBody>
          </p:sp>
          <p:sp>
            <p:nvSpPr>
              <p:cNvPr id="25" name="Freeform: Shape 24">
                <a:extLst>
                  <a:ext uri="{FF2B5EF4-FFF2-40B4-BE49-F238E27FC236}">
                    <a16:creationId xmlns:a16="http://schemas.microsoft.com/office/drawing/2014/main" id="{3486DB9E-2C2D-0B72-9380-BF87D2EF3BAB}"/>
                  </a:ext>
                </a:extLst>
              </p:cNvPr>
              <p:cNvSpPr/>
              <p:nvPr/>
            </p:nvSpPr>
            <p:spPr>
              <a:xfrm>
                <a:off x="1025044" y="3004248"/>
                <a:ext cx="235269" cy="179335"/>
              </a:xfrm>
              <a:custGeom>
                <a:avLst/>
                <a:gdLst>
                  <a:gd name="connsiteX0" fmla="*/ 235269 w 235269"/>
                  <a:gd name="connsiteY0" fmla="*/ 28570 h 179335"/>
                  <a:gd name="connsiteX1" fmla="*/ 207266 w 235269"/>
                  <a:gd name="connsiteY1" fmla="*/ 0 h 179335"/>
                  <a:gd name="connsiteX2" fmla="*/ 81697 w 235269"/>
                  <a:gd name="connsiteY2" fmla="*/ 123049 h 179335"/>
                  <a:gd name="connsiteX3" fmla="*/ 28290 w 235269"/>
                  <a:gd name="connsiteY3" fmla="*/ 69642 h 179335"/>
                  <a:gd name="connsiteX4" fmla="*/ 0 w 235269"/>
                  <a:gd name="connsiteY4" fmla="*/ 97926 h 179335"/>
                  <a:gd name="connsiteX5" fmla="*/ 81410 w 235269"/>
                  <a:gd name="connsiteY5" fmla="*/ 179336 h 179335"/>
                  <a:gd name="connsiteX6" fmla="*/ 235269 w 235269"/>
                  <a:gd name="connsiteY6" fmla="*/ 28570 h 1793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35269" h="179335">
                    <a:moveTo>
                      <a:pt x="235269" y="28570"/>
                    </a:moveTo>
                    <a:lnTo>
                      <a:pt x="207266" y="0"/>
                    </a:lnTo>
                    <a:lnTo>
                      <a:pt x="81697" y="123049"/>
                    </a:lnTo>
                    <a:lnTo>
                      <a:pt x="28290" y="69642"/>
                    </a:lnTo>
                    <a:lnTo>
                      <a:pt x="0" y="97926"/>
                    </a:lnTo>
                    <a:lnTo>
                      <a:pt x="81410" y="179336"/>
                    </a:lnTo>
                    <a:lnTo>
                      <a:pt x="235269" y="28570"/>
                    </a:lnTo>
                    <a:close/>
                  </a:path>
                </a:pathLst>
              </a:custGeom>
              <a:solidFill>
                <a:srgbClr val="A0B810"/>
              </a:solidFill>
              <a:ln w="6648" cap="flat">
                <a:noFill/>
                <a:prstDash val="solid"/>
                <a:miter/>
              </a:ln>
            </p:spPr>
            <p:txBody>
              <a:bodyPr rtlCol="0" anchor="ctr"/>
              <a:lstStyle/>
              <a:p>
                <a:endParaRPr lang="en-US" dirty="0"/>
              </a:p>
            </p:txBody>
          </p:sp>
        </p:grpSp>
      </p:grpSp>
      <p:grpSp>
        <p:nvGrpSpPr>
          <p:cNvPr id="19" name="Group 18">
            <a:extLst>
              <a:ext uri="{FF2B5EF4-FFF2-40B4-BE49-F238E27FC236}">
                <a16:creationId xmlns:a16="http://schemas.microsoft.com/office/drawing/2014/main" id="{10459354-C701-1B41-1838-CE12DA9B9C7B}"/>
              </a:ext>
            </a:extLst>
          </p:cNvPr>
          <p:cNvGrpSpPr/>
          <p:nvPr/>
        </p:nvGrpSpPr>
        <p:grpSpPr>
          <a:xfrm>
            <a:off x="609599" y="2382140"/>
            <a:ext cx="5181599" cy="3600986"/>
            <a:chOff x="680761" y="3623232"/>
            <a:chExt cx="5181599" cy="3600986"/>
          </a:xfrm>
        </p:grpSpPr>
        <p:sp>
          <p:nvSpPr>
            <p:cNvPr id="34" name="TextBox 33">
              <a:extLst>
                <a:ext uri="{FF2B5EF4-FFF2-40B4-BE49-F238E27FC236}">
                  <a16:creationId xmlns:a16="http://schemas.microsoft.com/office/drawing/2014/main" id="{FC2D27C0-2FEA-38AE-2892-D4994DB5C833}"/>
                </a:ext>
              </a:extLst>
            </p:cNvPr>
            <p:cNvSpPr txBox="1"/>
            <p:nvPr/>
          </p:nvSpPr>
          <p:spPr>
            <a:xfrm>
              <a:off x="1137960" y="4638895"/>
              <a:ext cx="4724400" cy="2585323"/>
            </a:xfrm>
            <a:prstGeom prst="rect">
              <a:avLst/>
            </a:prstGeom>
            <a:noFill/>
          </p:spPr>
          <p:txBody>
            <a:bodyPr wrap="square" lIns="0" rIns="0" rtlCol="0" anchor="b">
              <a:spAutoFit/>
            </a:bodyPr>
            <a:lstStyle/>
            <a:p>
              <a:pPr marL="285750" indent="-285750">
                <a:buFont typeface="Arial" panose="020B0604020202020204" pitchFamily="34" charset="0"/>
                <a:buChar char="•"/>
              </a:pPr>
              <a:r>
                <a:rPr lang="en-US" noProof="1">
                  <a:solidFill>
                    <a:schemeClr val="tx2"/>
                  </a:solidFill>
                  <a:cs typeface="Times New Roman" panose="02020603050405020304" pitchFamily="18" charset="0"/>
                </a:rPr>
                <a:t>Employee contributes rate equal to SCRS employee contribution; and</a:t>
              </a:r>
            </a:p>
            <a:p>
              <a:pPr marL="285750" indent="-285750">
                <a:buFont typeface="Arial" panose="020B0604020202020204" pitchFamily="34" charset="0"/>
                <a:buChar char="•"/>
              </a:pPr>
              <a:r>
                <a:rPr lang="en-US" noProof="1">
                  <a:solidFill>
                    <a:schemeClr val="tx2"/>
                  </a:solidFill>
                  <a:cs typeface="Times New Roman" panose="02020603050405020304" pitchFamily="18" charset="0"/>
                </a:rPr>
                <a:t>Employer contributes at same rate as SCRS employer rate.</a:t>
              </a:r>
            </a:p>
            <a:p>
              <a:pPr marL="742950" lvl="1" indent="-285750">
                <a:buFont typeface="Arial" panose="020B0604020202020204" pitchFamily="34" charset="0"/>
                <a:buChar char="•"/>
              </a:pPr>
              <a:r>
                <a:rPr lang="en-US" noProof="1">
                  <a:solidFill>
                    <a:schemeClr val="tx2"/>
                  </a:solidFill>
                  <a:cs typeface="Times New Roman" panose="02020603050405020304" pitchFamily="18" charset="0"/>
                </a:rPr>
                <a:t>5% of gross pay contributed directly to participant’s account with chosen service provider.</a:t>
              </a:r>
            </a:p>
            <a:p>
              <a:pPr marL="742950" lvl="1" indent="-285750">
                <a:buFont typeface="Arial" panose="020B0604020202020204" pitchFamily="34" charset="0"/>
                <a:buChar char="•"/>
              </a:pPr>
              <a:r>
                <a:rPr lang="en-US" noProof="1">
                  <a:solidFill>
                    <a:schemeClr val="tx2"/>
                  </a:solidFill>
                  <a:cs typeface="Times New Roman" panose="02020603050405020304" pitchFamily="18" charset="0"/>
                </a:rPr>
                <a:t>Remaining employer contribution remitted to SCRS.</a:t>
              </a:r>
            </a:p>
          </p:txBody>
        </p:sp>
        <p:sp>
          <p:nvSpPr>
            <p:cNvPr id="12" name="TextBox 11">
              <a:extLst>
                <a:ext uri="{FF2B5EF4-FFF2-40B4-BE49-F238E27FC236}">
                  <a16:creationId xmlns:a16="http://schemas.microsoft.com/office/drawing/2014/main" id="{567F087F-B031-5A33-4A90-F336510EB4B3}"/>
                </a:ext>
              </a:extLst>
            </p:cNvPr>
            <p:cNvSpPr txBox="1"/>
            <p:nvPr/>
          </p:nvSpPr>
          <p:spPr>
            <a:xfrm>
              <a:off x="1137961" y="3623232"/>
              <a:ext cx="4724399" cy="1015663"/>
            </a:xfrm>
            <a:prstGeom prst="rect">
              <a:avLst/>
            </a:prstGeom>
            <a:noFill/>
          </p:spPr>
          <p:txBody>
            <a:bodyPr wrap="square" lIns="0" rIns="0" rtlCol="0" anchor="b">
              <a:spAutoFit/>
            </a:bodyPr>
            <a:lstStyle/>
            <a:p>
              <a:pPr eaLnBrk="1" hangingPunct="1"/>
              <a:r>
                <a:rPr lang="en-US" altLang="en-US" sz="2000" dirty="0">
                  <a:solidFill>
                    <a:schemeClr val="tx2"/>
                  </a:solidFill>
                </a:rPr>
                <a:t>Contributions remitted directly by employer to participant’s account with chosen service provider.</a:t>
              </a:r>
            </a:p>
          </p:txBody>
        </p:sp>
        <p:grpSp>
          <p:nvGrpSpPr>
            <p:cNvPr id="16" name="Group 15">
              <a:extLst>
                <a:ext uri="{FF2B5EF4-FFF2-40B4-BE49-F238E27FC236}">
                  <a16:creationId xmlns:a16="http://schemas.microsoft.com/office/drawing/2014/main" id="{35A1CAE2-D666-1D59-D054-F78B0D2771EE}"/>
                </a:ext>
              </a:extLst>
            </p:cNvPr>
            <p:cNvGrpSpPr/>
            <p:nvPr/>
          </p:nvGrpSpPr>
          <p:grpSpPr>
            <a:xfrm>
              <a:off x="680761" y="3971043"/>
              <a:ext cx="320040" cy="320040"/>
              <a:chOff x="962650" y="2922151"/>
              <a:chExt cx="360045" cy="360045"/>
            </a:xfrm>
          </p:grpSpPr>
          <p:sp>
            <p:nvSpPr>
              <p:cNvPr id="17" name="Freeform: Shape 16">
                <a:extLst>
                  <a:ext uri="{FF2B5EF4-FFF2-40B4-BE49-F238E27FC236}">
                    <a16:creationId xmlns:a16="http://schemas.microsoft.com/office/drawing/2014/main" id="{053C4DA6-B2A5-C1DE-F380-8C86E0F9950A}"/>
                  </a:ext>
                </a:extLst>
              </p:cNvPr>
              <p:cNvSpPr/>
              <p:nvPr/>
            </p:nvSpPr>
            <p:spPr>
              <a:xfrm>
                <a:off x="962650" y="2922151"/>
                <a:ext cx="360045" cy="360045"/>
              </a:xfrm>
              <a:custGeom>
                <a:avLst/>
                <a:gdLst>
                  <a:gd name="connsiteX0" fmla="*/ 0 w 360045"/>
                  <a:gd name="connsiteY0" fmla="*/ 0 h 360045"/>
                  <a:gd name="connsiteX1" fmla="*/ 0 w 360045"/>
                  <a:gd name="connsiteY1" fmla="*/ 360045 h 360045"/>
                  <a:gd name="connsiteX2" fmla="*/ 360045 w 360045"/>
                  <a:gd name="connsiteY2" fmla="*/ 360045 h 360045"/>
                  <a:gd name="connsiteX3" fmla="*/ 360045 w 360045"/>
                  <a:gd name="connsiteY3" fmla="*/ 0 h 360045"/>
                  <a:gd name="connsiteX4" fmla="*/ 320040 w 360045"/>
                  <a:gd name="connsiteY4" fmla="*/ 320040 h 360045"/>
                  <a:gd name="connsiteX5" fmla="*/ 40005 w 360045"/>
                  <a:gd name="connsiteY5" fmla="*/ 320040 h 360045"/>
                  <a:gd name="connsiteX6" fmla="*/ 40005 w 360045"/>
                  <a:gd name="connsiteY6" fmla="*/ 40005 h 360045"/>
                  <a:gd name="connsiteX7" fmla="*/ 320040 w 360045"/>
                  <a:gd name="connsiteY7" fmla="*/ 40005 h 360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60045" h="360045">
                    <a:moveTo>
                      <a:pt x="0" y="0"/>
                    </a:moveTo>
                    <a:lnTo>
                      <a:pt x="0" y="360045"/>
                    </a:lnTo>
                    <a:lnTo>
                      <a:pt x="360045" y="360045"/>
                    </a:lnTo>
                    <a:lnTo>
                      <a:pt x="360045" y="0"/>
                    </a:lnTo>
                    <a:close/>
                    <a:moveTo>
                      <a:pt x="320040" y="320040"/>
                    </a:moveTo>
                    <a:lnTo>
                      <a:pt x="40005" y="320040"/>
                    </a:lnTo>
                    <a:lnTo>
                      <a:pt x="40005" y="40005"/>
                    </a:lnTo>
                    <a:lnTo>
                      <a:pt x="320040" y="40005"/>
                    </a:lnTo>
                    <a:close/>
                  </a:path>
                </a:pathLst>
              </a:custGeom>
              <a:solidFill>
                <a:srgbClr val="A0B810"/>
              </a:solidFill>
              <a:ln w="6648" cap="flat">
                <a:noFill/>
                <a:prstDash val="solid"/>
                <a:miter/>
              </a:ln>
            </p:spPr>
            <p:txBody>
              <a:bodyPr rtlCol="0" anchor="ctr"/>
              <a:lstStyle/>
              <a:p>
                <a:endParaRPr lang="en-US"/>
              </a:p>
            </p:txBody>
          </p:sp>
          <p:sp>
            <p:nvSpPr>
              <p:cNvPr id="18" name="Freeform: Shape 17">
                <a:extLst>
                  <a:ext uri="{FF2B5EF4-FFF2-40B4-BE49-F238E27FC236}">
                    <a16:creationId xmlns:a16="http://schemas.microsoft.com/office/drawing/2014/main" id="{34F0EC98-FD35-513E-9C8C-10577130D35C}"/>
                  </a:ext>
                </a:extLst>
              </p:cNvPr>
              <p:cNvSpPr/>
              <p:nvPr/>
            </p:nvSpPr>
            <p:spPr>
              <a:xfrm>
                <a:off x="1025044" y="3004248"/>
                <a:ext cx="235269" cy="179335"/>
              </a:xfrm>
              <a:custGeom>
                <a:avLst/>
                <a:gdLst>
                  <a:gd name="connsiteX0" fmla="*/ 235269 w 235269"/>
                  <a:gd name="connsiteY0" fmla="*/ 28570 h 179335"/>
                  <a:gd name="connsiteX1" fmla="*/ 207266 w 235269"/>
                  <a:gd name="connsiteY1" fmla="*/ 0 h 179335"/>
                  <a:gd name="connsiteX2" fmla="*/ 81697 w 235269"/>
                  <a:gd name="connsiteY2" fmla="*/ 123049 h 179335"/>
                  <a:gd name="connsiteX3" fmla="*/ 28290 w 235269"/>
                  <a:gd name="connsiteY3" fmla="*/ 69642 h 179335"/>
                  <a:gd name="connsiteX4" fmla="*/ 0 w 235269"/>
                  <a:gd name="connsiteY4" fmla="*/ 97926 h 179335"/>
                  <a:gd name="connsiteX5" fmla="*/ 81410 w 235269"/>
                  <a:gd name="connsiteY5" fmla="*/ 179336 h 179335"/>
                  <a:gd name="connsiteX6" fmla="*/ 235269 w 235269"/>
                  <a:gd name="connsiteY6" fmla="*/ 28570 h 1793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35269" h="179335">
                    <a:moveTo>
                      <a:pt x="235269" y="28570"/>
                    </a:moveTo>
                    <a:lnTo>
                      <a:pt x="207266" y="0"/>
                    </a:lnTo>
                    <a:lnTo>
                      <a:pt x="81697" y="123049"/>
                    </a:lnTo>
                    <a:lnTo>
                      <a:pt x="28290" y="69642"/>
                    </a:lnTo>
                    <a:lnTo>
                      <a:pt x="0" y="97926"/>
                    </a:lnTo>
                    <a:lnTo>
                      <a:pt x="81410" y="179336"/>
                    </a:lnTo>
                    <a:lnTo>
                      <a:pt x="235269" y="28570"/>
                    </a:lnTo>
                    <a:close/>
                  </a:path>
                </a:pathLst>
              </a:custGeom>
              <a:solidFill>
                <a:srgbClr val="A0B810"/>
              </a:solidFill>
              <a:ln w="6648" cap="flat">
                <a:noFill/>
                <a:prstDash val="solid"/>
                <a:miter/>
              </a:ln>
            </p:spPr>
            <p:txBody>
              <a:bodyPr rtlCol="0" anchor="ctr"/>
              <a:lstStyle/>
              <a:p>
                <a:endParaRPr lang="en-US" dirty="0"/>
              </a:p>
            </p:txBody>
          </p:sp>
        </p:grpSp>
      </p:grpSp>
      <p:grpSp>
        <p:nvGrpSpPr>
          <p:cNvPr id="28" name="Group 27">
            <a:extLst>
              <a:ext uri="{FF2B5EF4-FFF2-40B4-BE49-F238E27FC236}">
                <a16:creationId xmlns:a16="http://schemas.microsoft.com/office/drawing/2014/main" id="{C0BB556F-C719-91AD-4876-A83FC6E030F8}"/>
              </a:ext>
            </a:extLst>
          </p:cNvPr>
          <p:cNvGrpSpPr/>
          <p:nvPr/>
        </p:nvGrpSpPr>
        <p:grpSpPr>
          <a:xfrm>
            <a:off x="6400798" y="1613073"/>
            <a:ext cx="5181600" cy="1015663"/>
            <a:chOff x="6400798" y="1293269"/>
            <a:chExt cx="5181600" cy="1015663"/>
          </a:xfrm>
        </p:grpSpPr>
        <p:sp>
          <p:nvSpPr>
            <p:cNvPr id="3" name="TextBox 2">
              <a:extLst>
                <a:ext uri="{FF2B5EF4-FFF2-40B4-BE49-F238E27FC236}">
                  <a16:creationId xmlns:a16="http://schemas.microsoft.com/office/drawing/2014/main" id="{6B76319A-7F74-B73F-944F-9A0EFBFBA028}"/>
                </a:ext>
              </a:extLst>
            </p:cNvPr>
            <p:cNvSpPr txBox="1"/>
            <p:nvPr/>
          </p:nvSpPr>
          <p:spPr>
            <a:xfrm>
              <a:off x="6857998" y="1293269"/>
              <a:ext cx="4724400" cy="1015663"/>
            </a:xfrm>
            <a:prstGeom prst="rect">
              <a:avLst/>
            </a:prstGeom>
            <a:noFill/>
          </p:spPr>
          <p:txBody>
            <a:bodyPr wrap="square" lIns="0" rIns="0" rtlCol="0" anchor="b">
              <a:spAutoFit/>
            </a:bodyPr>
            <a:lstStyle/>
            <a:p>
              <a:r>
                <a:rPr lang="en-US" sz="2000" noProof="1">
                  <a:solidFill>
                    <a:schemeClr val="tx2"/>
                  </a:solidFill>
                  <a:cs typeface="Times New Roman" panose="02020603050405020304" pitchFamily="18" charset="0"/>
                </a:rPr>
                <a:t>Immediate rights to account balance at termination from all covered employment or</a:t>
              </a:r>
            </a:p>
            <a:p>
              <a:r>
                <a:rPr lang="en-US" sz="2000" noProof="1">
                  <a:solidFill>
                    <a:schemeClr val="tx2"/>
                  </a:solidFill>
                  <a:cs typeface="Times New Roman" panose="02020603050405020304" pitchFamily="18" charset="0"/>
                </a:rPr>
                <a:t>age 59½. </a:t>
              </a:r>
            </a:p>
          </p:txBody>
        </p:sp>
        <p:grpSp>
          <p:nvGrpSpPr>
            <p:cNvPr id="6" name="Group 5">
              <a:extLst>
                <a:ext uri="{FF2B5EF4-FFF2-40B4-BE49-F238E27FC236}">
                  <a16:creationId xmlns:a16="http://schemas.microsoft.com/office/drawing/2014/main" id="{38F31355-1A05-7C0E-56F2-1C01EB191279}"/>
                </a:ext>
              </a:extLst>
            </p:cNvPr>
            <p:cNvGrpSpPr/>
            <p:nvPr/>
          </p:nvGrpSpPr>
          <p:grpSpPr>
            <a:xfrm>
              <a:off x="6400798" y="1641080"/>
              <a:ext cx="320040" cy="320040"/>
              <a:chOff x="962650" y="2922151"/>
              <a:chExt cx="360045" cy="360045"/>
            </a:xfrm>
          </p:grpSpPr>
          <p:sp>
            <p:nvSpPr>
              <p:cNvPr id="7" name="Freeform: Shape 6">
                <a:extLst>
                  <a:ext uri="{FF2B5EF4-FFF2-40B4-BE49-F238E27FC236}">
                    <a16:creationId xmlns:a16="http://schemas.microsoft.com/office/drawing/2014/main" id="{FB1EB8EE-C95B-D57F-4A7E-53659BE20BEB}"/>
                  </a:ext>
                </a:extLst>
              </p:cNvPr>
              <p:cNvSpPr/>
              <p:nvPr/>
            </p:nvSpPr>
            <p:spPr>
              <a:xfrm>
                <a:off x="962650" y="2922151"/>
                <a:ext cx="360045" cy="360045"/>
              </a:xfrm>
              <a:custGeom>
                <a:avLst/>
                <a:gdLst>
                  <a:gd name="connsiteX0" fmla="*/ 0 w 360045"/>
                  <a:gd name="connsiteY0" fmla="*/ 0 h 360045"/>
                  <a:gd name="connsiteX1" fmla="*/ 0 w 360045"/>
                  <a:gd name="connsiteY1" fmla="*/ 360045 h 360045"/>
                  <a:gd name="connsiteX2" fmla="*/ 360045 w 360045"/>
                  <a:gd name="connsiteY2" fmla="*/ 360045 h 360045"/>
                  <a:gd name="connsiteX3" fmla="*/ 360045 w 360045"/>
                  <a:gd name="connsiteY3" fmla="*/ 0 h 360045"/>
                  <a:gd name="connsiteX4" fmla="*/ 320040 w 360045"/>
                  <a:gd name="connsiteY4" fmla="*/ 320040 h 360045"/>
                  <a:gd name="connsiteX5" fmla="*/ 40005 w 360045"/>
                  <a:gd name="connsiteY5" fmla="*/ 320040 h 360045"/>
                  <a:gd name="connsiteX6" fmla="*/ 40005 w 360045"/>
                  <a:gd name="connsiteY6" fmla="*/ 40005 h 360045"/>
                  <a:gd name="connsiteX7" fmla="*/ 320040 w 360045"/>
                  <a:gd name="connsiteY7" fmla="*/ 40005 h 360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60045" h="360045">
                    <a:moveTo>
                      <a:pt x="0" y="0"/>
                    </a:moveTo>
                    <a:lnTo>
                      <a:pt x="0" y="360045"/>
                    </a:lnTo>
                    <a:lnTo>
                      <a:pt x="360045" y="360045"/>
                    </a:lnTo>
                    <a:lnTo>
                      <a:pt x="360045" y="0"/>
                    </a:lnTo>
                    <a:close/>
                    <a:moveTo>
                      <a:pt x="320040" y="320040"/>
                    </a:moveTo>
                    <a:lnTo>
                      <a:pt x="40005" y="320040"/>
                    </a:lnTo>
                    <a:lnTo>
                      <a:pt x="40005" y="40005"/>
                    </a:lnTo>
                    <a:lnTo>
                      <a:pt x="320040" y="40005"/>
                    </a:lnTo>
                    <a:close/>
                  </a:path>
                </a:pathLst>
              </a:custGeom>
              <a:solidFill>
                <a:srgbClr val="A0B810"/>
              </a:solidFill>
              <a:ln w="6648" cap="flat">
                <a:noFill/>
                <a:prstDash val="solid"/>
                <a:miter/>
              </a:ln>
            </p:spPr>
            <p:txBody>
              <a:bodyPr rtlCol="0" anchor="ctr"/>
              <a:lstStyle/>
              <a:p>
                <a:endParaRPr lang="en-US"/>
              </a:p>
            </p:txBody>
          </p:sp>
          <p:sp>
            <p:nvSpPr>
              <p:cNvPr id="8" name="Freeform: Shape 7">
                <a:extLst>
                  <a:ext uri="{FF2B5EF4-FFF2-40B4-BE49-F238E27FC236}">
                    <a16:creationId xmlns:a16="http://schemas.microsoft.com/office/drawing/2014/main" id="{068837E3-680E-ABD7-9942-1ACE92E600DC}"/>
                  </a:ext>
                </a:extLst>
              </p:cNvPr>
              <p:cNvSpPr/>
              <p:nvPr/>
            </p:nvSpPr>
            <p:spPr>
              <a:xfrm>
                <a:off x="1025044" y="3004248"/>
                <a:ext cx="235269" cy="179335"/>
              </a:xfrm>
              <a:custGeom>
                <a:avLst/>
                <a:gdLst>
                  <a:gd name="connsiteX0" fmla="*/ 235269 w 235269"/>
                  <a:gd name="connsiteY0" fmla="*/ 28570 h 179335"/>
                  <a:gd name="connsiteX1" fmla="*/ 207266 w 235269"/>
                  <a:gd name="connsiteY1" fmla="*/ 0 h 179335"/>
                  <a:gd name="connsiteX2" fmla="*/ 81697 w 235269"/>
                  <a:gd name="connsiteY2" fmla="*/ 123049 h 179335"/>
                  <a:gd name="connsiteX3" fmla="*/ 28290 w 235269"/>
                  <a:gd name="connsiteY3" fmla="*/ 69642 h 179335"/>
                  <a:gd name="connsiteX4" fmla="*/ 0 w 235269"/>
                  <a:gd name="connsiteY4" fmla="*/ 97926 h 179335"/>
                  <a:gd name="connsiteX5" fmla="*/ 81410 w 235269"/>
                  <a:gd name="connsiteY5" fmla="*/ 179336 h 179335"/>
                  <a:gd name="connsiteX6" fmla="*/ 235269 w 235269"/>
                  <a:gd name="connsiteY6" fmla="*/ 28570 h 1793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35269" h="179335">
                    <a:moveTo>
                      <a:pt x="235269" y="28570"/>
                    </a:moveTo>
                    <a:lnTo>
                      <a:pt x="207266" y="0"/>
                    </a:lnTo>
                    <a:lnTo>
                      <a:pt x="81697" y="123049"/>
                    </a:lnTo>
                    <a:lnTo>
                      <a:pt x="28290" y="69642"/>
                    </a:lnTo>
                    <a:lnTo>
                      <a:pt x="0" y="97926"/>
                    </a:lnTo>
                    <a:lnTo>
                      <a:pt x="81410" y="179336"/>
                    </a:lnTo>
                    <a:lnTo>
                      <a:pt x="235269" y="28570"/>
                    </a:lnTo>
                    <a:close/>
                  </a:path>
                </a:pathLst>
              </a:custGeom>
              <a:solidFill>
                <a:srgbClr val="A0B810"/>
              </a:solidFill>
              <a:ln w="6648" cap="flat">
                <a:noFill/>
                <a:prstDash val="solid"/>
                <a:miter/>
              </a:ln>
            </p:spPr>
            <p:txBody>
              <a:bodyPr rtlCol="0" anchor="ctr"/>
              <a:lstStyle/>
              <a:p>
                <a:endParaRPr lang="en-US" dirty="0"/>
              </a:p>
            </p:txBody>
          </p:sp>
        </p:grpSp>
      </p:grpSp>
      <p:grpSp>
        <p:nvGrpSpPr>
          <p:cNvPr id="30" name="Group 29">
            <a:extLst>
              <a:ext uri="{FF2B5EF4-FFF2-40B4-BE49-F238E27FC236}">
                <a16:creationId xmlns:a16="http://schemas.microsoft.com/office/drawing/2014/main" id="{CE7BBD80-69A7-F2A0-8487-DA0ECFC6FFC0}"/>
              </a:ext>
            </a:extLst>
          </p:cNvPr>
          <p:cNvGrpSpPr/>
          <p:nvPr/>
        </p:nvGrpSpPr>
        <p:grpSpPr>
          <a:xfrm>
            <a:off x="6400798" y="2681084"/>
            <a:ext cx="5181599" cy="400110"/>
            <a:chOff x="6400798" y="3023721"/>
            <a:chExt cx="5181599" cy="400110"/>
          </a:xfrm>
        </p:grpSpPr>
        <p:sp>
          <p:nvSpPr>
            <p:cNvPr id="11" name="TextBox 10">
              <a:extLst>
                <a:ext uri="{FF2B5EF4-FFF2-40B4-BE49-F238E27FC236}">
                  <a16:creationId xmlns:a16="http://schemas.microsoft.com/office/drawing/2014/main" id="{A16F05B9-9715-3A48-5560-9718C46CF45C}"/>
                </a:ext>
              </a:extLst>
            </p:cNvPr>
            <p:cNvSpPr txBox="1"/>
            <p:nvPr/>
          </p:nvSpPr>
          <p:spPr>
            <a:xfrm>
              <a:off x="6857998" y="3023721"/>
              <a:ext cx="4724399" cy="400110"/>
            </a:xfrm>
            <a:prstGeom prst="rect">
              <a:avLst/>
            </a:prstGeom>
            <a:noFill/>
          </p:spPr>
          <p:txBody>
            <a:bodyPr wrap="square" lIns="0" rIns="0" rtlCol="0" anchor="b">
              <a:spAutoFit/>
            </a:bodyPr>
            <a:lstStyle/>
            <a:p>
              <a:pPr eaLnBrk="1" hangingPunct="1"/>
              <a:r>
                <a:rPr lang="en-US" altLang="en-US" sz="2000" dirty="0">
                  <a:solidFill>
                    <a:schemeClr val="tx2"/>
                  </a:solidFill>
                </a:rPr>
                <a:t>Account is portable.</a:t>
              </a:r>
            </a:p>
          </p:txBody>
        </p:sp>
        <p:grpSp>
          <p:nvGrpSpPr>
            <p:cNvPr id="13" name="Group 12">
              <a:extLst>
                <a:ext uri="{FF2B5EF4-FFF2-40B4-BE49-F238E27FC236}">
                  <a16:creationId xmlns:a16="http://schemas.microsoft.com/office/drawing/2014/main" id="{D6A2E5DB-E210-667A-8161-FD2FE7BD28A8}"/>
                </a:ext>
              </a:extLst>
            </p:cNvPr>
            <p:cNvGrpSpPr/>
            <p:nvPr/>
          </p:nvGrpSpPr>
          <p:grpSpPr>
            <a:xfrm>
              <a:off x="6400798" y="3063756"/>
              <a:ext cx="320040" cy="320040"/>
              <a:chOff x="962650" y="2922151"/>
              <a:chExt cx="360045" cy="360045"/>
            </a:xfrm>
          </p:grpSpPr>
          <p:sp>
            <p:nvSpPr>
              <p:cNvPr id="14" name="Freeform: Shape 13">
                <a:extLst>
                  <a:ext uri="{FF2B5EF4-FFF2-40B4-BE49-F238E27FC236}">
                    <a16:creationId xmlns:a16="http://schemas.microsoft.com/office/drawing/2014/main" id="{4C28368D-A145-E7A8-CE25-7AD6F734FB06}"/>
                  </a:ext>
                </a:extLst>
              </p:cNvPr>
              <p:cNvSpPr/>
              <p:nvPr/>
            </p:nvSpPr>
            <p:spPr>
              <a:xfrm>
                <a:off x="962650" y="2922151"/>
                <a:ext cx="360045" cy="360045"/>
              </a:xfrm>
              <a:custGeom>
                <a:avLst/>
                <a:gdLst>
                  <a:gd name="connsiteX0" fmla="*/ 0 w 360045"/>
                  <a:gd name="connsiteY0" fmla="*/ 0 h 360045"/>
                  <a:gd name="connsiteX1" fmla="*/ 0 w 360045"/>
                  <a:gd name="connsiteY1" fmla="*/ 360045 h 360045"/>
                  <a:gd name="connsiteX2" fmla="*/ 360045 w 360045"/>
                  <a:gd name="connsiteY2" fmla="*/ 360045 h 360045"/>
                  <a:gd name="connsiteX3" fmla="*/ 360045 w 360045"/>
                  <a:gd name="connsiteY3" fmla="*/ 0 h 360045"/>
                  <a:gd name="connsiteX4" fmla="*/ 320040 w 360045"/>
                  <a:gd name="connsiteY4" fmla="*/ 320040 h 360045"/>
                  <a:gd name="connsiteX5" fmla="*/ 40005 w 360045"/>
                  <a:gd name="connsiteY5" fmla="*/ 320040 h 360045"/>
                  <a:gd name="connsiteX6" fmla="*/ 40005 w 360045"/>
                  <a:gd name="connsiteY6" fmla="*/ 40005 h 360045"/>
                  <a:gd name="connsiteX7" fmla="*/ 320040 w 360045"/>
                  <a:gd name="connsiteY7" fmla="*/ 40005 h 360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60045" h="360045">
                    <a:moveTo>
                      <a:pt x="0" y="0"/>
                    </a:moveTo>
                    <a:lnTo>
                      <a:pt x="0" y="360045"/>
                    </a:lnTo>
                    <a:lnTo>
                      <a:pt x="360045" y="360045"/>
                    </a:lnTo>
                    <a:lnTo>
                      <a:pt x="360045" y="0"/>
                    </a:lnTo>
                    <a:close/>
                    <a:moveTo>
                      <a:pt x="320040" y="320040"/>
                    </a:moveTo>
                    <a:lnTo>
                      <a:pt x="40005" y="320040"/>
                    </a:lnTo>
                    <a:lnTo>
                      <a:pt x="40005" y="40005"/>
                    </a:lnTo>
                    <a:lnTo>
                      <a:pt x="320040" y="40005"/>
                    </a:lnTo>
                    <a:close/>
                  </a:path>
                </a:pathLst>
              </a:custGeom>
              <a:solidFill>
                <a:srgbClr val="A0B810"/>
              </a:solidFill>
              <a:ln w="6648" cap="flat">
                <a:noFill/>
                <a:prstDash val="solid"/>
                <a:miter/>
              </a:ln>
            </p:spPr>
            <p:txBody>
              <a:bodyPr rtlCol="0" anchor="ctr"/>
              <a:lstStyle/>
              <a:p>
                <a:endParaRPr lang="en-US"/>
              </a:p>
            </p:txBody>
          </p:sp>
          <p:sp>
            <p:nvSpPr>
              <p:cNvPr id="15" name="Freeform: Shape 14">
                <a:extLst>
                  <a:ext uri="{FF2B5EF4-FFF2-40B4-BE49-F238E27FC236}">
                    <a16:creationId xmlns:a16="http://schemas.microsoft.com/office/drawing/2014/main" id="{5C5DBC1A-3C7D-DF20-0E13-972F81DB153F}"/>
                  </a:ext>
                </a:extLst>
              </p:cNvPr>
              <p:cNvSpPr/>
              <p:nvPr/>
            </p:nvSpPr>
            <p:spPr>
              <a:xfrm>
                <a:off x="1025044" y="3004248"/>
                <a:ext cx="235269" cy="179335"/>
              </a:xfrm>
              <a:custGeom>
                <a:avLst/>
                <a:gdLst>
                  <a:gd name="connsiteX0" fmla="*/ 235269 w 235269"/>
                  <a:gd name="connsiteY0" fmla="*/ 28570 h 179335"/>
                  <a:gd name="connsiteX1" fmla="*/ 207266 w 235269"/>
                  <a:gd name="connsiteY1" fmla="*/ 0 h 179335"/>
                  <a:gd name="connsiteX2" fmla="*/ 81697 w 235269"/>
                  <a:gd name="connsiteY2" fmla="*/ 123049 h 179335"/>
                  <a:gd name="connsiteX3" fmla="*/ 28290 w 235269"/>
                  <a:gd name="connsiteY3" fmla="*/ 69642 h 179335"/>
                  <a:gd name="connsiteX4" fmla="*/ 0 w 235269"/>
                  <a:gd name="connsiteY4" fmla="*/ 97926 h 179335"/>
                  <a:gd name="connsiteX5" fmla="*/ 81410 w 235269"/>
                  <a:gd name="connsiteY5" fmla="*/ 179336 h 179335"/>
                  <a:gd name="connsiteX6" fmla="*/ 235269 w 235269"/>
                  <a:gd name="connsiteY6" fmla="*/ 28570 h 1793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35269" h="179335">
                    <a:moveTo>
                      <a:pt x="235269" y="28570"/>
                    </a:moveTo>
                    <a:lnTo>
                      <a:pt x="207266" y="0"/>
                    </a:lnTo>
                    <a:lnTo>
                      <a:pt x="81697" y="123049"/>
                    </a:lnTo>
                    <a:lnTo>
                      <a:pt x="28290" y="69642"/>
                    </a:lnTo>
                    <a:lnTo>
                      <a:pt x="0" y="97926"/>
                    </a:lnTo>
                    <a:lnTo>
                      <a:pt x="81410" y="179336"/>
                    </a:lnTo>
                    <a:lnTo>
                      <a:pt x="235269" y="28570"/>
                    </a:lnTo>
                    <a:close/>
                  </a:path>
                </a:pathLst>
              </a:custGeom>
              <a:solidFill>
                <a:srgbClr val="A0B810"/>
              </a:solidFill>
              <a:ln w="6648" cap="flat">
                <a:noFill/>
                <a:prstDash val="solid"/>
                <a:miter/>
              </a:ln>
            </p:spPr>
            <p:txBody>
              <a:bodyPr rtlCol="0" anchor="ctr"/>
              <a:lstStyle/>
              <a:p>
                <a:endParaRPr lang="en-US" dirty="0"/>
              </a:p>
            </p:txBody>
          </p:sp>
        </p:grpSp>
      </p:grpSp>
      <p:grpSp>
        <p:nvGrpSpPr>
          <p:cNvPr id="37" name="Group 36">
            <a:extLst>
              <a:ext uri="{FF2B5EF4-FFF2-40B4-BE49-F238E27FC236}">
                <a16:creationId xmlns:a16="http://schemas.microsoft.com/office/drawing/2014/main" id="{B5808895-0A2D-6D3C-91C7-C3AC7050F9B5}"/>
              </a:ext>
            </a:extLst>
          </p:cNvPr>
          <p:cNvGrpSpPr/>
          <p:nvPr/>
        </p:nvGrpSpPr>
        <p:grpSpPr>
          <a:xfrm>
            <a:off x="6400798" y="3893776"/>
            <a:ext cx="5181599" cy="707886"/>
            <a:chOff x="6400799" y="3565798"/>
            <a:chExt cx="5181599" cy="707886"/>
          </a:xfrm>
        </p:grpSpPr>
        <p:sp>
          <p:nvSpPr>
            <p:cNvPr id="32" name="TextBox 31">
              <a:extLst>
                <a:ext uri="{FF2B5EF4-FFF2-40B4-BE49-F238E27FC236}">
                  <a16:creationId xmlns:a16="http://schemas.microsoft.com/office/drawing/2014/main" id="{456588AF-9CF4-604C-C815-F0BCE31434A8}"/>
                </a:ext>
              </a:extLst>
            </p:cNvPr>
            <p:cNvSpPr txBox="1"/>
            <p:nvPr/>
          </p:nvSpPr>
          <p:spPr>
            <a:xfrm>
              <a:off x="6857999" y="3565798"/>
              <a:ext cx="4724399" cy="707886"/>
            </a:xfrm>
            <a:prstGeom prst="rect">
              <a:avLst/>
            </a:prstGeom>
            <a:noFill/>
          </p:spPr>
          <p:txBody>
            <a:bodyPr wrap="square" lIns="0" rIns="0" rtlCol="0" anchor="b">
              <a:spAutoFit/>
            </a:bodyPr>
            <a:lstStyle/>
            <a:p>
              <a:pPr eaLnBrk="1" hangingPunct="1"/>
              <a:r>
                <a:rPr lang="en-US" altLang="en-US" sz="2000" dirty="0">
                  <a:solidFill>
                    <a:schemeClr val="tx2"/>
                  </a:solidFill>
                </a:rPr>
                <a:t>Can choose how funds are distributed, when eligible.</a:t>
              </a:r>
            </a:p>
          </p:txBody>
        </p:sp>
        <p:grpSp>
          <p:nvGrpSpPr>
            <p:cNvPr id="33" name="Group 32">
              <a:extLst>
                <a:ext uri="{FF2B5EF4-FFF2-40B4-BE49-F238E27FC236}">
                  <a16:creationId xmlns:a16="http://schemas.microsoft.com/office/drawing/2014/main" id="{6AA2E8A3-D271-3E79-4981-2FAD656BACE2}"/>
                </a:ext>
              </a:extLst>
            </p:cNvPr>
            <p:cNvGrpSpPr/>
            <p:nvPr/>
          </p:nvGrpSpPr>
          <p:grpSpPr>
            <a:xfrm>
              <a:off x="6400799" y="3759721"/>
              <a:ext cx="320040" cy="320040"/>
              <a:chOff x="962650" y="2922151"/>
              <a:chExt cx="360045" cy="360045"/>
            </a:xfrm>
          </p:grpSpPr>
          <p:sp>
            <p:nvSpPr>
              <p:cNvPr id="35" name="Freeform: Shape 34">
                <a:extLst>
                  <a:ext uri="{FF2B5EF4-FFF2-40B4-BE49-F238E27FC236}">
                    <a16:creationId xmlns:a16="http://schemas.microsoft.com/office/drawing/2014/main" id="{9604F1C5-1E80-2A01-E95D-93F19EF2376F}"/>
                  </a:ext>
                </a:extLst>
              </p:cNvPr>
              <p:cNvSpPr/>
              <p:nvPr/>
            </p:nvSpPr>
            <p:spPr>
              <a:xfrm>
                <a:off x="962650" y="2922151"/>
                <a:ext cx="360045" cy="360045"/>
              </a:xfrm>
              <a:custGeom>
                <a:avLst/>
                <a:gdLst>
                  <a:gd name="connsiteX0" fmla="*/ 0 w 360045"/>
                  <a:gd name="connsiteY0" fmla="*/ 0 h 360045"/>
                  <a:gd name="connsiteX1" fmla="*/ 0 w 360045"/>
                  <a:gd name="connsiteY1" fmla="*/ 360045 h 360045"/>
                  <a:gd name="connsiteX2" fmla="*/ 360045 w 360045"/>
                  <a:gd name="connsiteY2" fmla="*/ 360045 h 360045"/>
                  <a:gd name="connsiteX3" fmla="*/ 360045 w 360045"/>
                  <a:gd name="connsiteY3" fmla="*/ 0 h 360045"/>
                  <a:gd name="connsiteX4" fmla="*/ 320040 w 360045"/>
                  <a:gd name="connsiteY4" fmla="*/ 320040 h 360045"/>
                  <a:gd name="connsiteX5" fmla="*/ 40005 w 360045"/>
                  <a:gd name="connsiteY5" fmla="*/ 320040 h 360045"/>
                  <a:gd name="connsiteX6" fmla="*/ 40005 w 360045"/>
                  <a:gd name="connsiteY6" fmla="*/ 40005 h 360045"/>
                  <a:gd name="connsiteX7" fmla="*/ 320040 w 360045"/>
                  <a:gd name="connsiteY7" fmla="*/ 40005 h 360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60045" h="360045">
                    <a:moveTo>
                      <a:pt x="0" y="0"/>
                    </a:moveTo>
                    <a:lnTo>
                      <a:pt x="0" y="360045"/>
                    </a:lnTo>
                    <a:lnTo>
                      <a:pt x="360045" y="360045"/>
                    </a:lnTo>
                    <a:lnTo>
                      <a:pt x="360045" y="0"/>
                    </a:lnTo>
                    <a:close/>
                    <a:moveTo>
                      <a:pt x="320040" y="320040"/>
                    </a:moveTo>
                    <a:lnTo>
                      <a:pt x="40005" y="320040"/>
                    </a:lnTo>
                    <a:lnTo>
                      <a:pt x="40005" y="40005"/>
                    </a:lnTo>
                    <a:lnTo>
                      <a:pt x="320040" y="40005"/>
                    </a:lnTo>
                    <a:close/>
                  </a:path>
                </a:pathLst>
              </a:custGeom>
              <a:solidFill>
                <a:srgbClr val="A0B810"/>
              </a:solidFill>
              <a:ln w="6648" cap="flat">
                <a:noFill/>
                <a:prstDash val="solid"/>
                <a:miter/>
              </a:ln>
            </p:spPr>
            <p:txBody>
              <a:bodyPr rtlCol="0" anchor="ctr"/>
              <a:lstStyle/>
              <a:p>
                <a:endParaRPr lang="en-US"/>
              </a:p>
            </p:txBody>
          </p:sp>
          <p:sp>
            <p:nvSpPr>
              <p:cNvPr id="36" name="Freeform: Shape 35">
                <a:extLst>
                  <a:ext uri="{FF2B5EF4-FFF2-40B4-BE49-F238E27FC236}">
                    <a16:creationId xmlns:a16="http://schemas.microsoft.com/office/drawing/2014/main" id="{07F7A655-2258-7D0C-2E98-78F093B02684}"/>
                  </a:ext>
                </a:extLst>
              </p:cNvPr>
              <p:cNvSpPr/>
              <p:nvPr/>
            </p:nvSpPr>
            <p:spPr>
              <a:xfrm>
                <a:off x="1025044" y="3004248"/>
                <a:ext cx="235269" cy="179335"/>
              </a:xfrm>
              <a:custGeom>
                <a:avLst/>
                <a:gdLst>
                  <a:gd name="connsiteX0" fmla="*/ 235269 w 235269"/>
                  <a:gd name="connsiteY0" fmla="*/ 28570 h 179335"/>
                  <a:gd name="connsiteX1" fmla="*/ 207266 w 235269"/>
                  <a:gd name="connsiteY1" fmla="*/ 0 h 179335"/>
                  <a:gd name="connsiteX2" fmla="*/ 81697 w 235269"/>
                  <a:gd name="connsiteY2" fmla="*/ 123049 h 179335"/>
                  <a:gd name="connsiteX3" fmla="*/ 28290 w 235269"/>
                  <a:gd name="connsiteY3" fmla="*/ 69642 h 179335"/>
                  <a:gd name="connsiteX4" fmla="*/ 0 w 235269"/>
                  <a:gd name="connsiteY4" fmla="*/ 97926 h 179335"/>
                  <a:gd name="connsiteX5" fmla="*/ 81410 w 235269"/>
                  <a:gd name="connsiteY5" fmla="*/ 179336 h 179335"/>
                  <a:gd name="connsiteX6" fmla="*/ 235269 w 235269"/>
                  <a:gd name="connsiteY6" fmla="*/ 28570 h 1793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35269" h="179335">
                    <a:moveTo>
                      <a:pt x="235269" y="28570"/>
                    </a:moveTo>
                    <a:lnTo>
                      <a:pt x="207266" y="0"/>
                    </a:lnTo>
                    <a:lnTo>
                      <a:pt x="81697" y="123049"/>
                    </a:lnTo>
                    <a:lnTo>
                      <a:pt x="28290" y="69642"/>
                    </a:lnTo>
                    <a:lnTo>
                      <a:pt x="0" y="97926"/>
                    </a:lnTo>
                    <a:lnTo>
                      <a:pt x="81410" y="179336"/>
                    </a:lnTo>
                    <a:lnTo>
                      <a:pt x="235269" y="28570"/>
                    </a:lnTo>
                    <a:close/>
                  </a:path>
                </a:pathLst>
              </a:custGeom>
              <a:solidFill>
                <a:srgbClr val="A0B810"/>
              </a:solidFill>
              <a:ln w="6648" cap="flat">
                <a:noFill/>
                <a:prstDash val="solid"/>
                <a:miter/>
              </a:ln>
            </p:spPr>
            <p:txBody>
              <a:bodyPr rtlCol="0" anchor="ctr"/>
              <a:lstStyle/>
              <a:p>
                <a:endParaRPr lang="en-US" dirty="0"/>
              </a:p>
            </p:txBody>
          </p:sp>
        </p:grpSp>
      </p:grpSp>
      <p:grpSp>
        <p:nvGrpSpPr>
          <p:cNvPr id="40" name="Group 39">
            <a:extLst>
              <a:ext uri="{FF2B5EF4-FFF2-40B4-BE49-F238E27FC236}">
                <a16:creationId xmlns:a16="http://schemas.microsoft.com/office/drawing/2014/main" id="{B6623975-488F-327C-9184-AFBA6CD36B42}"/>
              </a:ext>
            </a:extLst>
          </p:cNvPr>
          <p:cNvGrpSpPr/>
          <p:nvPr/>
        </p:nvGrpSpPr>
        <p:grpSpPr>
          <a:xfrm>
            <a:off x="6400798" y="3133542"/>
            <a:ext cx="5181599" cy="707886"/>
            <a:chOff x="6400799" y="3565798"/>
            <a:chExt cx="5181599" cy="707886"/>
          </a:xfrm>
        </p:grpSpPr>
        <p:sp>
          <p:nvSpPr>
            <p:cNvPr id="42" name="TextBox 41">
              <a:extLst>
                <a:ext uri="{FF2B5EF4-FFF2-40B4-BE49-F238E27FC236}">
                  <a16:creationId xmlns:a16="http://schemas.microsoft.com/office/drawing/2014/main" id="{9C56F12D-8293-1BC5-4855-483EC78A3D66}"/>
                </a:ext>
              </a:extLst>
            </p:cNvPr>
            <p:cNvSpPr txBox="1"/>
            <p:nvPr/>
          </p:nvSpPr>
          <p:spPr>
            <a:xfrm>
              <a:off x="6857999" y="3565798"/>
              <a:ext cx="4724399" cy="707886"/>
            </a:xfrm>
            <a:prstGeom prst="rect">
              <a:avLst/>
            </a:prstGeom>
            <a:noFill/>
          </p:spPr>
          <p:txBody>
            <a:bodyPr wrap="square" lIns="0" rIns="0" rtlCol="0" anchor="b">
              <a:spAutoFit/>
            </a:bodyPr>
            <a:lstStyle/>
            <a:p>
              <a:pPr eaLnBrk="1" hangingPunct="1"/>
              <a:r>
                <a:rPr lang="en-US" altLang="en-US" sz="2000" dirty="0">
                  <a:solidFill>
                    <a:schemeClr val="tx2"/>
                  </a:solidFill>
                </a:rPr>
                <a:t>Can roll over savings into account from other qualified retirement plans.</a:t>
              </a:r>
            </a:p>
          </p:txBody>
        </p:sp>
        <p:grpSp>
          <p:nvGrpSpPr>
            <p:cNvPr id="45" name="Group 44">
              <a:extLst>
                <a:ext uri="{FF2B5EF4-FFF2-40B4-BE49-F238E27FC236}">
                  <a16:creationId xmlns:a16="http://schemas.microsoft.com/office/drawing/2014/main" id="{D7F87D87-61BC-C6BF-3CC5-08B7966824AF}"/>
                </a:ext>
              </a:extLst>
            </p:cNvPr>
            <p:cNvGrpSpPr/>
            <p:nvPr/>
          </p:nvGrpSpPr>
          <p:grpSpPr>
            <a:xfrm>
              <a:off x="6400799" y="3759721"/>
              <a:ext cx="320040" cy="320040"/>
              <a:chOff x="962650" y="2922151"/>
              <a:chExt cx="360045" cy="360045"/>
            </a:xfrm>
          </p:grpSpPr>
          <p:sp>
            <p:nvSpPr>
              <p:cNvPr id="46" name="Freeform: Shape 45">
                <a:extLst>
                  <a:ext uri="{FF2B5EF4-FFF2-40B4-BE49-F238E27FC236}">
                    <a16:creationId xmlns:a16="http://schemas.microsoft.com/office/drawing/2014/main" id="{137E5125-E1DB-6522-31FF-020DF87B98BE}"/>
                  </a:ext>
                </a:extLst>
              </p:cNvPr>
              <p:cNvSpPr/>
              <p:nvPr/>
            </p:nvSpPr>
            <p:spPr>
              <a:xfrm>
                <a:off x="962650" y="2922151"/>
                <a:ext cx="360045" cy="360045"/>
              </a:xfrm>
              <a:custGeom>
                <a:avLst/>
                <a:gdLst>
                  <a:gd name="connsiteX0" fmla="*/ 0 w 360045"/>
                  <a:gd name="connsiteY0" fmla="*/ 0 h 360045"/>
                  <a:gd name="connsiteX1" fmla="*/ 0 w 360045"/>
                  <a:gd name="connsiteY1" fmla="*/ 360045 h 360045"/>
                  <a:gd name="connsiteX2" fmla="*/ 360045 w 360045"/>
                  <a:gd name="connsiteY2" fmla="*/ 360045 h 360045"/>
                  <a:gd name="connsiteX3" fmla="*/ 360045 w 360045"/>
                  <a:gd name="connsiteY3" fmla="*/ 0 h 360045"/>
                  <a:gd name="connsiteX4" fmla="*/ 320040 w 360045"/>
                  <a:gd name="connsiteY4" fmla="*/ 320040 h 360045"/>
                  <a:gd name="connsiteX5" fmla="*/ 40005 w 360045"/>
                  <a:gd name="connsiteY5" fmla="*/ 320040 h 360045"/>
                  <a:gd name="connsiteX6" fmla="*/ 40005 w 360045"/>
                  <a:gd name="connsiteY6" fmla="*/ 40005 h 360045"/>
                  <a:gd name="connsiteX7" fmla="*/ 320040 w 360045"/>
                  <a:gd name="connsiteY7" fmla="*/ 40005 h 360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60045" h="360045">
                    <a:moveTo>
                      <a:pt x="0" y="0"/>
                    </a:moveTo>
                    <a:lnTo>
                      <a:pt x="0" y="360045"/>
                    </a:lnTo>
                    <a:lnTo>
                      <a:pt x="360045" y="360045"/>
                    </a:lnTo>
                    <a:lnTo>
                      <a:pt x="360045" y="0"/>
                    </a:lnTo>
                    <a:close/>
                    <a:moveTo>
                      <a:pt x="320040" y="320040"/>
                    </a:moveTo>
                    <a:lnTo>
                      <a:pt x="40005" y="320040"/>
                    </a:lnTo>
                    <a:lnTo>
                      <a:pt x="40005" y="40005"/>
                    </a:lnTo>
                    <a:lnTo>
                      <a:pt x="320040" y="40005"/>
                    </a:lnTo>
                    <a:close/>
                  </a:path>
                </a:pathLst>
              </a:custGeom>
              <a:solidFill>
                <a:srgbClr val="A0B810"/>
              </a:solidFill>
              <a:ln w="6648" cap="flat">
                <a:noFill/>
                <a:prstDash val="solid"/>
                <a:miter/>
              </a:ln>
            </p:spPr>
            <p:txBody>
              <a:bodyPr rtlCol="0" anchor="ctr"/>
              <a:lstStyle/>
              <a:p>
                <a:endParaRPr lang="en-US"/>
              </a:p>
            </p:txBody>
          </p:sp>
          <p:sp>
            <p:nvSpPr>
              <p:cNvPr id="47" name="Freeform: Shape 46">
                <a:extLst>
                  <a:ext uri="{FF2B5EF4-FFF2-40B4-BE49-F238E27FC236}">
                    <a16:creationId xmlns:a16="http://schemas.microsoft.com/office/drawing/2014/main" id="{1AD95501-3AD1-2AB3-2081-D1E12AE77B20}"/>
                  </a:ext>
                </a:extLst>
              </p:cNvPr>
              <p:cNvSpPr/>
              <p:nvPr/>
            </p:nvSpPr>
            <p:spPr>
              <a:xfrm>
                <a:off x="1025044" y="3004248"/>
                <a:ext cx="235269" cy="179335"/>
              </a:xfrm>
              <a:custGeom>
                <a:avLst/>
                <a:gdLst>
                  <a:gd name="connsiteX0" fmla="*/ 235269 w 235269"/>
                  <a:gd name="connsiteY0" fmla="*/ 28570 h 179335"/>
                  <a:gd name="connsiteX1" fmla="*/ 207266 w 235269"/>
                  <a:gd name="connsiteY1" fmla="*/ 0 h 179335"/>
                  <a:gd name="connsiteX2" fmla="*/ 81697 w 235269"/>
                  <a:gd name="connsiteY2" fmla="*/ 123049 h 179335"/>
                  <a:gd name="connsiteX3" fmla="*/ 28290 w 235269"/>
                  <a:gd name="connsiteY3" fmla="*/ 69642 h 179335"/>
                  <a:gd name="connsiteX4" fmla="*/ 0 w 235269"/>
                  <a:gd name="connsiteY4" fmla="*/ 97926 h 179335"/>
                  <a:gd name="connsiteX5" fmla="*/ 81410 w 235269"/>
                  <a:gd name="connsiteY5" fmla="*/ 179336 h 179335"/>
                  <a:gd name="connsiteX6" fmla="*/ 235269 w 235269"/>
                  <a:gd name="connsiteY6" fmla="*/ 28570 h 1793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35269" h="179335">
                    <a:moveTo>
                      <a:pt x="235269" y="28570"/>
                    </a:moveTo>
                    <a:lnTo>
                      <a:pt x="207266" y="0"/>
                    </a:lnTo>
                    <a:lnTo>
                      <a:pt x="81697" y="123049"/>
                    </a:lnTo>
                    <a:lnTo>
                      <a:pt x="28290" y="69642"/>
                    </a:lnTo>
                    <a:lnTo>
                      <a:pt x="0" y="97926"/>
                    </a:lnTo>
                    <a:lnTo>
                      <a:pt x="81410" y="179336"/>
                    </a:lnTo>
                    <a:lnTo>
                      <a:pt x="235269" y="28570"/>
                    </a:lnTo>
                    <a:close/>
                  </a:path>
                </a:pathLst>
              </a:custGeom>
              <a:solidFill>
                <a:srgbClr val="A0B810"/>
              </a:solidFill>
              <a:ln w="6648" cap="flat">
                <a:noFill/>
                <a:prstDash val="solid"/>
                <a:miter/>
              </a:ln>
            </p:spPr>
            <p:txBody>
              <a:bodyPr rtlCol="0" anchor="ctr"/>
              <a:lstStyle/>
              <a:p>
                <a:endParaRPr lang="en-US" dirty="0"/>
              </a:p>
            </p:txBody>
          </p:sp>
        </p:grpSp>
      </p:grpSp>
      <p:grpSp>
        <p:nvGrpSpPr>
          <p:cNvPr id="49" name="Group 48">
            <a:extLst>
              <a:ext uri="{FF2B5EF4-FFF2-40B4-BE49-F238E27FC236}">
                <a16:creationId xmlns:a16="http://schemas.microsoft.com/office/drawing/2014/main" id="{5102C837-2337-6946-6AF7-1155874A050F}"/>
              </a:ext>
            </a:extLst>
          </p:cNvPr>
          <p:cNvGrpSpPr/>
          <p:nvPr/>
        </p:nvGrpSpPr>
        <p:grpSpPr>
          <a:xfrm>
            <a:off x="6400798" y="4654010"/>
            <a:ext cx="5266349" cy="400110"/>
            <a:chOff x="6400798" y="3023721"/>
            <a:chExt cx="5266349" cy="400110"/>
          </a:xfrm>
        </p:grpSpPr>
        <p:sp>
          <p:nvSpPr>
            <p:cNvPr id="50" name="TextBox 49">
              <a:extLst>
                <a:ext uri="{FF2B5EF4-FFF2-40B4-BE49-F238E27FC236}">
                  <a16:creationId xmlns:a16="http://schemas.microsoft.com/office/drawing/2014/main" id="{12C5784E-E574-5801-2830-7AD2CEA6307F}"/>
                </a:ext>
              </a:extLst>
            </p:cNvPr>
            <p:cNvSpPr txBox="1"/>
            <p:nvPr/>
          </p:nvSpPr>
          <p:spPr>
            <a:xfrm>
              <a:off x="6857998" y="3023721"/>
              <a:ext cx="4809149" cy="400110"/>
            </a:xfrm>
            <a:prstGeom prst="rect">
              <a:avLst/>
            </a:prstGeom>
            <a:noFill/>
          </p:spPr>
          <p:txBody>
            <a:bodyPr wrap="square" lIns="0" rIns="0" rtlCol="0" anchor="b">
              <a:spAutoFit/>
            </a:bodyPr>
            <a:lstStyle/>
            <a:p>
              <a:pPr eaLnBrk="1" hangingPunct="1"/>
              <a:r>
                <a:rPr lang="en-US" altLang="en-US" sz="2000" dirty="0">
                  <a:solidFill>
                    <a:schemeClr val="tx2"/>
                  </a:solidFill>
                </a:rPr>
                <a:t>Incidental death benefit for active employees.</a:t>
              </a:r>
            </a:p>
          </p:txBody>
        </p:sp>
        <p:grpSp>
          <p:nvGrpSpPr>
            <p:cNvPr id="51" name="Group 50">
              <a:extLst>
                <a:ext uri="{FF2B5EF4-FFF2-40B4-BE49-F238E27FC236}">
                  <a16:creationId xmlns:a16="http://schemas.microsoft.com/office/drawing/2014/main" id="{26D9F7D1-5A3D-C2E1-0DE4-D24AF4BD73AC}"/>
                </a:ext>
              </a:extLst>
            </p:cNvPr>
            <p:cNvGrpSpPr/>
            <p:nvPr/>
          </p:nvGrpSpPr>
          <p:grpSpPr>
            <a:xfrm>
              <a:off x="6400798" y="3063756"/>
              <a:ext cx="320040" cy="320040"/>
              <a:chOff x="962650" y="2922151"/>
              <a:chExt cx="360045" cy="360045"/>
            </a:xfrm>
          </p:grpSpPr>
          <p:sp>
            <p:nvSpPr>
              <p:cNvPr id="52" name="Freeform: Shape 51">
                <a:extLst>
                  <a:ext uri="{FF2B5EF4-FFF2-40B4-BE49-F238E27FC236}">
                    <a16:creationId xmlns:a16="http://schemas.microsoft.com/office/drawing/2014/main" id="{9BDE0340-16F8-82E7-F88B-CDC7D2DE2E4C}"/>
                  </a:ext>
                </a:extLst>
              </p:cNvPr>
              <p:cNvSpPr/>
              <p:nvPr/>
            </p:nvSpPr>
            <p:spPr>
              <a:xfrm>
                <a:off x="962650" y="2922151"/>
                <a:ext cx="360045" cy="360045"/>
              </a:xfrm>
              <a:custGeom>
                <a:avLst/>
                <a:gdLst>
                  <a:gd name="connsiteX0" fmla="*/ 0 w 360045"/>
                  <a:gd name="connsiteY0" fmla="*/ 0 h 360045"/>
                  <a:gd name="connsiteX1" fmla="*/ 0 w 360045"/>
                  <a:gd name="connsiteY1" fmla="*/ 360045 h 360045"/>
                  <a:gd name="connsiteX2" fmla="*/ 360045 w 360045"/>
                  <a:gd name="connsiteY2" fmla="*/ 360045 h 360045"/>
                  <a:gd name="connsiteX3" fmla="*/ 360045 w 360045"/>
                  <a:gd name="connsiteY3" fmla="*/ 0 h 360045"/>
                  <a:gd name="connsiteX4" fmla="*/ 320040 w 360045"/>
                  <a:gd name="connsiteY4" fmla="*/ 320040 h 360045"/>
                  <a:gd name="connsiteX5" fmla="*/ 40005 w 360045"/>
                  <a:gd name="connsiteY5" fmla="*/ 320040 h 360045"/>
                  <a:gd name="connsiteX6" fmla="*/ 40005 w 360045"/>
                  <a:gd name="connsiteY6" fmla="*/ 40005 h 360045"/>
                  <a:gd name="connsiteX7" fmla="*/ 320040 w 360045"/>
                  <a:gd name="connsiteY7" fmla="*/ 40005 h 360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60045" h="360045">
                    <a:moveTo>
                      <a:pt x="0" y="0"/>
                    </a:moveTo>
                    <a:lnTo>
                      <a:pt x="0" y="360045"/>
                    </a:lnTo>
                    <a:lnTo>
                      <a:pt x="360045" y="360045"/>
                    </a:lnTo>
                    <a:lnTo>
                      <a:pt x="360045" y="0"/>
                    </a:lnTo>
                    <a:close/>
                    <a:moveTo>
                      <a:pt x="320040" y="320040"/>
                    </a:moveTo>
                    <a:lnTo>
                      <a:pt x="40005" y="320040"/>
                    </a:lnTo>
                    <a:lnTo>
                      <a:pt x="40005" y="40005"/>
                    </a:lnTo>
                    <a:lnTo>
                      <a:pt x="320040" y="40005"/>
                    </a:lnTo>
                    <a:close/>
                  </a:path>
                </a:pathLst>
              </a:custGeom>
              <a:solidFill>
                <a:srgbClr val="A0B810"/>
              </a:solidFill>
              <a:ln w="6648" cap="flat">
                <a:noFill/>
                <a:prstDash val="solid"/>
                <a:miter/>
              </a:ln>
            </p:spPr>
            <p:txBody>
              <a:bodyPr rtlCol="0" anchor="ctr"/>
              <a:lstStyle/>
              <a:p>
                <a:endParaRPr lang="en-US"/>
              </a:p>
            </p:txBody>
          </p:sp>
          <p:sp>
            <p:nvSpPr>
              <p:cNvPr id="53" name="Freeform: Shape 52">
                <a:extLst>
                  <a:ext uri="{FF2B5EF4-FFF2-40B4-BE49-F238E27FC236}">
                    <a16:creationId xmlns:a16="http://schemas.microsoft.com/office/drawing/2014/main" id="{708003FD-B98F-9CC1-D7A5-E45639B6511D}"/>
                  </a:ext>
                </a:extLst>
              </p:cNvPr>
              <p:cNvSpPr/>
              <p:nvPr/>
            </p:nvSpPr>
            <p:spPr>
              <a:xfrm>
                <a:off x="1025044" y="3004248"/>
                <a:ext cx="235269" cy="179335"/>
              </a:xfrm>
              <a:custGeom>
                <a:avLst/>
                <a:gdLst>
                  <a:gd name="connsiteX0" fmla="*/ 235269 w 235269"/>
                  <a:gd name="connsiteY0" fmla="*/ 28570 h 179335"/>
                  <a:gd name="connsiteX1" fmla="*/ 207266 w 235269"/>
                  <a:gd name="connsiteY1" fmla="*/ 0 h 179335"/>
                  <a:gd name="connsiteX2" fmla="*/ 81697 w 235269"/>
                  <a:gd name="connsiteY2" fmla="*/ 123049 h 179335"/>
                  <a:gd name="connsiteX3" fmla="*/ 28290 w 235269"/>
                  <a:gd name="connsiteY3" fmla="*/ 69642 h 179335"/>
                  <a:gd name="connsiteX4" fmla="*/ 0 w 235269"/>
                  <a:gd name="connsiteY4" fmla="*/ 97926 h 179335"/>
                  <a:gd name="connsiteX5" fmla="*/ 81410 w 235269"/>
                  <a:gd name="connsiteY5" fmla="*/ 179336 h 179335"/>
                  <a:gd name="connsiteX6" fmla="*/ 235269 w 235269"/>
                  <a:gd name="connsiteY6" fmla="*/ 28570 h 1793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35269" h="179335">
                    <a:moveTo>
                      <a:pt x="235269" y="28570"/>
                    </a:moveTo>
                    <a:lnTo>
                      <a:pt x="207266" y="0"/>
                    </a:lnTo>
                    <a:lnTo>
                      <a:pt x="81697" y="123049"/>
                    </a:lnTo>
                    <a:lnTo>
                      <a:pt x="28290" y="69642"/>
                    </a:lnTo>
                    <a:lnTo>
                      <a:pt x="0" y="97926"/>
                    </a:lnTo>
                    <a:lnTo>
                      <a:pt x="81410" y="179336"/>
                    </a:lnTo>
                    <a:lnTo>
                      <a:pt x="235269" y="28570"/>
                    </a:lnTo>
                    <a:close/>
                  </a:path>
                </a:pathLst>
              </a:custGeom>
              <a:solidFill>
                <a:srgbClr val="A0B810"/>
              </a:solidFill>
              <a:ln w="6648" cap="flat">
                <a:noFill/>
                <a:prstDash val="solid"/>
                <a:miter/>
              </a:ln>
            </p:spPr>
            <p:txBody>
              <a:bodyPr rtlCol="0" anchor="ctr"/>
              <a:lstStyle/>
              <a:p>
                <a:endParaRPr lang="en-US" dirty="0"/>
              </a:p>
            </p:txBody>
          </p:sp>
        </p:grpSp>
      </p:grpSp>
    </p:spTree>
    <p:extLst>
      <p:ext uri="{BB962C8B-B14F-4D97-AF65-F5344CB8AC3E}">
        <p14:creationId xmlns:p14="http://schemas.microsoft.com/office/powerpoint/2010/main" val="12470358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C27C856-15FA-ABC3-C894-601F092C24F2}"/>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4</a:t>
            </a:fld>
            <a:endParaRPr lang="en-US" dirty="0"/>
          </a:p>
        </p:txBody>
      </p:sp>
      <p:sp>
        <p:nvSpPr>
          <p:cNvPr id="5" name="Title 4">
            <a:extLst>
              <a:ext uri="{FF2B5EF4-FFF2-40B4-BE49-F238E27FC236}">
                <a16:creationId xmlns:a16="http://schemas.microsoft.com/office/drawing/2014/main" id="{6CB477B9-D81A-EDAC-3F36-218126366B09}"/>
              </a:ext>
            </a:extLst>
          </p:cNvPr>
          <p:cNvSpPr>
            <a:spLocks noGrp="1"/>
          </p:cNvSpPr>
          <p:nvPr>
            <p:ph type="title"/>
          </p:nvPr>
        </p:nvSpPr>
        <p:spPr>
          <a:xfrm>
            <a:off x="609599" y="228600"/>
            <a:ext cx="10972799" cy="1049898"/>
          </a:xfrm>
        </p:spPr>
        <p:txBody>
          <a:bodyPr/>
          <a:lstStyle/>
          <a:p>
            <a:r>
              <a:rPr lang="en-US" dirty="0"/>
              <a:t>Defined contribution plan limitations</a:t>
            </a:r>
          </a:p>
        </p:txBody>
      </p:sp>
      <p:grpSp>
        <p:nvGrpSpPr>
          <p:cNvPr id="2" name="Group 1">
            <a:extLst>
              <a:ext uri="{FF2B5EF4-FFF2-40B4-BE49-F238E27FC236}">
                <a16:creationId xmlns:a16="http://schemas.microsoft.com/office/drawing/2014/main" id="{DB6380F2-C303-41F7-6E5B-C931E7EF5F18}"/>
              </a:ext>
            </a:extLst>
          </p:cNvPr>
          <p:cNvGrpSpPr/>
          <p:nvPr/>
        </p:nvGrpSpPr>
        <p:grpSpPr>
          <a:xfrm>
            <a:off x="609599" y="1564354"/>
            <a:ext cx="10972798" cy="400110"/>
            <a:chOff x="609599" y="1564354"/>
            <a:chExt cx="10972798" cy="400110"/>
          </a:xfrm>
        </p:grpSpPr>
        <p:sp>
          <p:nvSpPr>
            <p:cNvPr id="49" name="TextBox 48">
              <a:extLst>
                <a:ext uri="{FF2B5EF4-FFF2-40B4-BE49-F238E27FC236}">
                  <a16:creationId xmlns:a16="http://schemas.microsoft.com/office/drawing/2014/main" id="{9CACB5EE-6AD5-3A4C-5BBC-07CC886CBBB3}"/>
                </a:ext>
              </a:extLst>
            </p:cNvPr>
            <p:cNvSpPr txBox="1"/>
            <p:nvPr/>
          </p:nvSpPr>
          <p:spPr>
            <a:xfrm>
              <a:off x="1066798" y="1564354"/>
              <a:ext cx="10515599" cy="400110"/>
            </a:xfrm>
            <a:prstGeom prst="rect">
              <a:avLst/>
            </a:prstGeom>
            <a:noFill/>
          </p:spPr>
          <p:txBody>
            <a:bodyPr wrap="square" lIns="0" rIns="0" rtlCol="0" anchor="b">
              <a:spAutoFit/>
            </a:bodyPr>
            <a:lstStyle/>
            <a:p>
              <a:r>
                <a:rPr lang="en-US" sz="2000" noProof="1">
                  <a:solidFill>
                    <a:schemeClr val="tx2"/>
                  </a:solidFill>
                  <a:cs typeface="Times New Roman" panose="02020603050405020304" pitchFamily="18" charset="0"/>
                </a:rPr>
                <a:t>Participant pays administrative and investment management fees.</a:t>
              </a:r>
            </a:p>
          </p:txBody>
        </p:sp>
        <p:grpSp>
          <p:nvGrpSpPr>
            <p:cNvPr id="50" name="Group 49">
              <a:extLst>
                <a:ext uri="{FF2B5EF4-FFF2-40B4-BE49-F238E27FC236}">
                  <a16:creationId xmlns:a16="http://schemas.microsoft.com/office/drawing/2014/main" id="{16C4F075-49CA-86AB-D1AA-592E4FB00451}"/>
                </a:ext>
              </a:extLst>
            </p:cNvPr>
            <p:cNvGrpSpPr/>
            <p:nvPr/>
          </p:nvGrpSpPr>
          <p:grpSpPr>
            <a:xfrm>
              <a:off x="609599" y="1604389"/>
              <a:ext cx="320040" cy="320040"/>
              <a:chOff x="6471959" y="2226234"/>
              <a:chExt cx="320040" cy="320040"/>
            </a:xfrm>
          </p:grpSpPr>
          <p:sp>
            <p:nvSpPr>
              <p:cNvPr id="51" name="Freeform: Shape 50">
                <a:extLst>
                  <a:ext uri="{FF2B5EF4-FFF2-40B4-BE49-F238E27FC236}">
                    <a16:creationId xmlns:a16="http://schemas.microsoft.com/office/drawing/2014/main" id="{993BC3DD-ACCE-E69B-27E0-304496ED2DEE}"/>
                  </a:ext>
                </a:extLst>
              </p:cNvPr>
              <p:cNvSpPr/>
              <p:nvPr/>
            </p:nvSpPr>
            <p:spPr>
              <a:xfrm>
                <a:off x="6471959" y="2226234"/>
                <a:ext cx="320040" cy="320040"/>
              </a:xfrm>
              <a:custGeom>
                <a:avLst/>
                <a:gdLst>
                  <a:gd name="connsiteX0" fmla="*/ 0 w 360045"/>
                  <a:gd name="connsiteY0" fmla="*/ 0 h 360045"/>
                  <a:gd name="connsiteX1" fmla="*/ 0 w 360045"/>
                  <a:gd name="connsiteY1" fmla="*/ 360045 h 360045"/>
                  <a:gd name="connsiteX2" fmla="*/ 360045 w 360045"/>
                  <a:gd name="connsiteY2" fmla="*/ 360045 h 360045"/>
                  <a:gd name="connsiteX3" fmla="*/ 360045 w 360045"/>
                  <a:gd name="connsiteY3" fmla="*/ 0 h 360045"/>
                  <a:gd name="connsiteX4" fmla="*/ 320040 w 360045"/>
                  <a:gd name="connsiteY4" fmla="*/ 320040 h 360045"/>
                  <a:gd name="connsiteX5" fmla="*/ 40005 w 360045"/>
                  <a:gd name="connsiteY5" fmla="*/ 320040 h 360045"/>
                  <a:gd name="connsiteX6" fmla="*/ 40005 w 360045"/>
                  <a:gd name="connsiteY6" fmla="*/ 40005 h 360045"/>
                  <a:gd name="connsiteX7" fmla="*/ 320040 w 360045"/>
                  <a:gd name="connsiteY7" fmla="*/ 40005 h 360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60045" h="360045">
                    <a:moveTo>
                      <a:pt x="0" y="0"/>
                    </a:moveTo>
                    <a:lnTo>
                      <a:pt x="0" y="360045"/>
                    </a:lnTo>
                    <a:lnTo>
                      <a:pt x="360045" y="360045"/>
                    </a:lnTo>
                    <a:lnTo>
                      <a:pt x="360045" y="0"/>
                    </a:lnTo>
                    <a:close/>
                    <a:moveTo>
                      <a:pt x="320040" y="320040"/>
                    </a:moveTo>
                    <a:lnTo>
                      <a:pt x="40005" y="320040"/>
                    </a:lnTo>
                    <a:lnTo>
                      <a:pt x="40005" y="40005"/>
                    </a:lnTo>
                    <a:lnTo>
                      <a:pt x="320040" y="40005"/>
                    </a:lnTo>
                    <a:close/>
                  </a:path>
                </a:pathLst>
              </a:custGeom>
              <a:solidFill>
                <a:schemeClr val="accent3"/>
              </a:solidFill>
              <a:ln w="6648" cap="flat">
                <a:noFill/>
                <a:prstDash val="solid"/>
                <a:miter/>
              </a:ln>
            </p:spPr>
            <p:txBody>
              <a:bodyPr rtlCol="0" anchor="ctr"/>
              <a:lstStyle/>
              <a:p>
                <a:endParaRPr lang="en-US"/>
              </a:p>
            </p:txBody>
          </p:sp>
          <p:pic>
            <p:nvPicPr>
              <p:cNvPr id="52" name="Graphic 51" descr="Close with solid fill">
                <a:extLst>
                  <a:ext uri="{FF2B5EF4-FFF2-40B4-BE49-F238E27FC236}">
                    <a16:creationId xmlns:a16="http://schemas.microsoft.com/office/drawing/2014/main" id="{C5E5C986-C4D5-27BD-5936-934576E4BDF1}"/>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26823" y="2281098"/>
                <a:ext cx="210312" cy="210312"/>
              </a:xfrm>
              <a:prstGeom prst="rect">
                <a:avLst/>
              </a:prstGeom>
            </p:spPr>
          </p:pic>
        </p:grpSp>
      </p:grpSp>
      <p:grpSp>
        <p:nvGrpSpPr>
          <p:cNvPr id="3" name="Group 2">
            <a:extLst>
              <a:ext uri="{FF2B5EF4-FFF2-40B4-BE49-F238E27FC236}">
                <a16:creationId xmlns:a16="http://schemas.microsoft.com/office/drawing/2014/main" id="{96BC248A-DCE8-942A-0291-1E91E0E1276C}"/>
              </a:ext>
            </a:extLst>
          </p:cNvPr>
          <p:cNvGrpSpPr/>
          <p:nvPr/>
        </p:nvGrpSpPr>
        <p:grpSpPr>
          <a:xfrm>
            <a:off x="609599" y="2164445"/>
            <a:ext cx="10972798" cy="400110"/>
            <a:chOff x="609599" y="2164445"/>
            <a:chExt cx="10972798" cy="400110"/>
          </a:xfrm>
        </p:grpSpPr>
        <p:sp>
          <p:nvSpPr>
            <p:cNvPr id="16" name="TextBox 15">
              <a:extLst>
                <a:ext uri="{FF2B5EF4-FFF2-40B4-BE49-F238E27FC236}">
                  <a16:creationId xmlns:a16="http://schemas.microsoft.com/office/drawing/2014/main" id="{96370182-5FE9-A284-DAE8-AAB3ACE96E4F}"/>
                </a:ext>
              </a:extLst>
            </p:cNvPr>
            <p:cNvSpPr txBox="1"/>
            <p:nvPr/>
          </p:nvSpPr>
          <p:spPr>
            <a:xfrm>
              <a:off x="1066798" y="2164445"/>
              <a:ext cx="10515599" cy="400110"/>
            </a:xfrm>
            <a:prstGeom prst="rect">
              <a:avLst/>
            </a:prstGeom>
            <a:noFill/>
          </p:spPr>
          <p:txBody>
            <a:bodyPr wrap="square" lIns="0" rIns="0" rtlCol="0" anchor="b">
              <a:spAutoFit/>
            </a:bodyPr>
            <a:lstStyle/>
            <a:p>
              <a:r>
                <a:rPr lang="en-US" sz="2000" noProof="1">
                  <a:solidFill>
                    <a:schemeClr val="tx2"/>
                  </a:solidFill>
                  <a:cs typeface="Times New Roman" panose="02020603050405020304" pitchFamily="18" charset="0"/>
                </a:rPr>
                <a:t>Participant assumes investment risk.</a:t>
              </a:r>
            </a:p>
          </p:txBody>
        </p:sp>
        <p:grpSp>
          <p:nvGrpSpPr>
            <p:cNvPr id="17" name="Group 16">
              <a:extLst>
                <a:ext uri="{FF2B5EF4-FFF2-40B4-BE49-F238E27FC236}">
                  <a16:creationId xmlns:a16="http://schemas.microsoft.com/office/drawing/2014/main" id="{52179587-A34D-112F-D372-BB00C75B0C37}"/>
                </a:ext>
              </a:extLst>
            </p:cNvPr>
            <p:cNvGrpSpPr/>
            <p:nvPr/>
          </p:nvGrpSpPr>
          <p:grpSpPr>
            <a:xfrm>
              <a:off x="609599" y="2204480"/>
              <a:ext cx="320040" cy="320040"/>
              <a:chOff x="6471959" y="2226234"/>
              <a:chExt cx="320040" cy="320040"/>
            </a:xfrm>
          </p:grpSpPr>
          <p:sp>
            <p:nvSpPr>
              <p:cNvPr id="18" name="Freeform: Shape 17">
                <a:extLst>
                  <a:ext uri="{FF2B5EF4-FFF2-40B4-BE49-F238E27FC236}">
                    <a16:creationId xmlns:a16="http://schemas.microsoft.com/office/drawing/2014/main" id="{FB00CF96-AE3C-0357-AE4A-D68CEAED349B}"/>
                  </a:ext>
                </a:extLst>
              </p:cNvPr>
              <p:cNvSpPr/>
              <p:nvPr/>
            </p:nvSpPr>
            <p:spPr>
              <a:xfrm>
                <a:off x="6471959" y="2226234"/>
                <a:ext cx="320040" cy="320040"/>
              </a:xfrm>
              <a:custGeom>
                <a:avLst/>
                <a:gdLst>
                  <a:gd name="connsiteX0" fmla="*/ 0 w 360045"/>
                  <a:gd name="connsiteY0" fmla="*/ 0 h 360045"/>
                  <a:gd name="connsiteX1" fmla="*/ 0 w 360045"/>
                  <a:gd name="connsiteY1" fmla="*/ 360045 h 360045"/>
                  <a:gd name="connsiteX2" fmla="*/ 360045 w 360045"/>
                  <a:gd name="connsiteY2" fmla="*/ 360045 h 360045"/>
                  <a:gd name="connsiteX3" fmla="*/ 360045 w 360045"/>
                  <a:gd name="connsiteY3" fmla="*/ 0 h 360045"/>
                  <a:gd name="connsiteX4" fmla="*/ 320040 w 360045"/>
                  <a:gd name="connsiteY4" fmla="*/ 320040 h 360045"/>
                  <a:gd name="connsiteX5" fmla="*/ 40005 w 360045"/>
                  <a:gd name="connsiteY5" fmla="*/ 320040 h 360045"/>
                  <a:gd name="connsiteX6" fmla="*/ 40005 w 360045"/>
                  <a:gd name="connsiteY6" fmla="*/ 40005 h 360045"/>
                  <a:gd name="connsiteX7" fmla="*/ 320040 w 360045"/>
                  <a:gd name="connsiteY7" fmla="*/ 40005 h 360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60045" h="360045">
                    <a:moveTo>
                      <a:pt x="0" y="0"/>
                    </a:moveTo>
                    <a:lnTo>
                      <a:pt x="0" y="360045"/>
                    </a:lnTo>
                    <a:lnTo>
                      <a:pt x="360045" y="360045"/>
                    </a:lnTo>
                    <a:lnTo>
                      <a:pt x="360045" y="0"/>
                    </a:lnTo>
                    <a:close/>
                    <a:moveTo>
                      <a:pt x="320040" y="320040"/>
                    </a:moveTo>
                    <a:lnTo>
                      <a:pt x="40005" y="320040"/>
                    </a:lnTo>
                    <a:lnTo>
                      <a:pt x="40005" y="40005"/>
                    </a:lnTo>
                    <a:lnTo>
                      <a:pt x="320040" y="40005"/>
                    </a:lnTo>
                    <a:close/>
                  </a:path>
                </a:pathLst>
              </a:custGeom>
              <a:solidFill>
                <a:schemeClr val="accent3"/>
              </a:solidFill>
              <a:ln w="6648" cap="flat">
                <a:noFill/>
                <a:prstDash val="solid"/>
                <a:miter/>
              </a:ln>
            </p:spPr>
            <p:txBody>
              <a:bodyPr rtlCol="0" anchor="ctr"/>
              <a:lstStyle/>
              <a:p>
                <a:endParaRPr lang="en-US"/>
              </a:p>
            </p:txBody>
          </p:sp>
          <p:pic>
            <p:nvPicPr>
              <p:cNvPr id="19" name="Graphic 18" descr="Close with solid fill">
                <a:extLst>
                  <a:ext uri="{FF2B5EF4-FFF2-40B4-BE49-F238E27FC236}">
                    <a16:creationId xmlns:a16="http://schemas.microsoft.com/office/drawing/2014/main" id="{17E32DD3-1F97-649D-D309-1FDDBC63D830}"/>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26823" y="2281098"/>
                <a:ext cx="210312" cy="210312"/>
              </a:xfrm>
              <a:prstGeom prst="rect">
                <a:avLst/>
              </a:prstGeom>
            </p:spPr>
          </p:pic>
        </p:grpSp>
      </p:grpSp>
      <p:grpSp>
        <p:nvGrpSpPr>
          <p:cNvPr id="6" name="Group 5">
            <a:extLst>
              <a:ext uri="{FF2B5EF4-FFF2-40B4-BE49-F238E27FC236}">
                <a16:creationId xmlns:a16="http://schemas.microsoft.com/office/drawing/2014/main" id="{3892FB5E-C1B2-B6E3-E8FA-692AE5CB2EE7}"/>
              </a:ext>
            </a:extLst>
          </p:cNvPr>
          <p:cNvGrpSpPr/>
          <p:nvPr/>
        </p:nvGrpSpPr>
        <p:grpSpPr>
          <a:xfrm>
            <a:off x="609599" y="2764536"/>
            <a:ext cx="10972798" cy="400110"/>
            <a:chOff x="609599" y="2764536"/>
            <a:chExt cx="10972798" cy="400110"/>
          </a:xfrm>
        </p:grpSpPr>
        <p:sp>
          <p:nvSpPr>
            <p:cNvPr id="21" name="TextBox 20">
              <a:extLst>
                <a:ext uri="{FF2B5EF4-FFF2-40B4-BE49-F238E27FC236}">
                  <a16:creationId xmlns:a16="http://schemas.microsoft.com/office/drawing/2014/main" id="{0D0F3BCC-D8BC-2709-E0BD-1C4A385EDC22}"/>
                </a:ext>
              </a:extLst>
            </p:cNvPr>
            <p:cNvSpPr txBox="1"/>
            <p:nvPr/>
          </p:nvSpPr>
          <p:spPr>
            <a:xfrm>
              <a:off x="1066798" y="2764536"/>
              <a:ext cx="10515599" cy="400110"/>
            </a:xfrm>
            <a:prstGeom prst="rect">
              <a:avLst/>
            </a:prstGeom>
            <a:noFill/>
          </p:spPr>
          <p:txBody>
            <a:bodyPr wrap="square" lIns="0" rIns="0" rtlCol="0" anchor="b">
              <a:spAutoFit/>
            </a:bodyPr>
            <a:lstStyle/>
            <a:p>
              <a:r>
                <a:rPr lang="en-US" sz="2000" noProof="1">
                  <a:solidFill>
                    <a:schemeClr val="tx2"/>
                  </a:solidFill>
                  <a:cs typeface="Times New Roman" panose="02020603050405020304" pitchFamily="18" charset="0"/>
                </a:rPr>
                <a:t>Participant assumes longevity risk.</a:t>
              </a:r>
            </a:p>
          </p:txBody>
        </p:sp>
        <p:grpSp>
          <p:nvGrpSpPr>
            <p:cNvPr id="39" name="Group 38">
              <a:extLst>
                <a:ext uri="{FF2B5EF4-FFF2-40B4-BE49-F238E27FC236}">
                  <a16:creationId xmlns:a16="http://schemas.microsoft.com/office/drawing/2014/main" id="{01CD3E94-3B2D-69E3-1917-3DA5B812D541}"/>
                </a:ext>
              </a:extLst>
            </p:cNvPr>
            <p:cNvGrpSpPr/>
            <p:nvPr/>
          </p:nvGrpSpPr>
          <p:grpSpPr>
            <a:xfrm>
              <a:off x="609599" y="2804571"/>
              <a:ext cx="320040" cy="320040"/>
              <a:chOff x="6471959" y="2226234"/>
              <a:chExt cx="320040" cy="320040"/>
            </a:xfrm>
          </p:grpSpPr>
          <p:sp>
            <p:nvSpPr>
              <p:cNvPr id="41" name="Freeform: Shape 40">
                <a:extLst>
                  <a:ext uri="{FF2B5EF4-FFF2-40B4-BE49-F238E27FC236}">
                    <a16:creationId xmlns:a16="http://schemas.microsoft.com/office/drawing/2014/main" id="{11F0A2F0-D49A-F1FC-B5BD-6A1863BA7243}"/>
                  </a:ext>
                </a:extLst>
              </p:cNvPr>
              <p:cNvSpPr/>
              <p:nvPr/>
            </p:nvSpPr>
            <p:spPr>
              <a:xfrm>
                <a:off x="6471959" y="2226234"/>
                <a:ext cx="320040" cy="320040"/>
              </a:xfrm>
              <a:custGeom>
                <a:avLst/>
                <a:gdLst>
                  <a:gd name="connsiteX0" fmla="*/ 0 w 360045"/>
                  <a:gd name="connsiteY0" fmla="*/ 0 h 360045"/>
                  <a:gd name="connsiteX1" fmla="*/ 0 w 360045"/>
                  <a:gd name="connsiteY1" fmla="*/ 360045 h 360045"/>
                  <a:gd name="connsiteX2" fmla="*/ 360045 w 360045"/>
                  <a:gd name="connsiteY2" fmla="*/ 360045 h 360045"/>
                  <a:gd name="connsiteX3" fmla="*/ 360045 w 360045"/>
                  <a:gd name="connsiteY3" fmla="*/ 0 h 360045"/>
                  <a:gd name="connsiteX4" fmla="*/ 320040 w 360045"/>
                  <a:gd name="connsiteY4" fmla="*/ 320040 h 360045"/>
                  <a:gd name="connsiteX5" fmla="*/ 40005 w 360045"/>
                  <a:gd name="connsiteY5" fmla="*/ 320040 h 360045"/>
                  <a:gd name="connsiteX6" fmla="*/ 40005 w 360045"/>
                  <a:gd name="connsiteY6" fmla="*/ 40005 h 360045"/>
                  <a:gd name="connsiteX7" fmla="*/ 320040 w 360045"/>
                  <a:gd name="connsiteY7" fmla="*/ 40005 h 360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60045" h="360045">
                    <a:moveTo>
                      <a:pt x="0" y="0"/>
                    </a:moveTo>
                    <a:lnTo>
                      <a:pt x="0" y="360045"/>
                    </a:lnTo>
                    <a:lnTo>
                      <a:pt x="360045" y="360045"/>
                    </a:lnTo>
                    <a:lnTo>
                      <a:pt x="360045" y="0"/>
                    </a:lnTo>
                    <a:close/>
                    <a:moveTo>
                      <a:pt x="320040" y="320040"/>
                    </a:moveTo>
                    <a:lnTo>
                      <a:pt x="40005" y="320040"/>
                    </a:lnTo>
                    <a:lnTo>
                      <a:pt x="40005" y="40005"/>
                    </a:lnTo>
                    <a:lnTo>
                      <a:pt x="320040" y="40005"/>
                    </a:lnTo>
                    <a:close/>
                  </a:path>
                </a:pathLst>
              </a:custGeom>
              <a:solidFill>
                <a:schemeClr val="accent3"/>
              </a:solidFill>
              <a:ln w="6648" cap="flat">
                <a:noFill/>
                <a:prstDash val="solid"/>
                <a:miter/>
              </a:ln>
            </p:spPr>
            <p:txBody>
              <a:bodyPr rtlCol="0" anchor="ctr"/>
              <a:lstStyle/>
              <a:p>
                <a:endParaRPr lang="en-US"/>
              </a:p>
            </p:txBody>
          </p:sp>
          <p:pic>
            <p:nvPicPr>
              <p:cNvPr id="43" name="Graphic 42" descr="Close with solid fill">
                <a:extLst>
                  <a:ext uri="{FF2B5EF4-FFF2-40B4-BE49-F238E27FC236}">
                    <a16:creationId xmlns:a16="http://schemas.microsoft.com/office/drawing/2014/main" id="{47C8BD4B-61FE-064E-0BBB-FD5FDC53F9EF}"/>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26823" y="2281098"/>
                <a:ext cx="210312" cy="210312"/>
              </a:xfrm>
              <a:prstGeom prst="rect">
                <a:avLst/>
              </a:prstGeom>
            </p:spPr>
          </p:pic>
        </p:grpSp>
      </p:grpSp>
      <p:grpSp>
        <p:nvGrpSpPr>
          <p:cNvPr id="7" name="Group 6">
            <a:extLst>
              <a:ext uri="{FF2B5EF4-FFF2-40B4-BE49-F238E27FC236}">
                <a16:creationId xmlns:a16="http://schemas.microsoft.com/office/drawing/2014/main" id="{0C958E5B-F6C2-EFB2-2C20-66F98735A688}"/>
              </a:ext>
            </a:extLst>
          </p:cNvPr>
          <p:cNvGrpSpPr/>
          <p:nvPr/>
        </p:nvGrpSpPr>
        <p:grpSpPr>
          <a:xfrm>
            <a:off x="609599" y="3364627"/>
            <a:ext cx="10972798" cy="400110"/>
            <a:chOff x="609599" y="3364627"/>
            <a:chExt cx="10972798" cy="400110"/>
          </a:xfrm>
        </p:grpSpPr>
        <p:sp>
          <p:nvSpPr>
            <p:cNvPr id="48" name="TextBox 47">
              <a:extLst>
                <a:ext uri="{FF2B5EF4-FFF2-40B4-BE49-F238E27FC236}">
                  <a16:creationId xmlns:a16="http://schemas.microsoft.com/office/drawing/2014/main" id="{B8D7C433-EC35-2E1F-D909-CE072D2A2FA7}"/>
                </a:ext>
              </a:extLst>
            </p:cNvPr>
            <p:cNvSpPr txBox="1"/>
            <p:nvPr/>
          </p:nvSpPr>
          <p:spPr>
            <a:xfrm>
              <a:off x="1066798" y="3364627"/>
              <a:ext cx="10515599" cy="400110"/>
            </a:xfrm>
            <a:prstGeom prst="rect">
              <a:avLst/>
            </a:prstGeom>
            <a:noFill/>
          </p:spPr>
          <p:txBody>
            <a:bodyPr wrap="square" lIns="0" rIns="0" rtlCol="0" anchor="b">
              <a:spAutoFit/>
            </a:bodyPr>
            <a:lstStyle/>
            <a:p>
              <a:r>
                <a:rPr lang="en-US" sz="2000" noProof="1">
                  <a:solidFill>
                    <a:schemeClr val="tx2"/>
                  </a:solidFill>
                  <a:cs typeface="Times New Roman" panose="02020603050405020304" pitchFamily="18" charset="0"/>
                </a:rPr>
                <a:t>No disability protection.</a:t>
              </a:r>
            </a:p>
          </p:txBody>
        </p:sp>
        <p:grpSp>
          <p:nvGrpSpPr>
            <p:cNvPr id="54" name="Group 53">
              <a:extLst>
                <a:ext uri="{FF2B5EF4-FFF2-40B4-BE49-F238E27FC236}">
                  <a16:creationId xmlns:a16="http://schemas.microsoft.com/office/drawing/2014/main" id="{972869AE-8A03-CB0D-00A6-BA0903B17AF4}"/>
                </a:ext>
              </a:extLst>
            </p:cNvPr>
            <p:cNvGrpSpPr/>
            <p:nvPr/>
          </p:nvGrpSpPr>
          <p:grpSpPr>
            <a:xfrm>
              <a:off x="609599" y="3404662"/>
              <a:ext cx="320040" cy="320040"/>
              <a:chOff x="6471959" y="2226234"/>
              <a:chExt cx="320040" cy="320040"/>
            </a:xfrm>
          </p:grpSpPr>
          <p:sp>
            <p:nvSpPr>
              <p:cNvPr id="65" name="Freeform: Shape 64">
                <a:extLst>
                  <a:ext uri="{FF2B5EF4-FFF2-40B4-BE49-F238E27FC236}">
                    <a16:creationId xmlns:a16="http://schemas.microsoft.com/office/drawing/2014/main" id="{2B6235B6-FD49-9BA3-A537-8C509E3FE2A2}"/>
                  </a:ext>
                </a:extLst>
              </p:cNvPr>
              <p:cNvSpPr/>
              <p:nvPr/>
            </p:nvSpPr>
            <p:spPr>
              <a:xfrm>
                <a:off x="6471959" y="2226234"/>
                <a:ext cx="320040" cy="320040"/>
              </a:xfrm>
              <a:custGeom>
                <a:avLst/>
                <a:gdLst>
                  <a:gd name="connsiteX0" fmla="*/ 0 w 360045"/>
                  <a:gd name="connsiteY0" fmla="*/ 0 h 360045"/>
                  <a:gd name="connsiteX1" fmla="*/ 0 w 360045"/>
                  <a:gd name="connsiteY1" fmla="*/ 360045 h 360045"/>
                  <a:gd name="connsiteX2" fmla="*/ 360045 w 360045"/>
                  <a:gd name="connsiteY2" fmla="*/ 360045 h 360045"/>
                  <a:gd name="connsiteX3" fmla="*/ 360045 w 360045"/>
                  <a:gd name="connsiteY3" fmla="*/ 0 h 360045"/>
                  <a:gd name="connsiteX4" fmla="*/ 320040 w 360045"/>
                  <a:gd name="connsiteY4" fmla="*/ 320040 h 360045"/>
                  <a:gd name="connsiteX5" fmla="*/ 40005 w 360045"/>
                  <a:gd name="connsiteY5" fmla="*/ 320040 h 360045"/>
                  <a:gd name="connsiteX6" fmla="*/ 40005 w 360045"/>
                  <a:gd name="connsiteY6" fmla="*/ 40005 h 360045"/>
                  <a:gd name="connsiteX7" fmla="*/ 320040 w 360045"/>
                  <a:gd name="connsiteY7" fmla="*/ 40005 h 360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60045" h="360045">
                    <a:moveTo>
                      <a:pt x="0" y="0"/>
                    </a:moveTo>
                    <a:lnTo>
                      <a:pt x="0" y="360045"/>
                    </a:lnTo>
                    <a:lnTo>
                      <a:pt x="360045" y="360045"/>
                    </a:lnTo>
                    <a:lnTo>
                      <a:pt x="360045" y="0"/>
                    </a:lnTo>
                    <a:close/>
                    <a:moveTo>
                      <a:pt x="320040" y="320040"/>
                    </a:moveTo>
                    <a:lnTo>
                      <a:pt x="40005" y="320040"/>
                    </a:lnTo>
                    <a:lnTo>
                      <a:pt x="40005" y="40005"/>
                    </a:lnTo>
                    <a:lnTo>
                      <a:pt x="320040" y="40005"/>
                    </a:lnTo>
                    <a:close/>
                  </a:path>
                </a:pathLst>
              </a:custGeom>
              <a:solidFill>
                <a:schemeClr val="accent3"/>
              </a:solidFill>
              <a:ln w="6648" cap="flat">
                <a:noFill/>
                <a:prstDash val="solid"/>
                <a:miter/>
              </a:ln>
            </p:spPr>
            <p:txBody>
              <a:bodyPr rtlCol="0" anchor="ctr"/>
              <a:lstStyle/>
              <a:p>
                <a:endParaRPr lang="en-US"/>
              </a:p>
            </p:txBody>
          </p:sp>
          <p:pic>
            <p:nvPicPr>
              <p:cNvPr id="66" name="Graphic 65" descr="Close with solid fill">
                <a:extLst>
                  <a:ext uri="{FF2B5EF4-FFF2-40B4-BE49-F238E27FC236}">
                    <a16:creationId xmlns:a16="http://schemas.microsoft.com/office/drawing/2014/main" id="{7DE0F290-5A32-F6F7-433F-25D178F1E92D}"/>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26823" y="2281098"/>
                <a:ext cx="210312" cy="210312"/>
              </a:xfrm>
              <a:prstGeom prst="rect">
                <a:avLst/>
              </a:prstGeom>
            </p:spPr>
          </p:pic>
        </p:grpSp>
      </p:grpSp>
      <p:grpSp>
        <p:nvGrpSpPr>
          <p:cNvPr id="8" name="Group 7">
            <a:extLst>
              <a:ext uri="{FF2B5EF4-FFF2-40B4-BE49-F238E27FC236}">
                <a16:creationId xmlns:a16="http://schemas.microsoft.com/office/drawing/2014/main" id="{19C400C4-6933-E532-4689-65911561D377}"/>
              </a:ext>
            </a:extLst>
          </p:cNvPr>
          <p:cNvGrpSpPr/>
          <p:nvPr/>
        </p:nvGrpSpPr>
        <p:grpSpPr>
          <a:xfrm>
            <a:off x="609599" y="3964718"/>
            <a:ext cx="10972798" cy="400110"/>
            <a:chOff x="609599" y="3964718"/>
            <a:chExt cx="10972798" cy="400110"/>
          </a:xfrm>
        </p:grpSpPr>
        <p:sp>
          <p:nvSpPr>
            <p:cNvPr id="68" name="TextBox 67">
              <a:extLst>
                <a:ext uri="{FF2B5EF4-FFF2-40B4-BE49-F238E27FC236}">
                  <a16:creationId xmlns:a16="http://schemas.microsoft.com/office/drawing/2014/main" id="{CCE59385-37A2-6273-233A-FEF69BD9FF7D}"/>
                </a:ext>
              </a:extLst>
            </p:cNvPr>
            <p:cNvSpPr txBox="1"/>
            <p:nvPr/>
          </p:nvSpPr>
          <p:spPr>
            <a:xfrm>
              <a:off x="1066798" y="3964718"/>
              <a:ext cx="10515599" cy="400110"/>
            </a:xfrm>
            <a:prstGeom prst="rect">
              <a:avLst/>
            </a:prstGeom>
            <a:noFill/>
          </p:spPr>
          <p:txBody>
            <a:bodyPr wrap="square" lIns="0" rIns="0" rtlCol="0" anchor="b">
              <a:spAutoFit/>
            </a:bodyPr>
            <a:lstStyle/>
            <a:p>
              <a:r>
                <a:rPr lang="en-US" sz="2000" noProof="1">
                  <a:solidFill>
                    <a:schemeClr val="tx2"/>
                  </a:solidFill>
                  <a:cs typeface="Times New Roman" panose="02020603050405020304" pitchFamily="18" charset="0"/>
                </a:rPr>
                <a:t>No benefit adjustment.</a:t>
              </a:r>
            </a:p>
          </p:txBody>
        </p:sp>
        <p:grpSp>
          <p:nvGrpSpPr>
            <p:cNvPr id="69" name="Group 68">
              <a:extLst>
                <a:ext uri="{FF2B5EF4-FFF2-40B4-BE49-F238E27FC236}">
                  <a16:creationId xmlns:a16="http://schemas.microsoft.com/office/drawing/2014/main" id="{9EE66E47-3E71-255C-42A0-176C619B0B66}"/>
                </a:ext>
              </a:extLst>
            </p:cNvPr>
            <p:cNvGrpSpPr/>
            <p:nvPr/>
          </p:nvGrpSpPr>
          <p:grpSpPr>
            <a:xfrm>
              <a:off x="609599" y="4004753"/>
              <a:ext cx="320040" cy="320040"/>
              <a:chOff x="6471959" y="2226234"/>
              <a:chExt cx="320040" cy="320040"/>
            </a:xfrm>
          </p:grpSpPr>
          <p:sp>
            <p:nvSpPr>
              <p:cNvPr id="70" name="Freeform: Shape 69">
                <a:extLst>
                  <a:ext uri="{FF2B5EF4-FFF2-40B4-BE49-F238E27FC236}">
                    <a16:creationId xmlns:a16="http://schemas.microsoft.com/office/drawing/2014/main" id="{F715A539-BD89-15E9-11E0-2E994BF4C52F}"/>
                  </a:ext>
                </a:extLst>
              </p:cNvPr>
              <p:cNvSpPr/>
              <p:nvPr/>
            </p:nvSpPr>
            <p:spPr>
              <a:xfrm>
                <a:off x="6471959" y="2226234"/>
                <a:ext cx="320040" cy="320040"/>
              </a:xfrm>
              <a:custGeom>
                <a:avLst/>
                <a:gdLst>
                  <a:gd name="connsiteX0" fmla="*/ 0 w 360045"/>
                  <a:gd name="connsiteY0" fmla="*/ 0 h 360045"/>
                  <a:gd name="connsiteX1" fmla="*/ 0 w 360045"/>
                  <a:gd name="connsiteY1" fmla="*/ 360045 h 360045"/>
                  <a:gd name="connsiteX2" fmla="*/ 360045 w 360045"/>
                  <a:gd name="connsiteY2" fmla="*/ 360045 h 360045"/>
                  <a:gd name="connsiteX3" fmla="*/ 360045 w 360045"/>
                  <a:gd name="connsiteY3" fmla="*/ 0 h 360045"/>
                  <a:gd name="connsiteX4" fmla="*/ 320040 w 360045"/>
                  <a:gd name="connsiteY4" fmla="*/ 320040 h 360045"/>
                  <a:gd name="connsiteX5" fmla="*/ 40005 w 360045"/>
                  <a:gd name="connsiteY5" fmla="*/ 320040 h 360045"/>
                  <a:gd name="connsiteX6" fmla="*/ 40005 w 360045"/>
                  <a:gd name="connsiteY6" fmla="*/ 40005 h 360045"/>
                  <a:gd name="connsiteX7" fmla="*/ 320040 w 360045"/>
                  <a:gd name="connsiteY7" fmla="*/ 40005 h 360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60045" h="360045">
                    <a:moveTo>
                      <a:pt x="0" y="0"/>
                    </a:moveTo>
                    <a:lnTo>
                      <a:pt x="0" y="360045"/>
                    </a:lnTo>
                    <a:lnTo>
                      <a:pt x="360045" y="360045"/>
                    </a:lnTo>
                    <a:lnTo>
                      <a:pt x="360045" y="0"/>
                    </a:lnTo>
                    <a:close/>
                    <a:moveTo>
                      <a:pt x="320040" y="320040"/>
                    </a:moveTo>
                    <a:lnTo>
                      <a:pt x="40005" y="320040"/>
                    </a:lnTo>
                    <a:lnTo>
                      <a:pt x="40005" y="40005"/>
                    </a:lnTo>
                    <a:lnTo>
                      <a:pt x="320040" y="40005"/>
                    </a:lnTo>
                    <a:close/>
                  </a:path>
                </a:pathLst>
              </a:custGeom>
              <a:solidFill>
                <a:schemeClr val="accent3"/>
              </a:solidFill>
              <a:ln w="6648" cap="flat">
                <a:noFill/>
                <a:prstDash val="solid"/>
                <a:miter/>
              </a:ln>
            </p:spPr>
            <p:txBody>
              <a:bodyPr rtlCol="0" anchor="ctr"/>
              <a:lstStyle/>
              <a:p>
                <a:endParaRPr lang="en-US"/>
              </a:p>
            </p:txBody>
          </p:sp>
          <p:pic>
            <p:nvPicPr>
              <p:cNvPr id="71" name="Graphic 70" descr="Close with solid fill">
                <a:extLst>
                  <a:ext uri="{FF2B5EF4-FFF2-40B4-BE49-F238E27FC236}">
                    <a16:creationId xmlns:a16="http://schemas.microsoft.com/office/drawing/2014/main" id="{DF5FC62E-75F4-F151-BA04-BABB107B3E1D}"/>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26823" y="2281098"/>
                <a:ext cx="210312" cy="210312"/>
              </a:xfrm>
              <a:prstGeom prst="rect">
                <a:avLst/>
              </a:prstGeom>
            </p:spPr>
          </p:pic>
        </p:grpSp>
      </p:grpSp>
      <p:grpSp>
        <p:nvGrpSpPr>
          <p:cNvPr id="9" name="Group 8">
            <a:extLst>
              <a:ext uri="{FF2B5EF4-FFF2-40B4-BE49-F238E27FC236}">
                <a16:creationId xmlns:a16="http://schemas.microsoft.com/office/drawing/2014/main" id="{1149B966-594C-819D-1CE9-646C6AD18D2D}"/>
              </a:ext>
            </a:extLst>
          </p:cNvPr>
          <p:cNvGrpSpPr/>
          <p:nvPr/>
        </p:nvGrpSpPr>
        <p:grpSpPr>
          <a:xfrm>
            <a:off x="609599" y="4564811"/>
            <a:ext cx="10972798" cy="400110"/>
            <a:chOff x="609599" y="4564811"/>
            <a:chExt cx="10972798" cy="400110"/>
          </a:xfrm>
        </p:grpSpPr>
        <p:sp>
          <p:nvSpPr>
            <p:cNvPr id="73" name="TextBox 72">
              <a:extLst>
                <a:ext uri="{FF2B5EF4-FFF2-40B4-BE49-F238E27FC236}">
                  <a16:creationId xmlns:a16="http://schemas.microsoft.com/office/drawing/2014/main" id="{D3212F0D-B349-0BD7-6ACD-FAE79354AA1D}"/>
                </a:ext>
              </a:extLst>
            </p:cNvPr>
            <p:cNvSpPr txBox="1"/>
            <p:nvPr/>
          </p:nvSpPr>
          <p:spPr>
            <a:xfrm>
              <a:off x="1066798" y="4564811"/>
              <a:ext cx="10515599" cy="400110"/>
            </a:xfrm>
            <a:prstGeom prst="rect">
              <a:avLst/>
            </a:prstGeom>
            <a:noFill/>
          </p:spPr>
          <p:txBody>
            <a:bodyPr wrap="square" lIns="0" rIns="0" rtlCol="0" anchor="b">
              <a:spAutoFit/>
            </a:bodyPr>
            <a:lstStyle/>
            <a:p>
              <a:r>
                <a:rPr lang="en-US" sz="2000" noProof="1">
                  <a:solidFill>
                    <a:schemeClr val="tx2"/>
                  </a:solidFill>
                  <a:cs typeface="Times New Roman" panose="02020603050405020304" pitchFamily="18" charset="0"/>
                </a:rPr>
                <a:t>Not eligible for monthly benefit from PEBA.</a:t>
              </a:r>
            </a:p>
          </p:txBody>
        </p:sp>
        <p:grpSp>
          <p:nvGrpSpPr>
            <p:cNvPr id="74" name="Group 73">
              <a:extLst>
                <a:ext uri="{FF2B5EF4-FFF2-40B4-BE49-F238E27FC236}">
                  <a16:creationId xmlns:a16="http://schemas.microsoft.com/office/drawing/2014/main" id="{1F7A2B9E-AAF0-C2CB-EEDD-4F23AD24FD16}"/>
                </a:ext>
              </a:extLst>
            </p:cNvPr>
            <p:cNvGrpSpPr/>
            <p:nvPr/>
          </p:nvGrpSpPr>
          <p:grpSpPr>
            <a:xfrm>
              <a:off x="609599" y="4604846"/>
              <a:ext cx="320040" cy="320040"/>
              <a:chOff x="6471959" y="2226234"/>
              <a:chExt cx="320040" cy="320040"/>
            </a:xfrm>
          </p:grpSpPr>
          <p:sp>
            <p:nvSpPr>
              <p:cNvPr id="75" name="Freeform: Shape 74">
                <a:extLst>
                  <a:ext uri="{FF2B5EF4-FFF2-40B4-BE49-F238E27FC236}">
                    <a16:creationId xmlns:a16="http://schemas.microsoft.com/office/drawing/2014/main" id="{17A26412-7DEB-A7C5-20B0-3AD58836189E}"/>
                  </a:ext>
                </a:extLst>
              </p:cNvPr>
              <p:cNvSpPr/>
              <p:nvPr/>
            </p:nvSpPr>
            <p:spPr>
              <a:xfrm>
                <a:off x="6471959" y="2226234"/>
                <a:ext cx="320040" cy="320040"/>
              </a:xfrm>
              <a:custGeom>
                <a:avLst/>
                <a:gdLst>
                  <a:gd name="connsiteX0" fmla="*/ 0 w 360045"/>
                  <a:gd name="connsiteY0" fmla="*/ 0 h 360045"/>
                  <a:gd name="connsiteX1" fmla="*/ 0 w 360045"/>
                  <a:gd name="connsiteY1" fmla="*/ 360045 h 360045"/>
                  <a:gd name="connsiteX2" fmla="*/ 360045 w 360045"/>
                  <a:gd name="connsiteY2" fmla="*/ 360045 h 360045"/>
                  <a:gd name="connsiteX3" fmla="*/ 360045 w 360045"/>
                  <a:gd name="connsiteY3" fmla="*/ 0 h 360045"/>
                  <a:gd name="connsiteX4" fmla="*/ 320040 w 360045"/>
                  <a:gd name="connsiteY4" fmla="*/ 320040 h 360045"/>
                  <a:gd name="connsiteX5" fmla="*/ 40005 w 360045"/>
                  <a:gd name="connsiteY5" fmla="*/ 320040 h 360045"/>
                  <a:gd name="connsiteX6" fmla="*/ 40005 w 360045"/>
                  <a:gd name="connsiteY6" fmla="*/ 40005 h 360045"/>
                  <a:gd name="connsiteX7" fmla="*/ 320040 w 360045"/>
                  <a:gd name="connsiteY7" fmla="*/ 40005 h 360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60045" h="360045">
                    <a:moveTo>
                      <a:pt x="0" y="0"/>
                    </a:moveTo>
                    <a:lnTo>
                      <a:pt x="0" y="360045"/>
                    </a:lnTo>
                    <a:lnTo>
                      <a:pt x="360045" y="360045"/>
                    </a:lnTo>
                    <a:lnTo>
                      <a:pt x="360045" y="0"/>
                    </a:lnTo>
                    <a:close/>
                    <a:moveTo>
                      <a:pt x="320040" y="320040"/>
                    </a:moveTo>
                    <a:lnTo>
                      <a:pt x="40005" y="320040"/>
                    </a:lnTo>
                    <a:lnTo>
                      <a:pt x="40005" y="40005"/>
                    </a:lnTo>
                    <a:lnTo>
                      <a:pt x="320040" y="40005"/>
                    </a:lnTo>
                    <a:close/>
                  </a:path>
                </a:pathLst>
              </a:custGeom>
              <a:solidFill>
                <a:schemeClr val="accent3"/>
              </a:solidFill>
              <a:ln w="6648" cap="flat">
                <a:noFill/>
                <a:prstDash val="solid"/>
                <a:miter/>
              </a:ln>
            </p:spPr>
            <p:txBody>
              <a:bodyPr rtlCol="0" anchor="ctr"/>
              <a:lstStyle/>
              <a:p>
                <a:endParaRPr lang="en-US"/>
              </a:p>
            </p:txBody>
          </p:sp>
          <p:pic>
            <p:nvPicPr>
              <p:cNvPr id="76" name="Graphic 75" descr="Close with solid fill">
                <a:extLst>
                  <a:ext uri="{FF2B5EF4-FFF2-40B4-BE49-F238E27FC236}">
                    <a16:creationId xmlns:a16="http://schemas.microsoft.com/office/drawing/2014/main" id="{5696B5E1-40B7-CA27-FE17-D74697DDCF72}"/>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26823" y="2281098"/>
                <a:ext cx="210312" cy="210312"/>
              </a:xfrm>
              <a:prstGeom prst="rect">
                <a:avLst/>
              </a:prstGeom>
            </p:spPr>
          </p:pic>
        </p:grpSp>
      </p:grpSp>
    </p:spTree>
    <p:extLst>
      <p:ext uri="{BB962C8B-B14F-4D97-AF65-F5344CB8AC3E}">
        <p14:creationId xmlns:p14="http://schemas.microsoft.com/office/powerpoint/2010/main" val="15875405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8024367-D536-4F59-B2ED-0E7825EDA9AF}" type="slidenum">
              <a:rPr lang="en-US" smtClean="0"/>
              <a:pPr/>
              <a:t>5</a:t>
            </a:fld>
            <a:endParaRPr lang="en-US" dirty="0"/>
          </a:p>
        </p:txBody>
      </p:sp>
    </p:spTree>
    <p:custDataLst>
      <p:tags r:id="rId1"/>
    </p:custDataLst>
    <p:extLst>
      <p:ext uri="{BB962C8B-B14F-4D97-AF65-F5344CB8AC3E}">
        <p14:creationId xmlns:p14="http://schemas.microsoft.com/office/powerpoint/2010/main" val="366935662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AUDIO_ID" val="263"/>
  <p:tag name="ARTICULATE_TITLE_TAG" val="Disclaimer"/>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USED_LAYOUT" val="9"/>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23627</TotalTime>
  <Words>243</Words>
  <Application>Microsoft Office PowerPoint</Application>
  <PresentationFormat>Widescreen</PresentationFormat>
  <Paragraphs>40</Paragraphs>
  <Slides>5</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Arial</vt:lpstr>
      <vt:lpstr>Calibri</vt:lpstr>
      <vt:lpstr>Calibri Light</vt:lpstr>
      <vt:lpstr>Times New Roman</vt:lpstr>
      <vt:lpstr>Tw Cen MT Condensed</vt:lpstr>
      <vt:lpstr>2_Office Theme</vt:lpstr>
      <vt:lpstr>Introduction: defined contribution plan</vt:lpstr>
      <vt:lpstr>Who can participate in the State Optional Retirement Program?</vt:lpstr>
      <vt:lpstr>Defined contribution plan features</vt:lpstr>
      <vt:lpstr>Defined contribution plan limitations</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Jessica Moak</cp:lastModifiedBy>
  <cp:revision>520</cp:revision>
  <cp:lastPrinted>2020-01-10T14:41:31Z</cp:lastPrinted>
  <dcterms:created xsi:type="dcterms:W3CDTF">2019-11-01T12:34:11Z</dcterms:created>
  <dcterms:modified xsi:type="dcterms:W3CDTF">2025-04-01T15:02:26Z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