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1"/>
  </p:notesMasterIdLst>
  <p:handoutMasterIdLst>
    <p:handoutMasterId r:id="rId12"/>
  </p:handoutMasterIdLst>
  <p:sldIdLst>
    <p:sldId id="455" r:id="rId2"/>
    <p:sldId id="421" r:id="rId3"/>
    <p:sldId id="456" r:id="rId4"/>
    <p:sldId id="457" r:id="rId5"/>
    <p:sldId id="458" r:id="rId6"/>
    <p:sldId id="459" r:id="rId7"/>
    <p:sldId id="427" r:id="rId8"/>
    <p:sldId id="372" r:id="rId9"/>
    <p:sldId id="263" r:id="rId10"/>
  </p:sldIdLst>
  <p:sldSz cx="12192000" cy="6858000"/>
  <p:notesSz cx="7023100" cy="93091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4/1/2025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4/1/2025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PEBA, we have seven core values. We believe that by living these core values, we will add value to the customer experience and build our PEBA team. The first four are solutions oriented, communication, credibility and collaboration.</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8</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9</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hyperlink" Target="https://www.peba.sc.gov/sites/default/files/er_manual.pdf"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hyperlink" Target="https://peba.sc.gov/sites/default/files/ees_document_upload.pdf"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forms.retirement.sc.gov/formGenericGet.do?formNum=web6504.xdp" TargetMode="External"/><Relationship Id="rId2" Type="http://schemas.openxmlformats.org/officeDocument/2006/relationships/hyperlink" Target="https://forms.retirement.sc.gov/formGenericGet.do?formNum=web6503.xdp" TargetMode="External"/><Relationship Id="rId1" Type="http://schemas.openxmlformats.org/officeDocument/2006/relationships/slideLayout" Target="../slideLayouts/slideLayout5.xml"/><Relationship Id="rId6" Type="http://schemas.openxmlformats.org/officeDocument/2006/relationships/hyperlink" Target="https://peba.sc.gov/sites/default/files/duo_security.pdf" TargetMode="External"/><Relationship Id="rId5" Type="http://schemas.openxmlformats.org/officeDocument/2006/relationships/hyperlink" Target="mailto:EESsupport@peba.sc.gov" TargetMode="External"/><Relationship Id="rId4" Type="http://schemas.openxmlformats.org/officeDocument/2006/relationships/hyperlink" Target="https://forms.retirement.sc.gov/formGenericGet.do?formNum=web6505.xdp"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mailto:EESsupport@peba.sc.gov"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peba.sc.gov/sites/default/files/retirement_support.pdf" TargetMode="External"/><Relationship Id="rId2" Type="http://schemas.openxmlformats.org/officeDocument/2006/relationships/hyperlink" Target="mailto:EmployerServices@peba.sc.gov" TargetMode="External"/><Relationship Id="rId1" Type="http://schemas.openxmlformats.org/officeDocument/2006/relationships/slideLayout" Target="../slideLayouts/slideLayout5.xml"/><Relationship Id="rId5" Type="http://schemas.openxmlformats.org/officeDocument/2006/relationships/hyperlink" Target="https://peba.sc.gov/sites/default/files/er_manual.pdf" TargetMode="External"/><Relationship Id="rId4" Type="http://schemas.openxmlformats.org/officeDocument/2006/relationships/hyperlink" Target="https://peba.sc.gov/employers"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mailto:cs@peba.sc.gov" TargetMode="Externa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4.xml"/><Relationship Id="rId4" Type="http://schemas.openxmlformats.org/officeDocument/2006/relationships/hyperlink" Target="https://www.peba.sc.gov/publications" TargetMode="Externa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Introduction:</a:t>
            </a:r>
            <a:br>
              <a:rPr lang="en-US" dirty="0"/>
            </a:br>
            <a:r>
              <a:rPr lang="en-US" dirty="0"/>
              <a:t>employer resources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Slide Number Placeholder 3">
            <a:extLst>
              <a:ext uri="{FF2B5EF4-FFF2-40B4-BE49-F238E27FC236}">
                <a16:creationId xmlns:a16="http://schemas.microsoft.com/office/drawing/2014/main" id="{2849EA98-D03D-4B0A-BADE-160A1DAABDEC}"/>
              </a:ext>
            </a:extLst>
          </p:cNvPr>
          <p:cNvSpPr>
            <a:spLocks noGrp="1" noChangeArrowheads="1"/>
          </p:cNvSpPr>
          <p:nvPr>
            <p:ph type="sldNum" sz="quarter" idx="12"/>
          </p:nvPr>
        </p:nvSpPr>
        <p:spPr bwMode="auto">
          <a:xfrm>
            <a:off x="11019348" y="6301044"/>
            <a:ext cx="1072896"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fld id="{1BD61B08-67AC-48EB-BE29-A3D0FABE24CA}" type="slidenum">
              <a:rPr lang="en-US" smtClean="0"/>
              <a:pPr/>
              <a:t>2</a:t>
            </a:fld>
            <a:endParaRPr lang="en-US" altLang="en-US"/>
          </a:p>
        </p:txBody>
      </p:sp>
      <p:sp>
        <p:nvSpPr>
          <p:cNvPr id="38915" name="Content Placeholder 2">
            <a:extLst>
              <a:ext uri="{FF2B5EF4-FFF2-40B4-BE49-F238E27FC236}">
                <a16:creationId xmlns:a16="http://schemas.microsoft.com/office/drawing/2014/main" id="{F4772B8A-E2A0-446B-8AB0-034643F47E14}"/>
              </a:ext>
            </a:extLst>
          </p:cNvPr>
          <p:cNvSpPr>
            <a:spLocks noGrp="1" noChangeArrowheads="1"/>
          </p:cNvSpPr>
          <p:nvPr>
            <p:ph sz="half" idx="1"/>
          </p:nvPr>
        </p:nvSpPr>
        <p:spPr>
          <a:xfrm>
            <a:off x="609600" y="1601044"/>
            <a:ext cx="3338945" cy="4690027"/>
          </a:xfrm>
        </p:spPr>
        <p:txBody>
          <a:bodyPr/>
          <a:lstStyle/>
          <a:p>
            <a:r>
              <a:rPr lang="en-US" altLang="en-US" dirty="0"/>
              <a:t>In-depth resource to assist employers in administering PEBA retirement benefits.</a:t>
            </a:r>
          </a:p>
          <a:p>
            <a:r>
              <a:rPr lang="en-US" altLang="en-US" dirty="0"/>
              <a:t>View the </a:t>
            </a:r>
            <a:r>
              <a:rPr lang="en-US" altLang="en-US" i="1" dirty="0">
                <a:hlinkClick r:id="rId2"/>
              </a:rPr>
              <a:t>Covered Employer Procedures Manual</a:t>
            </a:r>
            <a:r>
              <a:rPr lang="en-US" altLang="en-US" dirty="0"/>
              <a:t>.</a:t>
            </a:r>
          </a:p>
        </p:txBody>
      </p:sp>
      <p:sp>
        <p:nvSpPr>
          <p:cNvPr id="38914" name="Title 1">
            <a:extLst>
              <a:ext uri="{FF2B5EF4-FFF2-40B4-BE49-F238E27FC236}">
                <a16:creationId xmlns:a16="http://schemas.microsoft.com/office/drawing/2014/main" id="{35FCE4FC-F794-4111-ADF8-4C92282CB62E}"/>
              </a:ext>
            </a:extLst>
          </p:cNvPr>
          <p:cNvSpPr>
            <a:spLocks noGrp="1" noChangeArrowheads="1"/>
          </p:cNvSpPr>
          <p:nvPr>
            <p:ph type="title"/>
          </p:nvPr>
        </p:nvSpPr>
        <p:spPr>
          <a:xfrm>
            <a:off x="609599" y="228600"/>
            <a:ext cx="5181601" cy="1049898"/>
          </a:xfrm>
        </p:spPr>
        <p:txBody>
          <a:bodyPr/>
          <a:lstStyle/>
          <a:p>
            <a:r>
              <a:rPr lang="en-US" altLang="en-US" i="1" dirty="0"/>
              <a:t>Covered Employer </a:t>
            </a:r>
            <a:br>
              <a:rPr lang="en-US" altLang="en-US" i="1" dirty="0"/>
            </a:br>
            <a:r>
              <a:rPr lang="en-US" altLang="en-US" i="1" dirty="0"/>
              <a:t>Procedures Manual</a:t>
            </a:r>
          </a:p>
        </p:txBody>
      </p:sp>
    </p:spTree>
  </p:cSld>
  <p:clrMapOvr>
    <a:masterClrMapping/>
  </p:clrMapOvr>
  <mc:AlternateContent xmlns:mc="http://schemas.openxmlformats.org/markup-compatibility/2006" xmlns:p14="http://schemas.microsoft.com/office/powerpoint/2010/main">
    <mc:Choice Requires="p14">
      <p:transition spd="slow" p14:dur="2000" advTm="13406"/>
    </mc:Choice>
    <mc:Fallback xmlns="">
      <p:transition spd="slow" advTm="13406"/>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5E87E27-CF89-DB1B-E97E-C15829E71B87}"/>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5" name="Title 4">
            <a:extLst>
              <a:ext uri="{FF2B5EF4-FFF2-40B4-BE49-F238E27FC236}">
                <a16:creationId xmlns:a16="http://schemas.microsoft.com/office/drawing/2014/main" id="{00D2F78D-3CB3-EE2A-A75A-0E34BBF3DD5F}"/>
              </a:ext>
            </a:extLst>
          </p:cNvPr>
          <p:cNvSpPr>
            <a:spLocks noGrp="1"/>
          </p:cNvSpPr>
          <p:nvPr>
            <p:ph type="title"/>
          </p:nvPr>
        </p:nvSpPr>
        <p:spPr/>
        <p:txBody>
          <a:bodyPr/>
          <a:lstStyle/>
          <a:p>
            <a:r>
              <a:rPr lang="en-US" dirty="0"/>
              <a:t>Electronic Employer Services (EES)</a:t>
            </a:r>
          </a:p>
        </p:txBody>
      </p:sp>
      <p:sp>
        <p:nvSpPr>
          <p:cNvPr id="6" name="Content Placeholder 2">
            <a:extLst>
              <a:ext uri="{FF2B5EF4-FFF2-40B4-BE49-F238E27FC236}">
                <a16:creationId xmlns:a16="http://schemas.microsoft.com/office/drawing/2014/main" id="{5163C9E6-DB70-1EA7-C373-5151F2066618}"/>
              </a:ext>
            </a:extLst>
          </p:cNvPr>
          <p:cNvSpPr>
            <a:spLocks noGrp="1" noChangeArrowheads="1"/>
          </p:cNvSpPr>
          <p:nvPr>
            <p:ph sz="half" idx="1"/>
          </p:nvPr>
        </p:nvSpPr>
        <p:spPr>
          <a:xfrm>
            <a:off x="609600" y="1601044"/>
            <a:ext cx="5181600" cy="4690027"/>
          </a:xfrm>
        </p:spPr>
        <p:txBody>
          <a:bodyPr>
            <a:normAutofit lnSpcReduction="10000"/>
          </a:bodyPr>
          <a:lstStyle/>
          <a:p>
            <a:r>
              <a:rPr lang="en-US" altLang="en-US" dirty="0"/>
              <a:t>Secure, online website required for all employers to view and submit retirement information. </a:t>
            </a:r>
          </a:p>
          <a:p>
            <a:r>
              <a:rPr lang="en-US" altLang="en-US" dirty="0"/>
              <a:t>View employee retirement account information.</a:t>
            </a:r>
          </a:p>
          <a:p>
            <a:r>
              <a:rPr lang="en-US" altLang="en-US" dirty="0"/>
              <a:t>Certify terminations and final payroll information for employees.</a:t>
            </a:r>
          </a:p>
          <a:p>
            <a:r>
              <a:rPr lang="en-US" altLang="en-US" dirty="0"/>
              <a:t>Maintain employer contact information.</a:t>
            </a:r>
          </a:p>
          <a:p>
            <a:r>
              <a:rPr lang="en-US" altLang="en-US" dirty="0"/>
              <a:t>Monitor </a:t>
            </a:r>
            <a:r>
              <a:rPr lang="en-US" dirty="0"/>
              <a:t>quarterly reporting errors.</a:t>
            </a:r>
          </a:p>
          <a:p>
            <a:r>
              <a:rPr lang="en-US" dirty="0"/>
              <a:t>Access PEBA-generated reports and documents.</a:t>
            </a:r>
          </a:p>
          <a:p>
            <a:r>
              <a:rPr lang="en-US" dirty="0"/>
              <a:t>Upload some employer and member documents.</a:t>
            </a:r>
          </a:p>
          <a:p>
            <a:pPr lvl="1"/>
            <a:r>
              <a:rPr lang="en-US" dirty="0"/>
              <a:t>View the </a:t>
            </a:r>
            <a:r>
              <a:rPr lang="en-US" dirty="0">
                <a:hlinkClick r:id="rId2"/>
              </a:rPr>
              <a:t>EES document upload feature</a:t>
            </a:r>
            <a:r>
              <a:rPr lang="en-US" dirty="0"/>
              <a:t> resource.</a:t>
            </a:r>
          </a:p>
        </p:txBody>
      </p:sp>
      <p:sp>
        <p:nvSpPr>
          <p:cNvPr id="7" name="Content Placeholder 5">
            <a:extLst>
              <a:ext uri="{FF2B5EF4-FFF2-40B4-BE49-F238E27FC236}">
                <a16:creationId xmlns:a16="http://schemas.microsoft.com/office/drawing/2014/main" id="{5AAD6380-773C-7ECF-4D3D-D49A33F3E541}"/>
              </a:ext>
            </a:extLst>
          </p:cNvPr>
          <p:cNvSpPr>
            <a:spLocks noGrp="1"/>
          </p:cNvSpPr>
          <p:nvPr>
            <p:ph sz="half" idx="2"/>
          </p:nvPr>
        </p:nvSpPr>
        <p:spPr>
          <a:xfrm>
            <a:off x="6400800" y="1611018"/>
            <a:ext cx="5181600" cy="4680054"/>
          </a:xfrm>
          <a:solidFill>
            <a:schemeClr val="bg2">
              <a:lumMod val="40000"/>
              <a:lumOff val="60000"/>
            </a:schemeClr>
          </a:solidFill>
        </p:spPr>
        <p:txBody>
          <a:bodyPr anchor="ctr"/>
          <a:lstStyle/>
          <a:p>
            <a:pPr marL="0" indent="0" eaLnBrk="1" hangingPunct="1">
              <a:buNone/>
            </a:pPr>
            <a:r>
              <a:rPr lang="en-US" altLang="en-US" b="1" dirty="0"/>
              <a:t>For employers who do not report payroll through the South Carolina Enterprise Information System (SCEIS):</a:t>
            </a:r>
          </a:p>
          <a:p>
            <a:pPr eaLnBrk="1" hangingPunct="1"/>
            <a:r>
              <a:rPr lang="en-US" altLang="en-US" dirty="0"/>
              <a:t>Initiate retirement plan enrollments.</a:t>
            </a:r>
          </a:p>
          <a:p>
            <a:pPr eaLnBrk="1" hangingPunct="1"/>
            <a:r>
              <a:rPr lang="en-US" altLang="en-US" dirty="0"/>
              <a:t>Submit retiree return-to-work dates.</a:t>
            </a:r>
          </a:p>
          <a:p>
            <a:pPr eaLnBrk="1" hangingPunct="1"/>
            <a:r>
              <a:rPr lang="en-US" altLang="en-US" dirty="0"/>
              <a:t>Upload quarterly payroll data.</a:t>
            </a:r>
          </a:p>
          <a:p>
            <a:pPr eaLnBrk="1" hangingPunct="1"/>
            <a:r>
              <a:rPr lang="en-US" altLang="en-US" dirty="0"/>
              <a:t>Prepare monthly, quarterly contribution reports for PEBA.</a:t>
            </a:r>
          </a:p>
          <a:p>
            <a:pPr eaLnBrk="1" hangingPunct="1"/>
            <a:r>
              <a:rPr lang="en-US" altLang="en-US" dirty="0"/>
              <a:t>Set up, maintain bank accounts for payment processing.</a:t>
            </a:r>
          </a:p>
          <a:p>
            <a:pPr eaLnBrk="1" hangingPunct="1"/>
            <a:r>
              <a:rPr lang="en-US" altLang="en-US" dirty="0"/>
              <a:t>Submit payments for monthly </a:t>
            </a:r>
            <a:r>
              <a:rPr lang="en-US" dirty="0"/>
              <a:t>and quarterly contributions and installment service purchase payroll deductions</a:t>
            </a:r>
            <a:r>
              <a:rPr lang="en-US" altLang="en-US" dirty="0"/>
              <a:t>.</a:t>
            </a:r>
          </a:p>
        </p:txBody>
      </p:sp>
    </p:spTree>
    <p:extLst>
      <p:ext uri="{BB962C8B-B14F-4D97-AF65-F5344CB8AC3E}">
        <p14:creationId xmlns:p14="http://schemas.microsoft.com/office/powerpoint/2010/main" val="889720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01B3D-D0E8-CF1C-5E19-2E2E961DB08B}"/>
              </a:ext>
            </a:extLst>
          </p:cNvPr>
          <p:cNvSpPr>
            <a:spLocks noGrp="1"/>
          </p:cNvSpPr>
          <p:nvPr>
            <p:ph type="title"/>
          </p:nvPr>
        </p:nvSpPr>
        <p:spPr/>
        <p:txBody>
          <a:bodyPr/>
          <a:lstStyle/>
          <a:p>
            <a:r>
              <a:rPr lang="en-US" altLang="en-US" dirty="0"/>
              <a:t>How to access EES</a:t>
            </a:r>
            <a:endParaRPr lang="en-US" dirty="0"/>
          </a:p>
        </p:txBody>
      </p:sp>
      <p:sp>
        <p:nvSpPr>
          <p:cNvPr id="3" name="Content Placeholder 2">
            <a:extLst>
              <a:ext uri="{FF2B5EF4-FFF2-40B4-BE49-F238E27FC236}">
                <a16:creationId xmlns:a16="http://schemas.microsoft.com/office/drawing/2014/main" id="{A3D622E5-472A-DE92-6D70-8610B08C52DF}"/>
              </a:ext>
            </a:extLst>
          </p:cNvPr>
          <p:cNvSpPr>
            <a:spLocks noGrp="1"/>
          </p:cNvSpPr>
          <p:nvPr>
            <p:ph idx="1"/>
          </p:nvPr>
        </p:nvSpPr>
        <p:spPr/>
        <p:txBody>
          <a:bodyPr/>
          <a:lstStyle/>
          <a:p>
            <a:pPr eaLnBrk="1" hangingPunct="1"/>
            <a:r>
              <a:rPr lang="en-US" altLang="en-US" dirty="0"/>
              <a:t>Keep forms on file and current: </a:t>
            </a:r>
          </a:p>
          <a:p>
            <a:pPr lvl="1" eaLnBrk="1" hangingPunct="1"/>
            <a:r>
              <a:rPr lang="en-US" altLang="en-US" i="1" u="sng" dirty="0">
                <a:hlinkClick r:id="rId2"/>
              </a:rPr>
              <a:t>Electronic Employer Services (EES) Employer Confidentiality Agreement</a:t>
            </a:r>
            <a:r>
              <a:rPr lang="en-US" altLang="en-US" i="1" dirty="0"/>
              <a:t> </a:t>
            </a:r>
            <a:r>
              <a:rPr lang="en-US" altLang="en-US" dirty="0"/>
              <a:t>(Form 6503); and </a:t>
            </a:r>
          </a:p>
          <a:p>
            <a:pPr lvl="1" eaLnBrk="1" hangingPunct="1"/>
            <a:r>
              <a:rPr lang="en-US" altLang="en-US" i="1" u="sng" dirty="0">
                <a:hlinkClick r:id="rId3"/>
              </a:rPr>
              <a:t>Electronic Employer Services (EES) Authorizing Contact Designation/Agreement</a:t>
            </a:r>
            <a:r>
              <a:rPr lang="en-US" altLang="en-US" i="1" dirty="0"/>
              <a:t> </a:t>
            </a:r>
            <a:r>
              <a:rPr lang="en-US" altLang="en-US" dirty="0"/>
              <a:t>(Form 6504).</a:t>
            </a:r>
          </a:p>
          <a:p>
            <a:pPr lvl="1" eaLnBrk="1" hangingPunct="1"/>
            <a:r>
              <a:rPr lang="en-US" dirty="0"/>
              <a:t>Upload revised forms in EES.</a:t>
            </a:r>
            <a:endParaRPr lang="en-US" altLang="en-US" dirty="0"/>
          </a:p>
          <a:p>
            <a:pPr eaLnBrk="1" hangingPunct="1"/>
            <a:r>
              <a:rPr lang="en-US" altLang="en-US" dirty="0"/>
              <a:t>All EES users:</a:t>
            </a:r>
          </a:p>
          <a:p>
            <a:pPr lvl="1" eaLnBrk="1" hangingPunct="1"/>
            <a:r>
              <a:rPr lang="en-US" dirty="0"/>
              <a:t>Upload</a:t>
            </a:r>
            <a:r>
              <a:rPr lang="en-US" altLang="en-US" dirty="0"/>
              <a:t> </a:t>
            </a:r>
            <a:r>
              <a:rPr lang="en-US" altLang="en-US" i="1" u="sng" dirty="0">
                <a:hlinkClick r:id="rId4"/>
              </a:rPr>
              <a:t>EES Designated Agent Confidentiality Agreement</a:t>
            </a:r>
            <a:r>
              <a:rPr lang="en-US" altLang="en-US" i="1" dirty="0"/>
              <a:t> </a:t>
            </a:r>
            <a:r>
              <a:rPr lang="en-US" altLang="en-US" dirty="0"/>
              <a:t>(Form 6505).</a:t>
            </a:r>
          </a:p>
          <a:p>
            <a:pPr eaLnBrk="1" hangingPunct="1"/>
            <a:r>
              <a:rPr lang="en-US" altLang="en-US" dirty="0"/>
              <a:t>Return completed forms to </a:t>
            </a:r>
            <a:r>
              <a:rPr lang="en-US" altLang="en-US" dirty="0">
                <a:hlinkClick r:id="rId5"/>
              </a:rPr>
              <a:t>EESsupport@peba.sc.gov</a:t>
            </a:r>
            <a:r>
              <a:rPr lang="en-US" altLang="en-US" dirty="0"/>
              <a:t>. </a:t>
            </a:r>
          </a:p>
          <a:p>
            <a:pPr eaLnBrk="1" hangingPunct="1"/>
            <a:r>
              <a:rPr lang="en-US" altLang="en-US" dirty="0"/>
              <a:t>For additional security, PEBA uses </a:t>
            </a:r>
            <a:r>
              <a:rPr lang="en-US" altLang="en-US" dirty="0">
                <a:hlinkClick r:id="rId6"/>
              </a:rPr>
              <a:t>Duo Security </a:t>
            </a:r>
            <a:r>
              <a:rPr lang="en-US" altLang="en-US" dirty="0"/>
              <a:t>for two-factor authentication to access EES.</a:t>
            </a:r>
          </a:p>
          <a:p>
            <a:pPr marL="0" indent="0">
              <a:buNone/>
            </a:pPr>
            <a:endParaRPr lang="en-US" dirty="0"/>
          </a:p>
        </p:txBody>
      </p:sp>
      <p:sp>
        <p:nvSpPr>
          <p:cNvPr id="4" name="Slide Number Placeholder 3">
            <a:extLst>
              <a:ext uri="{FF2B5EF4-FFF2-40B4-BE49-F238E27FC236}">
                <a16:creationId xmlns:a16="http://schemas.microsoft.com/office/drawing/2014/main" id="{F38548F3-1CF5-881F-2242-C9706AC7D1B7}"/>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1490214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0443A627-7C32-91C8-D682-B1A2D2A2C922}"/>
              </a:ext>
            </a:extLst>
          </p:cNvPr>
          <p:cNvSpPr>
            <a:spLocks noGrp="1"/>
          </p:cNvSpPr>
          <p:nvPr>
            <p:ph sz="half" idx="1"/>
          </p:nvPr>
        </p:nvSpPr>
        <p:spPr/>
        <p:txBody>
          <a:bodyPr>
            <a:normAutofit lnSpcReduction="10000"/>
          </a:bodyPr>
          <a:lstStyle/>
          <a:p>
            <a:r>
              <a:rPr lang="en-US" altLang="en-US" dirty="0"/>
              <a:t>Once PEBA processes Form 6505, each user receives a user ID and password via email.</a:t>
            </a:r>
          </a:p>
          <a:p>
            <a:r>
              <a:rPr lang="en-US" altLang="en-US" dirty="0"/>
              <a:t>Forgot password/Unlock account feature.</a:t>
            </a:r>
          </a:p>
          <a:p>
            <a:pPr lvl="1"/>
            <a:r>
              <a:rPr lang="en-US" altLang="en-US" dirty="0"/>
              <a:t>Reset a password; </a:t>
            </a:r>
          </a:p>
          <a:p>
            <a:pPr lvl="1"/>
            <a:r>
              <a:rPr lang="en-US" altLang="en-US" dirty="0"/>
              <a:t>Set a new password; or</a:t>
            </a:r>
          </a:p>
          <a:p>
            <a:pPr lvl="1"/>
            <a:r>
              <a:rPr lang="en-US" altLang="en-US" dirty="0"/>
              <a:t>Unlock your account if it becomes locked or inactive. </a:t>
            </a:r>
          </a:p>
          <a:p>
            <a:r>
              <a:rPr lang="en-US" altLang="en-US" dirty="0"/>
              <a:t>For assistance with access, email </a:t>
            </a:r>
            <a:r>
              <a:rPr lang="en-US" altLang="en-US" dirty="0">
                <a:hlinkClick r:id="rId2">
                  <a:extLst>
                    <a:ext uri="{A12FA001-AC4F-418D-AE19-62706E023703}">
                      <ahyp:hlinkClr xmlns:ahyp="http://schemas.microsoft.com/office/drawing/2018/hyperlinkcolor" val="tx"/>
                    </a:ext>
                  </a:extLst>
                </a:hlinkClick>
              </a:rPr>
              <a:t>EESsupport@peba.sc.gov</a:t>
            </a:r>
            <a:r>
              <a:rPr lang="en-US" altLang="en-US" dirty="0"/>
              <a:t>.</a:t>
            </a:r>
          </a:p>
          <a:p>
            <a:endParaRPr lang="en-US" dirty="0"/>
          </a:p>
        </p:txBody>
      </p:sp>
      <p:sp>
        <p:nvSpPr>
          <p:cNvPr id="7" name="Content Placeholder 6">
            <a:extLst>
              <a:ext uri="{FF2B5EF4-FFF2-40B4-BE49-F238E27FC236}">
                <a16:creationId xmlns:a16="http://schemas.microsoft.com/office/drawing/2014/main" id="{A59320BC-A23C-647D-C147-E60996147007}"/>
              </a:ext>
            </a:extLst>
          </p:cNvPr>
          <p:cNvSpPr>
            <a:spLocks noGrp="1"/>
          </p:cNvSpPr>
          <p:nvPr>
            <p:ph sz="half" idx="2"/>
          </p:nvPr>
        </p:nvSpPr>
        <p:spPr/>
        <p:txBody>
          <a:bodyPr/>
          <a:lstStyle/>
          <a:p>
            <a:r>
              <a:rPr lang="en-US" dirty="0"/>
              <a:t>EES authorizing contact must validate and confirm EES users’ access and permission levels annually. </a:t>
            </a:r>
          </a:p>
          <a:p>
            <a:pPr lvl="1"/>
            <a:r>
              <a:rPr lang="en-US" dirty="0"/>
              <a:t>Notification email sent when it is time for recertification. </a:t>
            </a:r>
          </a:p>
          <a:p>
            <a:pPr lvl="1"/>
            <a:r>
              <a:rPr lang="en-US" dirty="0"/>
              <a:t>Review and validate users under Annual Recertification for EES Access.</a:t>
            </a:r>
          </a:p>
        </p:txBody>
      </p:sp>
      <p:sp>
        <p:nvSpPr>
          <p:cNvPr id="5" name="Title 4">
            <a:extLst>
              <a:ext uri="{FF2B5EF4-FFF2-40B4-BE49-F238E27FC236}">
                <a16:creationId xmlns:a16="http://schemas.microsoft.com/office/drawing/2014/main" id="{57CB3623-896C-2B16-5351-7CEED25A8038}"/>
              </a:ext>
            </a:extLst>
          </p:cNvPr>
          <p:cNvSpPr>
            <a:spLocks noGrp="1"/>
          </p:cNvSpPr>
          <p:nvPr>
            <p:ph type="title"/>
          </p:nvPr>
        </p:nvSpPr>
        <p:spPr/>
        <p:txBody>
          <a:bodyPr/>
          <a:lstStyle/>
          <a:p>
            <a:r>
              <a:rPr lang="en-US" altLang="en-US" dirty="0"/>
              <a:t>EES user credentials and recertification</a:t>
            </a:r>
            <a:endParaRPr lang="en-US" dirty="0"/>
          </a:p>
        </p:txBody>
      </p:sp>
      <p:sp>
        <p:nvSpPr>
          <p:cNvPr id="4" name="Slide Number Placeholder 3">
            <a:extLst>
              <a:ext uri="{FF2B5EF4-FFF2-40B4-BE49-F238E27FC236}">
                <a16:creationId xmlns:a16="http://schemas.microsoft.com/office/drawing/2014/main" id="{EE365781-B260-2FE0-D54F-7974CC37613B}"/>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1398298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399CC-1C24-45F5-AF1A-65F4C39F9052}"/>
              </a:ext>
            </a:extLst>
          </p:cNvPr>
          <p:cNvSpPr>
            <a:spLocks noGrp="1"/>
          </p:cNvSpPr>
          <p:nvPr>
            <p:ph type="title"/>
          </p:nvPr>
        </p:nvSpPr>
        <p:spPr/>
        <p:txBody>
          <a:bodyPr/>
          <a:lstStyle/>
          <a:p>
            <a:r>
              <a:rPr lang="en-US" altLang="en-US" dirty="0"/>
              <a:t>Employer training with Employer Services</a:t>
            </a:r>
            <a:endParaRPr lang="en-US" dirty="0"/>
          </a:p>
        </p:txBody>
      </p:sp>
      <p:sp>
        <p:nvSpPr>
          <p:cNvPr id="3" name="Content Placeholder 2">
            <a:extLst>
              <a:ext uri="{FF2B5EF4-FFF2-40B4-BE49-F238E27FC236}">
                <a16:creationId xmlns:a16="http://schemas.microsoft.com/office/drawing/2014/main" id="{6F8B36AF-1A63-F8FE-10F1-69EBDA81C01D}"/>
              </a:ext>
            </a:extLst>
          </p:cNvPr>
          <p:cNvSpPr>
            <a:spLocks noGrp="1"/>
          </p:cNvSpPr>
          <p:nvPr>
            <p:ph idx="1"/>
          </p:nvPr>
        </p:nvSpPr>
        <p:spPr/>
        <p:txBody>
          <a:bodyPr/>
          <a:lstStyle/>
          <a:p>
            <a:r>
              <a:rPr lang="en-US" altLang="en-US" dirty="0"/>
              <a:t>Participate in virtual sessions announced in </a:t>
            </a:r>
            <a:r>
              <a:rPr lang="en-US" altLang="en-US" i="1" dirty="0"/>
              <a:t>PEBA Update</a:t>
            </a:r>
            <a:r>
              <a:rPr lang="en-US" altLang="en-US" dirty="0"/>
              <a:t>.</a:t>
            </a:r>
          </a:p>
          <a:p>
            <a:r>
              <a:rPr lang="en-US" altLang="en-US" dirty="0"/>
              <a:t>Email </a:t>
            </a:r>
            <a:r>
              <a:rPr lang="en-US" altLang="en-US" dirty="0">
                <a:hlinkClick r:id="rId2"/>
              </a:rPr>
              <a:t>EmployerServices@peba.sc.gov</a:t>
            </a:r>
            <a:r>
              <a:rPr lang="en-US" altLang="en-US" dirty="0"/>
              <a:t>.</a:t>
            </a:r>
          </a:p>
          <a:p>
            <a:r>
              <a:rPr lang="en-US" altLang="en-US" dirty="0"/>
              <a:t>View the </a:t>
            </a:r>
            <a:r>
              <a:rPr lang="en-US" altLang="en-US" dirty="0">
                <a:hlinkClick r:id="rId3"/>
              </a:rPr>
              <a:t>retirement benefits support menu</a:t>
            </a:r>
            <a:r>
              <a:rPr lang="en-US" altLang="en-US" dirty="0"/>
              <a:t> and other resources at </a:t>
            </a:r>
            <a:r>
              <a:rPr lang="en-US" altLang="en-US" dirty="0">
                <a:hlinkClick r:id="rId4"/>
              </a:rPr>
              <a:t>peba.sc.gov/employers</a:t>
            </a:r>
            <a:r>
              <a:rPr lang="en-US" altLang="en-US" dirty="0"/>
              <a:t>. </a:t>
            </a:r>
          </a:p>
          <a:p>
            <a:r>
              <a:rPr lang="en-US" dirty="0"/>
              <a:t>Refer to the </a:t>
            </a:r>
            <a:r>
              <a:rPr lang="en-US" i="1" dirty="0">
                <a:hlinkClick r:id="rId5"/>
              </a:rPr>
              <a:t>Covered Employer Procedures Manual</a:t>
            </a:r>
            <a:r>
              <a:rPr lang="en-US" dirty="0"/>
              <a:t>.</a:t>
            </a:r>
          </a:p>
        </p:txBody>
      </p:sp>
      <p:sp>
        <p:nvSpPr>
          <p:cNvPr id="4" name="Slide Number Placeholder 3">
            <a:extLst>
              <a:ext uri="{FF2B5EF4-FFF2-40B4-BE49-F238E27FC236}">
                <a16:creationId xmlns:a16="http://schemas.microsoft.com/office/drawing/2014/main" id="{1B807032-AC4D-42C0-7AF4-8A5D46C84568}"/>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Tree>
    <p:extLst>
      <p:ext uri="{BB962C8B-B14F-4D97-AF65-F5344CB8AC3E}">
        <p14:creationId xmlns:p14="http://schemas.microsoft.com/office/powerpoint/2010/main" val="1935985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Content Placeholder 2">
            <a:extLst>
              <a:ext uri="{FF2B5EF4-FFF2-40B4-BE49-F238E27FC236}">
                <a16:creationId xmlns:a16="http://schemas.microsoft.com/office/drawing/2014/main" id="{9CEA84C0-273D-4EB7-8EBE-301E61BF7AAF}"/>
              </a:ext>
            </a:extLst>
          </p:cNvPr>
          <p:cNvSpPr>
            <a:spLocks noGrp="1" noChangeArrowheads="1"/>
          </p:cNvSpPr>
          <p:nvPr>
            <p:ph sz="half" idx="1"/>
          </p:nvPr>
        </p:nvSpPr>
        <p:spPr>
          <a:xfrm>
            <a:off x="609599" y="2917779"/>
            <a:ext cx="5866015" cy="3373294"/>
          </a:xfrm>
        </p:spPr>
        <p:txBody>
          <a:bodyPr/>
          <a:lstStyle/>
          <a:p>
            <a:r>
              <a:rPr lang="en-US" dirty="0"/>
              <a:t>Within EES, select EES Assistance to view support for EES features.</a:t>
            </a:r>
            <a:endParaRPr lang="en-US" altLang="en-US" dirty="0"/>
          </a:p>
          <a:p>
            <a:r>
              <a:rPr lang="en-US" altLang="en-US" dirty="0"/>
              <a:t>Customer Service:</a:t>
            </a:r>
          </a:p>
          <a:p>
            <a:pPr lvl="1"/>
            <a:r>
              <a:rPr lang="en-US" altLang="en-US" dirty="0"/>
              <a:t>Email </a:t>
            </a:r>
            <a:r>
              <a:rPr lang="en-US" altLang="en-US" dirty="0">
                <a:hlinkClick r:id="rId2"/>
              </a:rPr>
              <a:t>cs@peba.sc.gov</a:t>
            </a:r>
            <a:r>
              <a:rPr lang="en-US" altLang="en-US" dirty="0"/>
              <a:t>. </a:t>
            </a:r>
          </a:p>
          <a:p>
            <a:pPr lvl="1"/>
            <a:r>
              <a:rPr lang="en-US" altLang="en-US" dirty="0"/>
              <a:t>Call 803.737.6800 or 888.260.9430.</a:t>
            </a:r>
          </a:p>
          <a:p>
            <a:r>
              <a:rPr lang="en-US" altLang="en-US" i="1" dirty="0"/>
              <a:t>PEBA Update </a:t>
            </a:r>
            <a:r>
              <a:rPr lang="en-US" altLang="en-US" dirty="0"/>
              <a:t>weekly e-newsletter and archives.</a:t>
            </a:r>
          </a:p>
          <a:p>
            <a:pPr lvl="1"/>
            <a:r>
              <a:rPr lang="en-US" altLang="en-US" dirty="0"/>
              <a:t>Distribution list comes from Employer Contact Information in EES.</a:t>
            </a:r>
          </a:p>
        </p:txBody>
      </p:sp>
      <p:sp>
        <p:nvSpPr>
          <p:cNvPr id="45058" name="Title 1">
            <a:extLst>
              <a:ext uri="{FF2B5EF4-FFF2-40B4-BE49-F238E27FC236}">
                <a16:creationId xmlns:a16="http://schemas.microsoft.com/office/drawing/2014/main" id="{FB01CE32-FE51-4E90-B766-1D633D3CE778}"/>
              </a:ext>
            </a:extLst>
          </p:cNvPr>
          <p:cNvSpPr>
            <a:spLocks noGrp="1" noChangeArrowheads="1"/>
          </p:cNvSpPr>
          <p:nvPr>
            <p:ph type="title"/>
          </p:nvPr>
        </p:nvSpPr>
        <p:spPr>
          <a:xfrm>
            <a:off x="609600" y="228599"/>
            <a:ext cx="4702234" cy="2223655"/>
          </a:xfrm>
        </p:spPr>
        <p:txBody>
          <a:bodyPr/>
          <a:lstStyle/>
          <a:p>
            <a:r>
              <a:rPr lang="en-US" altLang="en-US"/>
              <a:t>Employer support</a:t>
            </a:r>
          </a:p>
        </p:txBody>
      </p:sp>
      <p:sp>
        <p:nvSpPr>
          <p:cNvPr id="45060" name="Slide Number Placeholder 3">
            <a:extLst>
              <a:ext uri="{FF2B5EF4-FFF2-40B4-BE49-F238E27FC236}">
                <a16:creationId xmlns:a16="http://schemas.microsoft.com/office/drawing/2014/main" id="{30293687-5338-4D5E-9037-9D0DE62EBFCD}"/>
              </a:ext>
            </a:extLst>
          </p:cNvPr>
          <p:cNvSpPr>
            <a:spLocks noGrp="1" noChangeArrowheads="1"/>
          </p:cNvSpPr>
          <p:nvPr>
            <p:ph type="sldNum" sz="quarter" idx="12"/>
          </p:nvPr>
        </p:nvSpPr>
        <p:spPr bwMode="auto">
          <a:xfrm>
            <a:off x="11019348" y="6301044"/>
            <a:ext cx="1072896"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fld id="{1BD61B08-67AC-48EB-BE29-A3D0FABE24CA}" type="slidenum">
              <a:rPr lang="en-US" smtClean="0"/>
              <a:pPr/>
              <a:t>7</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2000" advTm="42428"/>
    </mc:Choice>
    <mc:Fallback xmlns="">
      <p:transition spd="slow" advTm="42428"/>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Google Shape;418;p21">
            <a:extLst>
              <a:ext uri="{FF2B5EF4-FFF2-40B4-BE49-F238E27FC236}">
                <a16:creationId xmlns:a16="http://schemas.microsoft.com/office/drawing/2014/main" id="{C642E44C-158C-8525-1132-8E46F42577A2}"/>
              </a:ext>
            </a:extLst>
          </p:cNvPr>
          <p:cNvSpPr txBox="1"/>
          <p:nvPr/>
        </p:nvSpPr>
        <p:spPr>
          <a:xfrm>
            <a:off x="3444239" y="2236612"/>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Refer to employer checklists on our </a:t>
            </a:r>
            <a:r>
              <a:rPr lang="en-US" sz="2000" dirty="0">
                <a:solidFill>
                  <a:schemeClr val="tx2"/>
                </a:solidFill>
                <a:ea typeface="Roboto"/>
                <a:cs typeface="Roboto"/>
                <a:sym typeface="Roboto"/>
                <a:hlinkClick r:id="rId4"/>
              </a:rPr>
              <a:t>Publications webpage</a:t>
            </a:r>
            <a:r>
              <a:rPr lang="en-US" sz="2000" dirty="0">
                <a:solidFill>
                  <a:schemeClr val="tx2"/>
                </a:solidFill>
                <a:ea typeface="Roboto"/>
                <a:cs typeface="Roboto"/>
                <a:sym typeface="Roboto"/>
              </a:rPr>
              <a:t>. </a:t>
            </a:r>
          </a:p>
        </p:txBody>
      </p:sp>
      <p:sp>
        <p:nvSpPr>
          <p:cNvPr id="26" name="Google Shape;418;p21">
            <a:extLst>
              <a:ext uri="{FF2B5EF4-FFF2-40B4-BE49-F238E27FC236}">
                <a16:creationId xmlns:a16="http://schemas.microsoft.com/office/drawing/2014/main" id="{587EC13B-4B00-CE0F-BD2B-132F473AEFE8}"/>
              </a:ext>
            </a:extLst>
          </p:cNvPr>
          <p:cNvSpPr txBox="1"/>
          <p:nvPr/>
        </p:nvSpPr>
        <p:spPr>
          <a:xfrm>
            <a:off x="6278879" y="2236612"/>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Promote PEBA’s online resources, including member flyers, handbooks and presentations.</a:t>
            </a:r>
          </a:p>
        </p:txBody>
      </p:sp>
      <p:sp>
        <p:nvSpPr>
          <p:cNvPr id="31" name="Google Shape;418;p21">
            <a:extLst>
              <a:ext uri="{FF2B5EF4-FFF2-40B4-BE49-F238E27FC236}">
                <a16:creationId xmlns:a16="http://schemas.microsoft.com/office/drawing/2014/main" id="{676DF9A6-EC98-6AB0-07ED-3FF07CA738EA}"/>
              </a:ext>
            </a:extLst>
          </p:cNvPr>
          <p:cNvSpPr txBox="1"/>
          <p:nvPr/>
        </p:nvSpPr>
        <p:spPr>
          <a:xfrm>
            <a:off x="609599" y="2236612"/>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Encourage employees to take responsibility for their benefits and remain engaged throughout their career. </a:t>
            </a:r>
          </a:p>
        </p:txBody>
      </p:sp>
      <p:sp>
        <p:nvSpPr>
          <p:cNvPr id="9" name="Google Shape;418;p21">
            <a:extLst>
              <a:ext uri="{FF2B5EF4-FFF2-40B4-BE49-F238E27FC236}">
                <a16:creationId xmlns:a16="http://schemas.microsoft.com/office/drawing/2014/main" id="{97D64D87-787C-E703-410A-B5D8D4D3DD10}"/>
              </a:ext>
            </a:extLst>
          </p:cNvPr>
          <p:cNvSpPr txBox="1"/>
          <p:nvPr/>
        </p:nvSpPr>
        <p:spPr>
          <a:xfrm>
            <a:off x="9113518" y="2236611"/>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Encourage employees to sign up for Member Access.</a:t>
            </a:r>
          </a:p>
        </p:txBody>
      </p:sp>
      <p:sp>
        <p:nvSpPr>
          <p:cNvPr id="4" name="Slide Number Placeholder 3"/>
          <p:cNvSpPr>
            <a:spLocks noGrp="1"/>
          </p:cNvSpPr>
          <p:nvPr>
            <p:ph type="sldNum" sz="quarter" idx="12"/>
          </p:nvPr>
        </p:nvSpPr>
        <p:spPr/>
        <p:txBody>
          <a:bodyPr/>
          <a:lstStyle/>
          <a:p>
            <a:fld id="{28024367-D536-4F59-B2ED-0E7825EDA9AF}" type="slidenum">
              <a:rPr lang="en-US" smtClean="0"/>
              <a:pPr/>
              <a:t>8</a:t>
            </a:fld>
            <a:endParaRPr lang="en-US" dirty="0"/>
          </a:p>
        </p:txBody>
      </p:sp>
      <p:sp>
        <p:nvSpPr>
          <p:cNvPr id="2" name="Title 1"/>
          <p:cNvSpPr>
            <a:spLocks noGrp="1"/>
          </p:cNvSpPr>
          <p:nvPr>
            <p:ph type="title"/>
          </p:nvPr>
        </p:nvSpPr>
        <p:spPr/>
        <p:txBody>
          <a:bodyPr/>
          <a:lstStyle/>
          <a:p>
            <a:r>
              <a:rPr lang="en-US" dirty="0"/>
              <a:t>How to support your employees</a:t>
            </a:r>
          </a:p>
        </p:txBody>
      </p:sp>
      <p:sp>
        <p:nvSpPr>
          <p:cNvPr id="19" name="Google Shape;416;p21">
            <a:extLst>
              <a:ext uri="{FF2B5EF4-FFF2-40B4-BE49-F238E27FC236}">
                <a16:creationId xmlns:a16="http://schemas.microsoft.com/office/drawing/2014/main" id="{8A7B64B2-A34A-9DD2-C1F1-95C2C6B0C192}"/>
              </a:ext>
            </a:extLst>
          </p:cNvPr>
          <p:cNvSpPr/>
          <p:nvPr/>
        </p:nvSpPr>
        <p:spPr>
          <a:xfrm rot="10800000" flipH="1">
            <a:off x="3444241" y="2236612"/>
            <a:ext cx="2468877"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4" name="Google Shape;416;p21">
            <a:extLst>
              <a:ext uri="{FF2B5EF4-FFF2-40B4-BE49-F238E27FC236}">
                <a16:creationId xmlns:a16="http://schemas.microsoft.com/office/drawing/2014/main" id="{32739843-D507-50AF-E9A0-165CCD6AEF43}"/>
              </a:ext>
            </a:extLst>
          </p:cNvPr>
          <p:cNvSpPr/>
          <p:nvPr/>
        </p:nvSpPr>
        <p:spPr>
          <a:xfrm rot="10800000" flipH="1">
            <a:off x="6278881" y="2236612"/>
            <a:ext cx="2468877"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9" name="Google Shape;416;p21">
            <a:extLst>
              <a:ext uri="{FF2B5EF4-FFF2-40B4-BE49-F238E27FC236}">
                <a16:creationId xmlns:a16="http://schemas.microsoft.com/office/drawing/2014/main" id="{6405CD3B-FF28-2530-096F-F5682ADD4873}"/>
              </a:ext>
            </a:extLst>
          </p:cNvPr>
          <p:cNvSpPr/>
          <p:nvPr/>
        </p:nvSpPr>
        <p:spPr>
          <a:xfrm rot="10800000" flipH="1">
            <a:off x="609601" y="2236612"/>
            <a:ext cx="2468877"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8" name="Google Shape;416;p21">
            <a:extLst>
              <a:ext uri="{FF2B5EF4-FFF2-40B4-BE49-F238E27FC236}">
                <a16:creationId xmlns:a16="http://schemas.microsoft.com/office/drawing/2014/main" id="{10A69827-E5D9-4662-808C-ECBB86E202F9}"/>
              </a:ext>
            </a:extLst>
          </p:cNvPr>
          <p:cNvSpPr/>
          <p:nvPr/>
        </p:nvSpPr>
        <p:spPr>
          <a:xfrm rot="10800000" flipH="1">
            <a:off x="9113520" y="2236612"/>
            <a:ext cx="2468877"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a:p>
        </p:txBody>
      </p:sp>
    </p:spTree>
    <p:custDataLst>
      <p:tags r:id="rId1"/>
    </p:custDataLst>
    <p:extLst>
      <p:ext uri="{BB962C8B-B14F-4D97-AF65-F5344CB8AC3E}">
        <p14:creationId xmlns:p14="http://schemas.microsoft.com/office/powerpoint/2010/main" val="3224557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9</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23619</TotalTime>
  <Words>559</Words>
  <Application>Microsoft Office PowerPoint</Application>
  <PresentationFormat>Widescreen</PresentationFormat>
  <Paragraphs>71</Paragraphs>
  <Slides>9</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Roboto</vt:lpstr>
      <vt:lpstr>Times New Roman</vt:lpstr>
      <vt:lpstr>Tw Cen MT Condensed</vt:lpstr>
      <vt:lpstr>2_Office Theme</vt:lpstr>
      <vt:lpstr>Introduction: employer resources</vt:lpstr>
      <vt:lpstr>Covered Employer  Procedures Manual</vt:lpstr>
      <vt:lpstr>Electronic Employer Services (EES)</vt:lpstr>
      <vt:lpstr>How to access EES</vt:lpstr>
      <vt:lpstr>EES user credentials and recertification</vt:lpstr>
      <vt:lpstr>Employer training with Employer Services</vt:lpstr>
      <vt:lpstr>Employer support</vt:lpstr>
      <vt:lpstr>How to support your employees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522</cp:revision>
  <cp:lastPrinted>2020-01-10T14:41:31Z</cp:lastPrinted>
  <dcterms:created xsi:type="dcterms:W3CDTF">2019-11-01T12:34:11Z</dcterms:created>
  <dcterms:modified xsi:type="dcterms:W3CDTF">2025-04-01T15:11:47Z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