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455" r:id="rId2"/>
    <p:sldId id="430" r:id="rId3"/>
    <p:sldId id="456" r:id="rId4"/>
    <p:sldId id="263"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nyb"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peba.sc.gov/sites/default/files/sorp_participant_changes.pdf"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Introduction:</a:t>
            </a:r>
            <a:br>
              <a:rPr lang="en-US"/>
            </a:br>
            <a:r>
              <a:rPr lang="en-US"/>
              <a:t>member </a:t>
            </a:r>
            <a:r>
              <a:rPr lang="en-US" dirty="0"/>
              <a:t>resources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Content Placeholder 2">
            <a:extLst>
              <a:ext uri="{FF2B5EF4-FFF2-40B4-BE49-F238E27FC236}">
                <a16:creationId xmlns:a16="http://schemas.microsoft.com/office/drawing/2014/main" id="{4BB67B1A-48E9-476F-A52A-FBAF900384E5}"/>
              </a:ext>
            </a:extLst>
          </p:cNvPr>
          <p:cNvSpPr>
            <a:spLocks noGrp="1" noChangeArrowheads="1"/>
          </p:cNvSpPr>
          <p:nvPr>
            <p:ph sz="half" idx="1"/>
          </p:nvPr>
        </p:nvSpPr>
        <p:spPr/>
        <p:txBody>
          <a:bodyPr>
            <a:normAutofit/>
          </a:bodyPr>
          <a:lstStyle/>
          <a:p>
            <a:r>
              <a:rPr lang="en-US" altLang="en-US" dirty="0"/>
              <a:t>Navigating Your Benefits series.</a:t>
            </a:r>
          </a:p>
          <a:p>
            <a:pPr lvl="1"/>
            <a:r>
              <a:rPr lang="en-US" altLang="en-US" dirty="0">
                <a:hlinkClick r:id="rId2">
                  <a:extLst>
                    <a:ext uri="{A12FA001-AC4F-418D-AE19-62706E023703}">
                      <ahyp:hlinkClr xmlns:ahyp="http://schemas.microsoft.com/office/drawing/2018/hyperlinkcolor" val="tx"/>
                    </a:ext>
                  </a:extLst>
                </a:hlinkClick>
              </a:rPr>
              <a:t>peba.sc.gov/nyb</a:t>
            </a:r>
            <a:r>
              <a:rPr lang="en-US" altLang="en-US" dirty="0"/>
              <a:t>. </a:t>
            </a:r>
          </a:p>
          <a:p>
            <a:pPr lvl="1"/>
            <a:r>
              <a:rPr lang="en-US" altLang="en-US" dirty="0"/>
              <a:t>Flyers and videos.</a:t>
            </a:r>
          </a:p>
          <a:p>
            <a:r>
              <a:rPr lang="en-US" altLang="en-US" dirty="0"/>
              <a:t>Member checklists. </a:t>
            </a:r>
          </a:p>
          <a:p>
            <a:r>
              <a:rPr lang="en-US" altLang="en-US" dirty="0"/>
              <a:t>Customer Service.</a:t>
            </a:r>
          </a:p>
          <a:p>
            <a:endParaRPr lang="en-US" altLang="en-US" dirty="0"/>
          </a:p>
        </p:txBody>
      </p:sp>
      <p:sp>
        <p:nvSpPr>
          <p:cNvPr id="14" name="Content Placeholder 13">
            <a:extLst>
              <a:ext uri="{FF2B5EF4-FFF2-40B4-BE49-F238E27FC236}">
                <a16:creationId xmlns:a16="http://schemas.microsoft.com/office/drawing/2014/main" id="{59F20F0F-6A33-010F-319E-91F1F9A3823C}"/>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Member Access</a:t>
            </a:r>
          </a:p>
          <a:p>
            <a:r>
              <a:rPr lang="en-US" altLang="en-US" dirty="0"/>
              <a:t>Members will need this information to register:</a:t>
            </a:r>
          </a:p>
          <a:p>
            <a:pPr lvl="1"/>
            <a:r>
              <a:rPr lang="en-US" altLang="en-US" dirty="0"/>
              <a:t>Last name;</a:t>
            </a:r>
          </a:p>
          <a:p>
            <a:pPr lvl="1"/>
            <a:r>
              <a:rPr lang="en-US" altLang="en-US" dirty="0"/>
              <a:t>Social Security number;</a:t>
            </a:r>
          </a:p>
          <a:p>
            <a:pPr lvl="1"/>
            <a:r>
              <a:rPr lang="en-US" altLang="en-US" dirty="0"/>
              <a:t>Date of birth; and</a:t>
            </a:r>
          </a:p>
          <a:p>
            <a:pPr lvl="1"/>
            <a:r>
              <a:rPr lang="en-US" altLang="en-US" dirty="0"/>
              <a:t>A valid email address.</a:t>
            </a:r>
          </a:p>
          <a:p>
            <a:endParaRPr lang="en-US" dirty="0"/>
          </a:p>
        </p:txBody>
      </p:sp>
      <p:sp>
        <p:nvSpPr>
          <p:cNvPr id="48130" name="Title 1">
            <a:extLst>
              <a:ext uri="{FF2B5EF4-FFF2-40B4-BE49-F238E27FC236}">
                <a16:creationId xmlns:a16="http://schemas.microsoft.com/office/drawing/2014/main" id="{606C1074-2FAE-4827-ACC3-9914C7B141B9}"/>
              </a:ext>
            </a:extLst>
          </p:cNvPr>
          <p:cNvSpPr>
            <a:spLocks noGrp="1" noChangeArrowheads="1"/>
          </p:cNvSpPr>
          <p:nvPr>
            <p:ph type="title"/>
          </p:nvPr>
        </p:nvSpPr>
        <p:spPr/>
        <p:txBody>
          <a:bodyPr/>
          <a:lstStyle/>
          <a:p>
            <a:r>
              <a:rPr lang="en-US" altLang="en-US" dirty="0"/>
              <a:t>Member resources</a:t>
            </a:r>
          </a:p>
        </p:txBody>
      </p:sp>
      <p:sp>
        <p:nvSpPr>
          <p:cNvPr id="48132" name="Slide Number Placeholder 3">
            <a:extLst>
              <a:ext uri="{FF2B5EF4-FFF2-40B4-BE49-F238E27FC236}">
                <a16:creationId xmlns:a16="http://schemas.microsoft.com/office/drawing/2014/main" id="{B6FA730B-CF4B-47E1-9B0D-0237EEAC01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2</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40955"/>
    </mc:Choice>
    <mc:Fallback xmlns="">
      <p:transition spd="slow" advTm="4095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3C01D-A9F7-4670-C629-5A440593766D}"/>
              </a:ext>
            </a:extLst>
          </p:cNvPr>
          <p:cNvSpPr>
            <a:spLocks noGrp="1"/>
          </p:cNvSpPr>
          <p:nvPr>
            <p:ph type="title"/>
          </p:nvPr>
        </p:nvSpPr>
        <p:spPr/>
        <p:txBody>
          <a:bodyPr/>
          <a:lstStyle/>
          <a:p>
            <a:r>
              <a:rPr lang="en-US"/>
              <a:t>Member Access features</a:t>
            </a:r>
            <a:endParaRPr lang="en-US" dirty="0"/>
          </a:p>
        </p:txBody>
      </p:sp>
      <p:sp>
        <p:nvSpPr>
          <p:cNvPr id="3" name="Slide Number Placeholder 2">
            <a:extLst>
              <a:ext uri="{FF2B5EF4-FFF2-40B4-BE49-F238E27FC236}">
                <a16:creationId xmlns:a16="http://schemas.microsoft.com/office/drawing/2014/main" id="{6AF31550-BE60-2443-1B47-52BC95799196}"/>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6" name="Content Placeholder 5">
            <a:extLst>
              <a:ext uri="{FF2B5EF4-FFF2-40B4-BE49-F238E27FC236}">
                <a16:creationId xmlns:a16="http://schemas.microsoft.com/office/drawing/2014/main" id="{25BFD5C6-3C30-75FF-5063-32EA98C9E596}"/>
              </a:ext>
            </a:extLst>
          </p:cNvPr>
          <p:cNvSpPr>
            <a:spLocks noGrp="1"/>
          </p:cNvSpPr>
          <p:nvPr>
            <p:ph sz="half" idx="13"/>
          </p:nvPr>
        </p:nvSpPr>
        <p:spPr>
          <a:xfrm>
            <a:off x="609600" y="2500481"/>
            <a:ext cx="5181600" cy="3790590"/>
          </a:xfrm>
        </p:spPr>
        <p:txBody>
          <a:bodyPr/>
          <a:lstStyle/>
          <a:p>
            <a:pPr marL="0" indent="0">
              <a:buNone/>
            </a:pPr>
            <a:r>
              <a:rPr lang="en-US" altLang="en-US" b="1">
                <a:latin typeface="Times New Roman" panose="02020603050405020304" pitchFamily="18" charset="0"/>
                <a:cs typeface="Times New Roman" panose="02020603050405020304" pitchFamily="18" charset="0"/>
              </a:rPr>
              <a:t>SCRS and PORS members</a:t>
            </a:r>
          </a:p>
          <a:p>
            <a:r>
              <a:rPr lang="en-US" altLang="en-US"/>
              <a:t>View account and service credit statement.</a:t>
            </a:r>
          </a:p>
          <a:p>
            <a:r>
              <a:rPr lang="en-US" altLang="en-US"/>
              <a:t>Review and update beneficiary designations.</a:t>
            </a:r>
          </a:p>
          <a:p>
            <a:r>
              <a:rPr lang="en-US" altLang="en-US"/>
              <a:t>Estimate benefit amount.</a:t>
            </a:r>
            <a:r>
              <a:rPr lang="en-US" altLang="en-US" baseline="30000"/>
              <a:t>1</a:t>
            </a:r>
          </a:p>
          <a:p>
            <a:r>
              <a:rPr lang="en-US" altLang="en-US"/>
              <a:t>Update address and contact information.</a:t>
            </a:r>
          </a:p>
          <a:p>
            <a:r>
              <a:rPr lang="en-US" altLang="en-US"/>
              <a:t>Calculate service purchase cost estimate and submit service purchase request.</a:t>
            </a:r>
          </a:p>
          <a:p>
            <a:r>
              <a:rPr lang="en-US" altLang="en-US"/>
              <a:t>Apply for service retirement.</a:t>
            </a:r>
            <a:endParaRPr lang="en-US" altLang="en-US" dirty="0"/>
          </a:p>
        </p:txBody>
      </p:sp>
      <p:sp>
        <p:nvSpPr>
          <p:cNvPr id="7" name="Content Placeholder 2">
            <a:extLst>
              <a:ext uri="{FF2B5EF4-FFF2-40B4-BE49-F238E27FC236}">
                <a16:creationId xmlns:a16="http://schemas.microsoft.com/office/drawing/2014/main" id="{3FF22BAF-E2F4-A2B9-45C3-FC6FCEA3FFF8}"/>
              </a:ext>
            </a:extLst>
          </p:cNvPr>
          <p:cNvSpPr>
            <a:spLocks noGrp="1" noChangeArrowheads="1"/>
          </p:cNvSpPr>
          <p:nvPr>
            <p:ph sz="half" idx="2"/>
          </p:nvPr>
        </p:nvSpPr>
        <p:spPr>
          <a:xfrm>
            <a:off x="6400800" y="2508542"/>
            <a:ext cx="5181600" cy="3790590"/>
          </a:xfrm>
        </p:spPr>
        <p:txBody>
          <a:bodyPr>
            <a:normAutofit lnSpcReduction="10000"/>
          </a:bodyPr>
          <a:lstStyle/>
          <a:p>
            <a:pPr marL="0" indent="0">
              <a:buNone/>
            </a:pPr>
            <a:r>
              <a:rPr lang="en-US" altLang="en-US" b="1">
                <a:latin typeface="Times New Roman" panose="02020603050405020304" pitchFamily="18" charset="0"/>
                <a:cs typeface="Times New Roman" panose="02020603050405020304" pitchFamily="18" charset="0"/>
              </a:rPr>
              <a:t>State ORP participants</a:t>
            </a:r>
          </a:p>
          <a:p>
            <a:r>
              <a:rPr lang="en-US" altLang="en-US"/>
              <a:t>Link to State ORP service provider’s website.</a:t>
            </a:r>
          </a:p>
          <a:p>
            <a:r>
              <a:rPr lang="en-US" altLang="en-US"/>
              <a:t>View and update PEBA active member incidental death beneficiaries.</a:t>
            </a:r>
          </a:p>
          <a:p>
            <a:r>
              <a:rPr lang="en-US" altLang="en-US"/>
              <a:t>Update address and contact information with PEBA.</a:t>
            </a:r>
          </a:p>
          <a:p>
            <a:pPr lvl="1"/>
            <a:r>
              <a:rPr lang="en-US" altLang="en-US"/>
              <a:t>Must update separately </a:t>
            </a:r>
            <a:r>
              <a:rPr lang="en-US" altLang="en-US">
                <a:hlinkClick r:id="rId2"/>
              </a:rPr>
              <a:t>with service provider</a:t>
            </a:r>
            <a:r>
              <a:rPr lang="en-US" altLang="en-US"/>
              <a:t>.</a:t>
            </a:r>
          </a:p>
          <a:p>
            <a:r>
              <a:rPr lang="en-US" altLang="en-US"/>
              <a:t>Receive messages regarding annual State ORP open enrollment (January 1–March 1).</a:t>
            </a:r>
          </a:p>
          <a:p>
            <a:pPr lvl="1"/>
            <a:r>
              <a:rPr lang="en-US" altLang="en-US"/>
              <a:t>Change State ORP service provider or make an irrevocable election to switch to SCRS, if eligible.</a:t>
            </a:r>
            <a:endParaRPr lang="en-US" altLang="en-US" dirty="0"/>
          </a:p>
        </p:txBody>
      </p:sp>
      <p:sp>
        <p:nvSpPr>
          <p:cNvPr id="12" name="TextBox 11">
            <a:extLst>
              <a:ext uri="{FF2B5EF4-FFF2-40B4-BE49-F238E27FC236}">
                <a16:creationId xmlns:a16="http://schemas.microsoft.com/office/drawing/2014/main" id="{46096FCC-6C21-4B00-D404-862154B48A38}"/>
              </a:ext>
            </a:extLst>
          </p:cNvPr>
          <p:cNvSpPr txBox="1"/>
          <p:nvPr/>
        </p:nvSpPr>
        <p:spPr>
          <a:xfrm>
            <a:off x="609600" y="6054567"/>
            <a:ext cx="3925987"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Estimates are not a guarantee of monthly benefits. </a:t>
            </a:r>
          </a:p>
        </p:txBody>
      </p:sp>
    </p:spTree>
    <p:extLst>
      <p:ext uri="{BB962C8B-B14F-4D97-AF65-F5344CB8AC3E}">
        <p14:creationId xmlns:p14="http://schemas.microsoft.com/office/powerpoint/2010/main" val="1936386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23616</TotalTime>
  <Words>194</Words>
  <Application>Microsoft Office PowerPoint</Application>
  <PresentationFormat>Widescreen</PresentationFormat>
  <Paragraphs>37</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Tw Cen MT Condensed</vt:lpstr>
      <vt:lpstr>2_Office Theme</vt:lpstr>
      <vt:lpstr>Introduction: member resources</vt:lpstr>
      <vt:lpstr>Member resources</vt:lpstr>
      <vt:lpstr>Member Access features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523</cp:revision>
  <cp:lastPrinted>2020-01-10T14:41:31Z</cp:lastPrinted>
  <dcterms:created xsi:type="dcterms:W3CDTF">2019-11-01T12:34:11Z</dcterms:created>
  <dcterms:modified xsi:type="dcterms:W3CDTF">2025-04-01T15:24:09Z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