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6"/>
  </p:notesMasterIdLst>
  <p:handoutMasterIdLst>
    <p:handoutMasterId r:id="rId7"/>
  </p:handoutMasterIdLst>
  <p:sldIdLst>
    <p:sldId id="455" r:id="rId2"/>
    <p:sldId id="418" r:id="rId3"/>
    <p:sldId id="372" r:id="rId4"/>
    <p:sldId id="263" r:id="rId5"/>
  </p:sldIdLst>
  <p:sldSz cx="12192000" cy="6858000"/>
  <p:notesSz cx="7023100" cy="93091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93" d="100"/>
          <a:sy n="93" d="100"/>
        </p:scale>
        <p:origin x="108" y="49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4/1/2025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4/1/2025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5000"/>
              </a:lnSpc>
              <a:spcBef>
                <a:spcPts val="0"/>
              </a:spcBef>
              <a:spcAft>
                <a:spcPts val="0"/>
              </a:spcAft>
              <a:buClrTx/>
              <a:buSzTx/>
              <a:buFontTx/>
              <a:buNone/>
              <a:tabLst/>
              <a:defRPr/>
            </a:pP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PEBA, we have seven core values. We believe that by living these core values, we will add value to the customer experience and build our PEBA team. The first four are solutions oriented, communication, credibility and collaboration.</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3</a:t>
            </a:fld>
            <a:endParaRPr lang="en-US" dirty="0"/>
          </a:p>
        </p:txBody>
      </p:sp>
    </p:spTree>
    <p:extLst>
      <p:ext uri="{BB962C8B-B14F-4D97-AF65-F5344CB8AC3E}">
        <p14:creationId xmlns:p14="http://schemas.microsoft.com/office/powerpoint/2010/main" val="169075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hyperlink" Target="southcarolinadcp.com" TargetMode="Externa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Introduction:</a:t>
            </a:r>
            <a:br>
              <a:rPr lang="en-US" dirty="0"/>
            </a:br>
            <a:r>
              <a:rPr lang="en-US" dirty="0"/>
              <a:t>supplemental retirement savings plan</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Content Placeholder 2">
            <a:extLst>
              <a:ext uri="{FF2B5EF4-FFF2-40B4-BE49-F238E27FC236}">
                <a16:creationId xmlns:a16="http://schemas.microsoft.com/office/drawing/2014/main" id="{668679D4-CBDD-4D0A-9C81-0CF0E11B96F1}"/>
              </a:ext>
            </a:extLst>
          </p:cNvPr>
          <p:cNvSpPr>
            <a:spLocks noGrp="1" noChangeArrowheads="1"/>
          </p:cNvSpPr>
          <p:nvPr>
            <p:ph sz="half" idx="1"/>
          </p:nvPr>
        </p:nvSpPr>
        <p:spPr/>
        <p:txBody>
          <a:bodyPr>
            <a:normAutofit fontScale="92500"/>
          </a:bodyPr>
          <a:lstStyle/>
          <a:p>
            <a:r>
              <a:rPr lang="en-US" altLang="en-US" dirty="0"/>
              <a:t>A voluntary, supplemental defined contribution program to help employees save additional money for retirement.</a:t>
            </a:r>
          </a:p>
          <a:p>
            <a:r>
              <a:rPr lang="en-US" altLang="en-US" dirty="0"/>
              <a:t>Offers 401(k) and 457 plans.</a:t>
            </a:r>
          </a:p>
          <a:p>
            <a:r>
              <a:rPr lang="en-US" altLang="en-US" dirty="0"/>
              <a:t>Comparatively low fees. </a:t>
            </a:r>
          </a:p>
          <a:p>
            <a:r>
              <a:rPr lang="en-US" altLang="en-US" dirty="0"/>
              <a:t>Local retirement plan advisers offering retirement awareness reviews, as well as assistance to participants nearing retirement and those already retired.</a:t>
            </a:r>
          </a:p>
          <a:p>
            <a:r>
              <a:rPr lang="en-US" altLang="en-US" dirty="0"/>
              <a:t>Managed Account services available.</a:t>
            </a:r>
          </a:p>
          <a:p>
            <a:r>
              <a:rPr lang="en-US" dirty="0"/>
              <a:t>Visit </a:t>
            </a:r>
            <a:r>
              <a:rPr lang="en-US" dirty="0">
                <a:hlinkClick r:id="rId2" action="ppaction://hlinkfile"/>
              </a:rPr>
              <a:t>southcarolinadcp.com</a:t>
            </a:r>
            <a:r>
              <a:rPr lang="en-US" dirty="0"/>
              <a:t> for more information.</a:t>
            </a:r>
            <a:endParaRPr lang="en-US" altLang="en-US" dirty="0"/>
          </a:p>
          <a:p>
            <a:endParaRPr lang="en-US" altLang="en-US" dirty="0"/>
          </a:p>
        </p:txBody>
      </p:sp>
      <p:sp>
        <p:nvSpPr>
          <p:cNvPr id="35842" name="Title 1">
            <a:extLst>
              <a:ext uri="{FF2B5EF4-FFF2-40B4-BE49-F238E27FC236}">
                <a16:creationId xmlns:a16="http://schemas.microsoft.com/office/drawing/2014/main" id="{F86002BE-F64D-4312-917F-587CE00AFA87}"/>
              </a:ext>
            </a:extLst>
          </p:cNvPr>
          <p:cNvSpPr>
            <a:spLocks noGrp="1" noChangeArrowheads="1"/>
          </p:cNvSpPr>
          <p:nvPr>
            <p:ph type="title"/>
          </p:nvPr>
        </p:nvSpPr>
        <p:spPr/>
        <p:txBody>
          <a:bodyPr/>
          <a:lstStyle/>
          <a:p>
            <a:r>
              <a:rPr lang="en-US" altLang="en-US"/>
              <a:t>South Carolina Deferred Compensation Program</a:t>
            </a:r>
          </a:p>
        </p:txBody>
      </p:sp>
      <p:sp>
        <p:nvSpPr>
          <p:cNvPr id="35844" name="Slide Number Placeholder 3">
            <a:extLst>
              <a:ext uri="{FF2B5EF4-FFF2-40B4-BE49-F238E27FC236}">
                <a16:creationId xmlns:a16="http://schemas.microsoft.com/office/drawing/2014/main" id="{FF84146E-51BA-4010-94FD-D85884AE9408}"/>
              </a:ext>
            </a:extLst>
          </p:cNvPr>
          <p:cNvSpPr>
            <a:spLocks noGrp="1" noChangeArrowheads="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fontAlgn="base">
              <a:lnSpc>
                <a:spcPct val="100000"/>
              </a:lnSpc>
              <a:spcBef>
                <a:spcPct val="0"/>
              </a:spcBef>
              <a:spcAft>
                <a:spcPct val="0"/>
              </a:spcAft>
              <a:buFontTx/>
              <a:buNone/>
            </a:pPr>
            <a:fld id="{1BD61B08-67AC-48EB-BE29-A3D0FABE24CA}" type="slidenum">
              <a:rPr lang="en-US" smtClean="0"/>
              <a:pPr>
                <a:defRPr/>
              </a:pPr>
              <a:t>2</a:t>
            </a:fld>
            <a:endParaRPr lang="en-US" altLang="en-US" sz="1400">
              <a:solidFill>
                <a:schemeClr val="bg1"/>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advTm="183"/>
    </mc:Choice>
    <mc:Fallback xmlns="">
      <p:transition spd="slow" advTm="183"/>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Google Shape;418;p21">
            <a:extLst>
              <a:ext uri="{FF2B5EF4-FFF2-40B4-BE49-F238E27FC236}">
                <a16:creationId xmlns:a16="http://schemas.microsoft.com/office/drawing/2014/main" id="{C642E44C-158C-8525-1132-8E46F42577A2}"/>
              </a:ext>
            </a:extLst>
          </p:cNvPr>
          <p:cNvSpPr txBox="1"/>
          <p:nvPr/>
        </p:nvSpPr>
        <p:spPr>
          <a:xfrm>
            <a:off x="3444239" y="2236612"/>
            <a:ext cx="2468880" cy="292608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Contribute flat dollar amount or percentage of pay.</a:t>
            </a:r>
            <a:r>
              <a:rPr lang="en-US" sz="2000" baseline="30000" dirty="0">
                <a:solidFill>
                  <a:schemeClr val="tx2"/>
                </a:solidFill>
                <a:ea typeface="Roboto"/>
                <a:cs typeface="Roboto"/>
                <a:sym typeface="Roboto"/>
              </a:rPr>
              <a:t>1</a:t>
            </a:r>
          </a:p>
        </p:txBody>
      </p:sp>
      <p:sp>
        <p:nvSpPr>
          <p:cNvPr id="26" name="Google Shape;418;p21">
            <a:extLst>
              <a:ext uri="{FF2B5EF4-FFF2-40B4-BE49-F238E27FC236}">
                <a16:creationId xmlns:a16="http://schemas.microsoft.com/office/drawing/2014/main" id="{587EC13B-4B00-CE0F-BD2B-132F473AEFE8}"/>
              </a:ext>
            </a:extLst>
          </p:cNvPr>
          <p:cNvSpPr txBox="1"/>
          <p:nvPr/>
        </p:nvSpPr>
        <p:spPr>
          <a:xfrm>
            <a:off x="6278879" y="2236612"/>
            <a:ext cx="2468880" cy="292608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Elect to contribute before-tax or choose the Roth option to make after-tax contributions.</a:t>
            </a:r>
          </a:p>
        </p:txBody>
      </p:sp>
      <p:sp>
        <p:nvSpPr>
          <p:cNvPr id="31" name="Google Shape;418;p21">
            <a:extLst>
              <a:ext uri="{FF2B5EF4-FFF2-40B4-BE49-F238E27FC236}">
                <a16:creationId xmlns:a16="http://schemas.microsoft.com/office/drawing/2014/main" id="{676DF9A6-EC98-6AB0-07ED-3FF07CA738EA}"/>
              </a:ext>
            </a:extLst>
          </p:cNvPr>
          <p:cNvSpPr txBox="1"/>
          <p:nvPr/>
        </p:nvSpPr>
        <p:spPr>
          <a:xfrm>
            <a:off x="609599" y="2236612"/>
            <a:ext cx="2468880" cy="292608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rPr>
              <a:t>$10 minimum contribution to each plan per pay period.</a:t>
            </a:r>
          </a:p>
        </p:txBody>
      </p:sp>
      <p:sp>
        <p:nvSpPr>
          <p:cNvPr id="9" name="Google Shape;418;p21">
            <a:extLst>
              <a:ext uri="{FF2B5EF4-FFF2-40B4-BE49-F238E27FC236}">
                <a16:creationId xmlns:a16="http://schemas.microsoft.com/office/drawing/2014/main" id="{97D64D87-787C-E703-410A-B5D8D4D3DD10}"/>
              </a:ext>
            </a:extLst>
          </p:cNvPr>
          <p:cNvSpPr txBox="1"/>
          <p:nvPr/>
        </p:nvSpPr>
        <p:spPr>
          <a:xfrm>
            <a:off x="9113518" y="2236611"/>
            <a:ext cx="2468880" cy="292608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rPr>
              <a:t>2025 annual contribution limit is $23,500.</a:t>
            </a:r>
          </a:p>
          <a:p>
            <a:pPr algn="ctr"/>
            <a:endParaRPr lang="en-US" sz="2000" dirty="0">
              <a:solidFill>
                <a:schemeClr val="tx2"/>
              </a:solidFill>
            </a:endParaRPr>
          </a:p>
          <a:p>
            <a:pPr algn="ctr"/>
            <a:r>
              <a:rPr lang="en-US" sz="2000" dirty="0">
                <a:solidFill>
                  <a:schemeClr val="tx2"/>
                </a:solidFill>
              </a:rPr>
              <a:t>Additional catch-up amounts available for participants ages 50 and older.</a:t>
            </a:r>
          </a:p>
        </p:txBody>
      </p:sp>
      <p:sp>
        <p:nvSpPr>
          <p:cNvPr id="4" name="Slide Number Placeholder 3"/>
          <p:cNvSpPr>
            <a:spLocks noGrp="1"/>
          </p:cNvSpPr>
          <p:nvPr>
            <p:ph type="sldNum" sz="quarter" idx="12"/>
          </p:nvPr>
        </p:nvSpPr>
        <p:spPr/>
        <p:txBody>
          <a:bodyPr/>
          <a:lstStyle/>
          <a:p>
            <a:fld id="{28024367-D536-4F59-B2ED-0E7825EDA9AF}" type="slidenum">
              <a:rPr lang="en-US" smtClean="0"/>
              <a:pPr/>
              <a:t>3</a:t>
            </a:fld>
            <a:endParaRPr lang="en-US" dirty="0"/>
          </a:p>
        </p:txBody>
      </p:sp>
      <p:sp>
        <p:nvSpPr>
          <p:cNvPr id="2" name="Title 1"/>
          <p:cNvSpPr>
            <a:spLocks noGrp="1"/>
          </p:cNvSpPr>
          <p:nvPr>
            <p:ph type="title"/>
          </p:nvPr>
        </p:nvSpPr>
        <p:spPr/>
        <p:txBody>
          <a:bodyPr/>
          <a:lstStyle/>
          <a:p>
            <a:r>
              <a:rPr lang="en-US" altLang="en-US" dirty="0"/>
              <a:t>Deferred Comp contributions</a:t>
            </a:r>
            <a:endParaRPr lang="en-US" dirty="0"/>
          </a:p>
        </p:txBody>
      </p:sp>
      <p:sp>
        <p:nvSpPr>
          <p:cNvPr id="19" name="Google Shape;416;p21">
            <a:extLst>
              <a:ext uri="{FF2B5EF4-FFF2-40B4-BE49-F238E27FC236}">
                <a16:creationId xmlns:a16="http://schemas.microsoft.com/office/drawing/2014/main" id="{8A7B64B2-A34A-9DD2-C1F1-95C2C6B0C192}"/>
              </a:ext>
            </a:extLst>
          </p:cNvPr>
          <p:cNvSpPr/>
          <p:nvPr/>
        </p:nvSpPr>
        <p:spPr>
          <a:xfrm rot="10800000" flipH="1">
            <a:off x="3444241" y="2236612"/>
            <a:ext cx="2468877" cy="292608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4" name="Google Shape;416;p21">
            <a:extLst>
              <a:ext uri="{FF2B5EF4-FFF2-40B4-BE49-F238E27FC236}">
                <a16:creationId xmlns:a16="http://schemas.microsoft.com/office/drawing/2014/main" id="{32739843-D507-50AF-E9A0-165CCD6AEF43}"/>
              </a:ext>
            </a:extLst>
          </p:cNvPr>
          <p:cNvSpPr/>
          <p:nvPr/>
        </p:nvSpPr>
        <p:spPr>
          <a:xfrm rot="10800000" flipH="1">
            <a:off x="6278881" y="2236612"/>
            <a:ext cx="2468877"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9" name="Google Shape;416;p21">
            <a:extLst>
              <a:ext uri="{FF2B5EF4-FFF2-40B4-BE49-F238E27FC236}">
                <a16:creationId xmlns:a16="http://schemas.microsoft.com/office/drawing/2014/main" id="{6405CD3B-FF28-2530-096F-F5682ADD4873}"/>
              </a:ext>
            </a:extLst>
          </p:cNvPr>
          <p:cNvSpPr/>
          <p:nvPr/>
        </p:nvSpPr>
        <p:spPr>
          <a:xfrm rot="10800000" flipH="1">
            <a:off x="609601" y="2236612"/>
            <a:ext cx="2468877"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8" name="Google Shape;416;p21">
            <a:extLst>
              <a:ext uri="{FF2B5EF4-FFF2-40B4-BE49-F238E27FC236}">
                <a16:creationId xmlns:a16="http://schemas.microsoft.com/office/drawing/2014/main" id="{10A69827-E5D9-4662-808C-ECBB86E202F9}"/>
              </a:ext>
            </a:extLst>
          </p:cNvPr>
          <p:cNvSpPr/>
          <p:nvPr/>
        </p:nvSpPr>
        <p:spPr>
          <a:xfrm rot="10800000" flipH="1">
            <a:off x="9113520" y="2236612"/>
            <a:ext cx="2468877" cy="292608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a:p>
        </p:txBody>
      </p:sp>
      <p:sp>
        <p:nvSpPr>
          <p:cNvPr id="3" name="TextBox 2">
            <a:extLst>
              <a:ext uri="{FF2B5EF4-FFF2-40B4-BE49-F238E27FC236}">
                <a16:creationId xmlns:a16="http://schemas.microsoft.com/office/drawing/2014/main" id="{387CFCD7-5A8A-BA4E-1C0C-8F185181175C}"/>
              </a:ext>
            </a:extLst>
          </p:cNvPr>
          <p:cNvSpPr txBox="1"/>
          <p:nvPr/>
        </p:nvSpPr>
        <p:spPr>
          <a:xfrm>
            <a:off x="609599" y="6054823"/>
            <a:ext cx="5681958" cy="246221"/>
          </a:xfrm>
          <a:prstGeom prst="rect">
            <a:avLst/>
          </a:prstGeom>
          <a:noFill/>
        </p:spPr>
        <p:txBody>
          <a:bodyPr wrap="square" rtlCol="0">
            <a:spAutoFit/>
          </a:bodyPr>
          <a:lstStyle/>
          <a:p>
            <a:r>
              <a:rPr lang="en-US" sz="1000" baseline="30000" dirty="0">
                <a:solidFill>
                  <a:schemeClr val="tx2"/>
                </a:solidFill>
              </a:rPr>
              <a:t>1</a:t>
            </a:r>
            <a:r>
              <a:rPr lang="en-US" sz="1000" dirty="0">
                <a:solidFill>
                  <a:schemeClr val="tx2"/>
                </a:solidFill>
              </a:rPr>
              <a:t>Confirm with employer if it offers percentage of pay option. </a:t>
            </a:r>
          </a:p>
        </p:txBody>
      </p:sp>
    </p:spTree>
    <p:custDataLst>
      <p:tags r:id="rId1"/>
    </p:custDataLst>
    <p:extLst>
      <p:ext uri="{BB962C8B-B14F-4D97-AF65-F5344CB8AC3E}">
        <p14:creationId xmlns:p14="http://schemas.microsoft.com/office/powerpoint/2010/main" val="3224557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4</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372"/>
  <p:tag name="ARTICULATE_AUDIO_RECORDED" val="1"/>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ELAPSEDTIME" val="20.662"/>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23628</TotalTime>
  <Words>202</Words>
  <Application>Microsoft Office PowerPoint</Application>
  <PresentationFormat>Widescreen</PresentationFormat>
  <Paragraphs>26</Paragraphs>
  <Slides>4</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Calibri Light</vt:lpstr>
      <vt:lpstr>Roboto</vt:lpstr>
      <vt:lpstr>Times New Roman</vt:lpstr>
      <vt:lpstr>Tw Cen MT Condensed</vt:lpstr>
      <vt:lpstr>2_Office Theme</vt:lpstr>
      <vt:lpstr>Introduction: supplemental retirement savings plan</vt:lpstr>
      <vt:lpstr>South Carolina Deferred Compensation Program</vt:lpstr>
      <vt:lpstr>Deferred Comp contributions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524</cp:revision>
  <cp:lastPrinted>2020-01-10T14:41:31Z</cp:lastPrinted>
  <dcterms:created xsi:type="dcterms:W3CDTF">2019-11-01T12:34:11Z</dcterms:created>
  <dcterms:modified xsi:type="dcterms:W3CDTF">2025-04-01T15:28:37Z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