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8"/>
  </p:notesMasterIdLst>
  <p:handoutMasterIdLst>
    <p:handoutMasterId r:id="rId9"/>
  </p:handoutMasterIdLst>
  <p:sldIdLst>
    <p:sldId id="455" r:id="rId2"/>
    <p:sldId id="458" r:id="rId3"/>
    <p:sldId id="459" r:id="rId4"/>
    <p:sldId id="461" r:id="rId5"/>
    <p:sldId id="465" r:id="rId6"/>
    <p:sldId id="263" r:id="rId7"/>
  </p:sldIdLst>
  <p:sldSz cx="12192000" cy="6858000"/>
  <p:notesSz cx="7023100" cy="93091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112" d="100"/>
          <a:sy n="112" d="100"/>
        </p:scale>
        <p:origin x="138"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4/2/2025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4/2/2025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6</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hyperlink" Target="https://www.peba.sc.gov/sites/default/files/ee_checklist_leaving_before_retirement.pdf" TargetMode="External"/><Relationship Id="rId2" Type="http://schemas.openxmlformats.org/officeDocument/2006/relationships/hyperlink" Target="https://online.retirement.sc.gov/MemberAccess/welcome" TargetMode="External"/><Relationship Id="rId1" Type="http://schemas.openxmlformats.org/officeDocument/2006/relationships/slideLayout" Target="../slideLayouts/slideLayout3.xml"/><Relationship Id="rId4" Type="http://schemas.openxmlformats.org/officeDocument/2006/relationships/hyperlink" Target="https://www.peba.sc.gov/sites/default/files/designating_beneficiaries.pdf" TargetMode="Externa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Leaving covered employment:</a:t>
            </a:r>
            <a:br>
              <a:rPr lang="en-US" dirty="0"/>
            </a:br>
            <a:r>
              <a:rPr lang="en-US" dirty="0"/>
              <a:t>leaving funds on deposit</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Retirement Benefits Training</a:t>
            </a:r>
          </a:p>
          <a:p>
            <a:r>
              <a:rPr lang="en-US" dirty="0"/>
              <a:t>Fiscal year 2026</a:t>
            </a:r>
            <a:endParaRPr lang="en-US" dirty="0">
              <a:solidFill>
                <a:srgbClr val="FF0000"/>
              </a:solidFill>
            </a:endParaRP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C27C856-15FA-ABC3-C894-601F092C24F2}"/>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17" name="Content Placeholder 16">
            <a:extLst>
              <a:ext uri="{FF2B5EF4-FFF2-40B4-BE49-F238E27FC236}">
                <a16:creationId xmlns:a16="http://schemas.microsoft.com/office/drawing/2014/main" id="{D0A23F95-F6A6-C1C1-20FB-782E77B5B45D}"/>
              </a:ext>
            </a:extLst>
          </p:cNvPr>
          <p:cNvSpPr>
            <a:spLocks noGrp="1"/>
          </p:cNvSpPr>
          <p:nvPr>
            <p:ph sz="half" idx="1"/>
          </p:nvPr>
        </p:nvSpPr>
        <p:spPr/>
        <p:txBody>
          <a:bodyPr>
            <a:normAutofit/>
          </a:bodyPr>
          <a:lstStyle/>
          <a:p>
            <a:pPr eaLnBrk="1" hangingPunct="1"/>
            <a:r>
              <a:rPr lang="en-US" altLang="en-US" dirty="0"/>
              <a:t>Member can apply for retirement upon eligibility if:</a:t>
            </a:r>
          </a:p>
          <a:p>
            <a:pPr lvl="1" eaLnBrk="1" hangingPunct="1"/>
            <a:r>
              <a:rPr lang="en-US" altLang="en-US" dirty="0"/>
              <a:t>Class Two member and has five years earned service; or</a:t>
            </a:r>
          </a:p>
          <a:p>
            <a:pPr lvl="1" eaLnBrk="1" hangingPunct="1"/>
            <a:r>
              <a:rPr lang="en-US" altLang="en-US" dirty="0"/>
              <a:t>Class Three member and has eight years earned service. </a:t>
            </a:r>
          </a:p>
          <a:p>
            <a:pPr eaLnBrk="1" hangingPunct="1"/>
            <a:r>
              <a:rPr lang="en-US" altLang="en-US" dirty="0"/>
              <a:t>Member has responsibility to file retirement application once eligible.</a:t>
            </a:r>
          </a:p>
        </p:txBody>
      </p:sp>
      <p:sp>
        <p:nvSpPr>
          <p:cNvPr id="16" name="Title 15">
            <a:extLst>
              <a:ext uri="{FF2B5EF4-FFF2-40B4-BE49-F238E27FC236}">
                <a16:creationId xmlns:a16="http://schemas.microsoft.com/office/drawing/2014/main" id="{5A955F1C-35DB-04E2-D1FB-A7FED935331A}"/>
              </a:ext>
            </a:extLst>
          </p:cNvPr>
          <p:cNvSpPr>
            <a:spLocks noGrp="1"/>
          </p:cNvSpPr>
          <p:nvPr>
            <p:ph type="title"/>
          </p:nvPr>
        </p:nvSpPr>
        <p:spPr/>
        <p:txBody>
          <a:bodyPr/>
          <a:lstStyle/>
          <a:p>
            <a:r>
              <a:rPr lang="en-US" altLang="en-US" dirty="0"/>
              <a:t>Applying for retirement later</a:t>
            </a:r>
            <a:r>
              <a:rPr lang="en-US" altLang="en-US" baseline="30000" dirty="0"/>
              <a:t>1</a:t>
            </a:r>
            <a:endParaRPr lang="en-US" baseline="30000" dirty="0"/>
          </a:p>
        </p:txBody>
      </p:sp>
      <p:sp>
        <p:nvSpPr>
          <p:cNvPr id="5" name="TextBox 4">
            <a:extLst>
              <a:ext uri="{FF2B5EF4-FFF2-40B4-BE49-F238E27FC236}">
                <a16:creationId xmlns:a16="http://schemas.microsoft.com/office/drawing/2014/main" id="{8C730121-15B9-C24D-E14D-E21F8BEB2ECE}"/>
              </a:ext>
            </a:extLst>
          </p:cNvPr>
          <p:cNvSpPr txBox="1"/>
          <p:nvPr/>
        </p:nvSpPr>
        <p:spPr>
          <a:xfrm>
            <a:off x="609599" y="5890961"/>
            <a:ext cx="3338946" cy="400110"/>
          </a:xfrm>
          <a:prstGeom prst="rect">
            <a:avLst/>
          </a:prstGeom>
          <a:noFill/>
        </p:spPr>
        <p:txBody>
          <a:bodyPr wrap="square" rtlCol="0">
            <a:spAutoFit/>
          </a:bodyPr>
          <a:lstStyle/>
          <a:p>
            <a:r>
              <a:rPr lang="en-US" sz="1000" baseline="30000" dirty="0">
                <a:solidFill>
                  <a:schemeClr val="tx2"/>
                </a:solidFill>
              </a:rPr>
              <a:t>1</a:t>
            </a:r>
            <a:r>
              <a:rPr lang="en-US" sz="1000" dirty="0">
                <a:solidFill>
                  <a:schemeClr val="tx2"/>
                </a:solidFill>
              </a:rPr>
              <a:t>Leaving funds on deposit is applicable only to defined benefit plans. </a:t>
            </a:r>
          </a:p>
        </p:txBody>
      </p:sp>
    </p:spTree>
    <p:extLst>
      <p:ext uri="{BB962C8B-B14F-4D97-AF65-F5344CB8AC3E}">
        <p14:creationId xmlns:p14="http://schemas.microsoft.com/office/powerpoint/2010/main" val="1247035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F83B7E-5DC8-B4A9-F3BC-0518D6D9C9DE}"/>
              </a:ext>
            </a:extLst>
          </p:cNvPr>
          <p:cNvSpPr>
            <a:spLocks noGrp="1"/>
          </p:cNvSpPr>
          <p:nvPr>
            <p:ph type="title"/>
          </p:nvPr>
        </p:nvSpPr>
        <p:spPr>
          <a:xfrm>
            <a:off x="609600" y="228599"/>
            <a:ext cx="4702234" cy="2223655"/>
          </a:xfrm>
        </p:spPr>
        <p:txBody>
          <a:bodyPr/>
          <a:lstStyle/>
          <a:p>
            <a:r>
              <a:rPr lang="en-US" altLang="en-US" dirty="0"/>
              <a:t>Interest on account funds</a:t>
            </a:r>
            <a:endParaRPr lang="en-US" dirty="0"/>
          </a:p>
        </p:txBody>
      </p:sp>
      <p:sp>
        <p:nvSpPr>
          <p:cNvPr id="2" name="Slide Number Placeholder 1">
            <a:extLst>
              <a:ext uri="{FF2B5EF4-FFF2-40B4-BE49-F238E27FC236}">
                <a16:creationId xmlns:a16="http://schemas.microsoft.com/office/drawing/2014/main" id="{4ABE7E37-2F78-04F0-E3D2-E42016ABDDBB}"/>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3</a:t>
            </a:fld>
            <a:endParaRPr lang="en-US" dirty="0"/>
          </a:p>
        </p:txBody>
      </p:sp>
      <p:sp>
        <p:nvSpPr>
          <p:cNvPr id="10" name="Content Placeholder 9">
            <a:extLst>
              <a:ext uri="{FF2B5EF4-FFF2-40B4-BE49-F238E27FC236}">
                <a16:creationId xmlns:a16="http://schemas.microsoft.com/office/drawing/2014/main" id="{D3150FFD-87C7-3D75-1E54-E5276771CB1B}"/>
              </a:ext>
            </a:extLst>
          </p:cNvPr>
          <p:cNvSpPr>
            <a:spLocks noGrp="1"/>
          </p:cNvSpPr>
          <p:nvPr>
            <p:ph sz="half" idx="1"/>
          </p:nvPr>
        </p:nvSpPr>
        <p:spPr/>
        <p:txBody>
          <a:bodyPr>
            <a:normAutofit/>
          </a:bodyPr>
          <a:lstStyle/>
          <a:p>
            <a:pPr eaLnBrk="1" hangingPunct="1"/>
            <a:r>
              <a:rPr lang="en-US" altLang="en-US" dirty="0"/>
              <a:t>Funds accrue interest until account becomes inactive.</a:t>
            </a:r>
          </a:p>
          <a:p>
            <a:pPr eaLnBrk="1" hangingPunct="1"/>
            <a:r>
              <a:rPr lang="en-US" altLang="en-US" dirty="0"/>
              <a:t>Account becomes inactive as of July 1 when:</a:t>
            </a:r>
          </a:p>
          <a:p>
            <a:pPr lvl="1" eaLnBrk="1" hangingPunct="1"/>
            <a:r>
              <a:rPr lang="en-US" altLang="en-US" dirty="0"/>
              <a:t>No contributions made in preceding fiscal year; and </a:t>
            </a:r>
          </a:p>
          <a:p>
            <a:pPr lvl="1" eaLnBrk="1" hangingPunct="1"/>
            <a:r>
              <a:rPr lang="en-US" altLang="en-US" dirty="0"/>
              <a:t>No other active, correlated system or State ORP account exists. </a:t>
            </a:r>
          </a:p>
          <a:p>
            <a:pPr eaLnBrk="1" hangingPunct="1"/>
            <a:r>
              <a:rPr lang="en-US" altLang="en-US" dirty="0"/>
              <a:t>Account status updates on fiscal year basis.</a:t>
            </a:r>
          </a:p>
        </p:txBody>
      </p:sp>
    </p:spTree>
    <p:extLst>
      <p:ext uri="{BB962C8B-B14F-4D97-AF65-F5344CB8AC3E}">
        <p14:creationId xmlns:p14="http://schemas.microsoft.com/office/powerpoint/2010/main" val="1354540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altLang="en-US" dirty="0"/>
              <a:t>How long can funds stay on deposit?</a:t>
            </a:r>
            <a:endParaRPr lang="en-US" dirty="0"/>
          </a:p>
        </p:txBody>
      </p:sp>
      <p:sp>
        <p:nvSpPr>
          <p:cNvPr id="2" name="Content Placeholder 1">
            <a:extLst>
              <a:ext uri="{FF2B5EF4-FFF2-40B4-BE49-F238E27FC236}">
                <a16:creationId xmlns:a16="http://schemas.microsoft.com/office/drawing/2014/main" id="{A56ADA10-E8D4-758B-BC98-33CFDC775D2D}"/>
              </a:ext>
            </a:extLst>
          </p:cNvPr>
          <p:cNvSpPr>
            <a:spLocks noGrp="1"/>
          </p:cNvSpPr>
          <p:nvPr>
            <p:ph idx="1"/>
          </p:nvPr>
        </p:nvSpPr>
        <p:spPr/>
        <p:txBody>
          <a:bodyPr/>
          <a:lstStyle/>
          <a:p>
            <a:pPr eaLnBrk="1" hangingPunct="1"/>
            <a:r>
              <a:rPr lang="en-US" altLang="en-US" dirty="0"/>
              <a:t>IRS requires that distributions begin by the later of two dates:</a:t>
            </a:r>
          </a:p>
          <a:p>
            <a:pPr lvl="1" eaLnBrk="1" hangingPunct="1"/>
            <a:r>
              <a:rPr lang="en-US" altLang="en-US" dirty="0"/>
              <a:t>April 1 of the year after the year the member turns age </a:t>
            </a:r>
            <a:br>
              <a:rPr lang="en-US" altLang="en-US" dirty="0"/>
            </a:br>
            <a:r>
              <a:rPr lang="en-US" altLang="en-US" dirty="0"/>
              <a:t>73 or;</a:t>
            </a:r>
          </a:p>
          <a:p>
            <a:pPr lvl="1" eaLnBrk="1" hangingPunct="1"/>
            <a:r>
              <a:rPr lang="en-US" altLang="en-US" dirty="0"/>
              <a:t>Year in which member retires.</a:t>
            </a:r>
          </a:p>
          <a:p>
            <a:pPr eaLnBrk="1" hangingPunct="1"/>
            <a:r>
              <a:rPr lang="en-US" altLang="en-US" dirty="0"/>
              <a:t>Penalties might apply if this requirement is not met.</a:t>
            </a:r>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2378765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
        <p:nvSpPr>
          <p:cNvPr id="3" name="Content Placeholder 2">
            <a:extLst>
              <a:ext uri="{FF2B5EF4-FFF2-40B4-BE49-F238E27FC236}">
                <a16:creationId xmlns:a16="http://schemas.microsoft.com/office/drawing/2014/main" id="{6C24324F-A81D-8845-5594-3E2AB5508AA3}"/>
              </a:ext>
            </a:extLst>
          </p:cNvPr>
          <p:cNvSpPr>
            <a:spLocks noGrp="1"/>
          </p:cNvSpPr>
          <p:nvPr>
            <p:ph sz="half" idx="1"/>
          </p:nvPr>
        </p:nvSpPr>
        <p:spPr/>
        <p:txBody>
          <a:bodyPr/>
          <a:lstStyle/>
          <a:p>
            <a:pPr eaLnBrk="1" hangingPunct="1"/>
            <a:r>
              <a:rPr lang="en-US" altLang="en-US" dirty="0"/>
              <a:t>Member should maintain current address through </a:t>
            </a:r>
            <a:r>
              <a:rPr lang="en-US" altLang="en-US" dirty="0">
                <a:hlinkClick r:id="rId2"/>
              </a:rPr>
              <a:t>Member Access</a:t>
            </a:r>
            <a:r>
              <a:rPr lang="en-US" altLang="en-US" dirty="0"/>
              <a:t>.</a:t>
            </a:r>
          </a:p>
          <a:p>
            <a:pPr eaLnBrk="1" hangingPunct="1"/>
            <a:r>
              <a:rPr lang="en-US" altLang="en-US" dirty="0"/>
              <a:t>Member should update beneficiary information through </a:t>
            </a:r>
            <a:r>
              <a:rPr lang="en-US" altLang="en-US" dirty="0">
                <a:hlinkClick r:id="rId2"/>
              </a:rPr>
              <a:t>Member Access</a:t>
            </a:r>
            <a:r>
              <a:rPr lang="en-US" altLang="en-US" dirty="0"/>
              <a:t>.</a:t>
            </a:r>
          </a:p>
          <a:p>
            <a:pPr lvl="1" eaLnBrk="1" hangingPunct="1"/>
            <a:r>
              <a:rPr lang="en-US" altLang="en-US" dirty="0"/>
              <a:t>Can also complete appropriate notarized form.</a:t>
            </a:r>
          </a:p>
          <a:p>
            <a:pPr eaLnBrk="1" hangingPunct="1"/>
            <a:r>
              <a:rPr lang="en-US" altLang="en-US" dirty="0"/>
              <a:t>Provide the </a:t>
            </a:r>
            <a:r>
              <a:rPr lang="en-US" altLang="en-US" dirty="0">
                <a:solidFill>
                  <a:srgbClr val="FF0000"/>
                </a:solidFill>
                <a:hlinkClick r:id="rId3"/>
              </a:rPr>
              <a:t>Leaving employment before retirement eligibility </a:t>
            </a:r>
            <a:r>
              <a:rPr lang="en-US" altLang="en-US" dirty="0"/>
              <a:t>life event checklist.</a:t>
            </a:r>
          </a:p>
          <a:p>
            <a:pPr eaLnBrk="1" hangingPunct="1"/>
            <a:r>
              <a:rPr lang="en-US" altLang="en-US" dirty="0"/>
              <a:t>Provide the </a:t>
            </a:r>
            <a:r>
              <a:rPr lang="en-US" altLang="en-US" i="1" dirty="0">
                <a:solidFill>
                  <a:srgbClr val="FF0000"/>
                </a:solidFill>
                <a:hlinkClick r:id="rId4"/>
              </a:rPr>
              <a:t>Designating Active Member Beneficiaries</a:t>
            </a:r>
            <a:r>
              <a:rPr lang="en-US" altLang="en-US" dirty="0">
                <a:solidFill>
                  <a:srgbClr val="FF0000"/>
                </a:solidFill>
                <a:hlinkClick r:id="rId4"/>
              </a:rPr>
              <a:t> </a:t>
            </a:r>
            <a:r>
              <a:rPr lang="en-US" altLang="en-US" dirty="0"/>
              <a:t>flyer.</a:t>
            </a:r>
          </a:p>
          <a:p>
            <a:pPr lvl="1" eaLnBrk="1" hangingPunct="1"/>
            <a:endParaRPr lang="en-US" altLang="en-US" dirty="0"/>
          </a:p>
        </p:txBody>
      </p:sp>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dirty="0"/>
              <a:t>Member information</a:t>
            </a:r>
          </a:p>
        </p:txBody>
      </p:sp>
    </p:spTree>
    <p:extLst>
      <p:ext uri="{BB962C8B-B14F-4D97-AF65-F5344CB8AC3E}">
        <p14:creationId xmlns:p14="http://schemas.microsoft.com/office/powerpoint/2010/main" val="2445624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6</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24928</TotalTime>
  <Words>227</Words>
  <Application>Microsoft Office PowerPoint</Application>
  <PresentationFormat>Widescreen</PresentationFormat>
  <Paragraphs>34</Paragraphs>
  <Slides>6</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Times New Roman</vt:lpstr>
      <vt:lpstr>Tw Cen MT Condensed</vt:lpstr>
      <vt:lpstr>2_Office Theme</vt:lpstr>
      <vt:lpstr>Leaving covered employment: leaving funds on deposit</vt:lpstr>
      <vt:lpstr>Applying for retirement later1</vt:lpstr>
      <vt:lpstr>Interest on account funds</vt:lpstr>
      <vt:lpstr>How long can funds stay on deposit?</vt:lpstr>
      <vt:lpstr>Member information</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521</cp:revision>
  <cp:lastPrinted>2020-01-10T14:41:31Z</cp:lastPrinted>
  <dcterms:created xsi:type="dcterms:W3CDTF">2019-11-01T12:34:11Z</dcterms:created>
  <dcterms:modified xsi:type="dcterms:W3CDTF">2025-04-02T15:21:05Z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