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1"/>
  </p:notesMasterIdLst>
  <p:handoutMasterIdLst>
    <p:handoutMasterId r:id="rId12"/>
  </p:handoutMasterIdLst>
  <p:sldIdLst>
    <p:sldId id="455" r:id="rId2"/>
    <p:sldId id="461" r:id="rId3"/>
    <p:sldId id="458" r:id="rId4"/>
    <p:sldId id="459" r:id="rId5"/>
    <p:sldId id="372" r:id="rId6"/>
    <p:sldId id="465" r:id="rId7"/>
    <p:sldId id="466" r:id="rId8"/>
    <p:sldId id="467" r:id="rId9"/>
    <p:sldId id="263" r:id="rId10"/>
  </p:sldIdLst>
  <p:sldSz cx="12192000" cy="6858000"/>
  <p:notesSz cx="7023100" cy="93091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205" autoAdjust="0"/>
    <p:restoredTop sz="96357" autoAdjust="0"/>
  </p:normalViewPr>
  <p:slideViewPr>
    <p:cSldViewPr snapToGrid="0">
      <p:cViewPr varScale="1">
        <p:scale>
          <a:sx n="112" d="100"/>
          <a:sy n="112" d="100"/>
        </p:scale>
        <p:origin x="138" y="9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5.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marL="0" marR="0" lvl="0" indent="0" algn="l" defTabSz="914400" rtl="0" eaLnBrk="1" fontAlgn="auto" latinLnBrk="0" hangingPunct="1">
              <a:lnSpc>
                <a:spcPct val="105000"/>
              </a:lnSpc>
              <a:spcBef>
                <a:spcPts val="0"/>
              </a:spcBef>
              <a:spcAft>
                <a:spcPts val="0"/>
              </a:spcAft>
              <a:buClrTx/>
              <a:buSzTx/>
              <a:buFontTx/>
              <a:buNone/>
              <a:tabLst/>
              <a:defRPr/>
            </a:pPr>
            <a:r>
              <a:rPr lang="en-US" dirty="0">
                <a:solidFill>
                  <a:srgbClr val="000000"/>
                </a:solidFill>
                <a:latin typeface="Calibri" panose="020F0502020204030204" pitchFamily="34" charset="0"/>
                <a:ea typeface="Times New Roman" panose="02020603050405020304" pitchFamily="18" charset="0"/>
                <a:cs typeface="Calibri" panose="020F0502020204030204" pitchFamily="34" charset="0"/>
              </a:rPr>
              <a:t>At PEBA, we have seven core values. We believe that by living these core values, we will add value to the customer experience and build our PEBA team. The first four are solutions oriented, communication, credibility and collaboration.</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5</a:t>
            </a:fld>
            <a:endParaRPr lang="en-US" dirty="0"/>
          </a:p>
        </p:txBody>
      </p:sp>
    </p:spTree>
    <p:extLst>
      <p:ext uri="{BB962C8B-B14F-4D97-AF65-F5344CB8AC3E}">
        <p14:creationId xmlns:p14="http://schemas.microsoft.com/office/powerpoint/2010/main" val="1690757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9</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2" Type="http://schemas.openxmlformats.org/officeDocument/2006/relationships/hyperlink" Target="https://www.peba.sc.gov/sites/default/files/ee_checklist_leaving_before_retirement.pdf" TargetMode="Externa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hyperlink" Target="https://forms.retirement.sc.gov/formGenericGet.do?formNum=web4101.xdp" TargetMode="Externa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Leaving covered employment:</a:t>
            </a:r>
            <a:br>
              <a:rPr lang="en-US" dirty="0"/>
            </a:br>
            <a:r>
              <a:rPr lang="en-US" dirty="0"/>
              <a:t>requesting a refund</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Retirement Benefits Training</a:t>
            </a:r>
          </a:p>
          <a:p>
            <a:r>
              <a:rPr lang="en-US" dirty="0"/>
              <a:t>Fiscal year 2026</a:t>
            </a:r>
            <a:endParaRPr lang="en-US" dirty="0">
              <a:solidFill>
                <a:srgbClr val="FF0000"/>
              </a:solidFill>
            </a:endParaRP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a:xfrm>
            <a:off x="609600" y="228599"/>
            <a:ext cx="9598430" cy="1724899"/>
          </a:xfrm>
        </p:spPr>
        <p:txBody>
          <a:bodyPr/>
          <a:lstStyle/>
          <a:p>
            <a:r>
              <a:rPr lang="en-US" altLang="en-US" dirty="0"/>
              <a:t>Requesting SCRS, PORS refund</a:t>
            </a: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idx="1"/>
          </p:nvPr>
        </p:nvSpPr>
        <p:spPr>
          <a:xfrm>
            <a:off x="609600" y="2510455"/>
            <a:ext cx="10972800" cy="3790590"/>
          </a:xfrm>
        </p:spPr>
        <p:txBody>
          <a:bodyPr/>
          <a:lstStyle/>
          <a:p>
            <a:r>
              <a:rPr lang="en-US" altLang="en-US" dirty="0"/>
              <a:t>Member must terminate employment from all covered employers and correlated systems.</a:t>
            </a:r>
          </a:p>
          <a:p>
            <a:r>
              <a:rPr lang="en-US" altLang="en-US" dirty="0"/>
              <a:t>Minimum 90-day waiting period from termination date before refund issued.</a:t>
            </a:r>
          </a:p>
          <a:p>
            <a:r>
              <a:rPr lang="en-US" altLang="en-US" dirty="0"/>
              <a:t>Employer contributions are not refunded.</a:t>
            </a:r>
          </a:p>
          <a:p>
            <a:r>
              <a:rPr lang="en-US" altLang="en-US" dirty="0"/>
              <a:t>Returning to covered employment before refund payment cancels refund application.</a:t>
            </a:r>
          </a:p>
          <a:p>
            <a:r>
              <a:rPr lang="en-US" altLang="en-US" dirty="0"/>
              <a:t>Loans or hardship withdrawals are not allowed.</a:t>
            </a:r>
          </a:p>
          <a:p>
            <a:r>
              <a:rPr lang="en-US" altLang="en-US" dirty="0"/>
              <a:t>Provide the </a:t>
            </a:r>
            <a:r>
              <a:rPr lang="en-US" altLang="en-US" dirty="0">
                <a:hlinkClick r:id="rId2"/>
              </a:rPr>
              <a:t>Leaving employment before retirement eligibility</a:t>
            </a:r>
            <a:r>
              <a:rPr lang="en-US" altLang="en-US" dirty="0"/>
              <a:t> life event checklist.</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C27C856-15FA-ABC3-C894-601F092C24F2}"/>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17" name="Content Placeholder 16">
            <a:extLst>
              <a:ext uri="{FF2B5EF4-FFF2-40B4-BE49-F238E27FC236}">
                <a16:creationId xmlns:a16="http://schemas.microsoft.com/office/drawing/2014/main" id="{D0A23F95-F6A6-C1C1-20FB-782E77B5B45D}"/>
              </a:ext>
            </a:extLst>
          </p:cNvPr>
          <p:cNvSpPr>
            <a:spLocks noGrp="1"/>
          </p:cNvSpPr>
          <p:nvPr>
            <p:ph sz="half" idx="1"/>
          </p:nvPr>
        </p:nvSpPr>
        <p:spPr/>
        <p:txBody>
          <a:bodyPr>
            <a:normAutofit/>
          </a:bodyPr>
          <a:lstStyle/>
          <a:p>
            <a:pPr eaLnBrk="1" hangingPunct="1"/>
            <a:r>
              <a:rPr lang="en-US" altLang="en-US" dirty="0"/>
              <a:t>Member forfeits rights to future service retirement or disability benefits.</a:t>
            </a:r>
          </a:p>
          <a:p>
            <a:pPr eaLnBrk="1" hangingPunct="1"/>
            <a:r>
              <a:rPr lang="en-US" altLang="en-US" dirty="0"/>
              <a:t>Cancels all service credit in the account.</a:t>
            </a:r>
          </a:p>
          <a:p>
            <a:pPr eaLnBrk="1" hangingPunct="1"/>
            <a:r>
              <a:rPr lang="en-US" altLang="en-US" dirty="0"/>
              <a:t>Withdrawn service does not count toward retiree health insurance eligibility under the State Health Plan.</a:t>
            </a:r>
          </a:p>
        </p:txBody>
      </p:sp>
      <p:sp>
        <p:nvSpPr>
          <p:cNvPr id="16" name="Title 15">
            <a:extLst>
              <a:ext uri="{FF2B5EF4-FFF2-40B4-BE49-F238E27FC236}">
                <a16:creationId xmlns:a16="http://schemas.microsoft.com/office/drawing/2014/main" id="{5A955F1C-35DB-04E2-D1FB-A7FED935331A}"/>
              </a:ext>
            </a:extLst>
          </p:cNvPr>
          <p:cNvSpPr>
            <a:spLocks noGrp="1"/>
          </p:cNvSpPr>
          <p:nvPr>
            <p:ph type="title"/>
          </p:nvPr>
        </p:nvSpPr>
        <p:spPr/>
        <p:txBody>
          <a:bodyPr/>
          <a:lstStyle/>
          <a:p>
            <a:r>
              <a:rPr lang="en-US" altLang="en-US" dirty="0"/>
              <a:t>Impact of receiving refund</a:t>
            </a:r>
            <a:endParaRPr lang="en-US" baseline="30000" dirty="0"/>
          </a:p>
        </p:txBody>
      </p:sp>
    </p:spTree>
    <p:extLst>
      <p:ext uri="{BB962C8B-B14F-4D97-AF65-F5344CB8AC3E}">
        <p14:creationId xmlns:p14="http://schemas.microsoft.com/office/powerpoint/2010/main" val="12470358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F83B7E-5DC8-B4A9-F3BC-0518D6D9C9DE}"/>
              </a:ext>
            </a:extLst>
          </p:cNvPr>
          <p:cNvSpPr>
            <a:spLocks noGrp="1"/>
          </p:cNvSpPr>
          <p:nvPr>
            <p:ph type="title"/>
          </p:nvPr>
        </p:nvSpPr>
        <p:spPr>
          <a:xfrm>
            <a:off x="609600" y="228599"/>
            <a:ext cx="4702234" cy="2223655"/>
          </a:xfrm>
        </p:spPr>
        <p:txBody>
          <a:bodyPr/>
          <a:lstStyle/>
          <a:p>
            <a:r>
              <a:rPr lang="en-US" altLang="en-US" dirty="0"/>
              <a:t>How to request a refund</a:t>
            </a:r>
            <a:endParaRPr lang="en-US" dirty="0"/>
          </a:p>
        </p:txBody>
      </p:sp>
      <p:sp>
        <p:nvSpPr>
          <p:cNvPr id="2" name="Slide Number Placeholder 1">
            <a:extLst>
              <a:ext uri="{FF2B5EF4-FFF2-40B4-BE49-F238E27FC236}">
                <a16:creationId xmlns:a16="http://schemas.microsoft.com/office/drawing/2014/main" id="{4ABE7E37-2F78-04F0-E3D2-E42016ABDDBB}"/>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10" name="Content Placeholder 9">
            <a:extLst>
              <a:ext uri="{FF2B5EF4-FFF2-40B4-BE49-F238E27FC236}">
                <a16:creationId xmlns:a16="http://schemas.microsoft.com/office/drawing/2014/main" id="{D3150FFD-87C7-3D75-1E54-E5276771CB1B}"/>
              </a:ext>
            </a:extLst>
          </p:cNvPr>
          <p:cNvSpPr>
            <a:spLocks noGrp="1"/>
          </p:cNvSpPr>
          <p:nvPr>
            <p:ph sz="half" idx="1"/>
          </p:nvPr>
        </p:nvSpPr>
        <p:spPr/>
        <p:txBody>
          <a:bodyPr>
            <a:normAutofit/>
          </a:bodyPr>
          <a:lstStyle/>
          <a:p>
            <a:pPr eaLnBrk="1" hangingPunct="1"/>
            <a:r>
              <a:rPr lang="en-US" altLang="en-US" dirty="0"/>
              <a:t>Member can request a refund by completing a notarized </a:t>
            </a:r>
            <a:r>
              <a:rPr lang="en-US" altLang="en-US" i="1" dirty="0">
                <a:hlinkClick r:id="rId2"/>
              </a:rPr>
              <a:t>Refund Request</a:t>
            </a:r>
            <a:r>
              <a:rPr lang="en-US" altLang="en-US" dirty="0"/>
              <a:t> (Form 4101).</a:t>
            </a:r>
          </a:p>
          <a:p>
            <a:pPr eaLnBrk="1" hangingPunct="1"/>
            <a:r>
              <a:rPr lang="en-US" altLang="en-US" dirty="0"/>
              <a:t>Copy of member’s driver’s license or state-issued ID is required.</a:t>
            </a:r>
          </a:p>
          <a:p>
            <a:pPr eaLnBrk="1" hangingPunct="1"/>
            <a:r>
              <a:rPr lang="en-US" altLang="en-US" dirty="0"/>
              <a:t>If denied for disability retirement and requesting refund, member must send signed statement to PEBA refusing right to appeal disability retirement denial.</a:t>
            </a:r>
          </a:p>
        </p:txBody>
      </p:sp>
    </p:spTree>
    <p:extLst>
      <p:ext uri="{BB962C8B-B14F-4D97-AF65-F5344CB8AC3E}">
        <p14:creationId xmlns:p14="http://schemas.microsoft.com/office/powerpoint/2010/main" val="1354540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Content Placeholder 5">
            <a:extLst>
              <a:ext uri="{FF2B5EF4-FFF2-40B4-BE49-F238E27FC236}">
                <a16:creationId xmlns:a16="http://schemas.microsoft.com/office/drawing/2014/main" id="{AFA7B9C1-AE23-359E-7924-40D6703DD1FB}"/>
              </a:ext>
            </a:extLst>
          </p:cNvPr>
          <p:cNvSpPr>
            <a:spLocks noGrp="1"/>
          </p:cNvSpPr>
          <p:nvPr>
            <p:ph sz="half" idx="1"/>
          </p:nvPr>
        </p:nvSpPr>
        <p:spPr>
          <a:xfrm>
            <a:off x="609600" y="1611018"/>
            <a:ext cx="10972798" cy="4690026"/>
          </a:xfrm>
        </p:spPr>
        <p:txBody>
          <a:bodyPr/>
          <a:lstStyle/>
          <a:p>
            <a:pPr marL="0" indent="0" algn="ctr">
              <a:buNone/>
            </a:pPr>
            <a:r>
              <a:rPr lang="en-US" dirty="0"/>
              <a:t>Member must select a payment option on their refund application.</a:t>
            </a:r>
          </a:p>
        </p:txBody>
      </p:sp>
      <p:sp>
        <p:nvSpPr>
          <p:cNvPr id="2" name="Title 1"/>
          <p:cNvSpPr>
            <a:spLocks noGrp="1"/>
          </p:cNvSpPr>
          <p:nvPr>
            <p:ph type="title"/>
          </p:nvPr>
        </p:nvSpPr>
        <p:spPr>
          <a:xfrm>
            <a:off x="609599" y="228600"/>
            <a:ext cx="10972799" cy="1049898"/>
          </a:xfrm>
        </p:spPr>
        <p:txBody>
          <a:bodyPr/>
          <a:lstStyle/>
          <a:p>
            <a:r>
              <a:rPr lang="en-US" dirty="0"/>
              <a:t>Refund payment options</a:t>
            </a:r>
          </a:p>
        </p:txBody>
      </p:sp>
      <p:grpSp>
        <p:nvGrpSpPr>
          <p:cNvPr id="7" name="Group 6">
            <a:extLst>
              <a:ext uri="{FF2B5EF4-FFF2-40B4-BE49-F238E27FC236}">
                <a16:creationId xmlns:a16="http://schemas.microsoft.com/office/drawing/2014/main" id="{D9514646-4493-973D-3255-40A76F375F65}"/>
              </a:ext>
            </a:extLst>
          </p:cNvPr>
          <p:cNvGrpSpPr/>
          <p:nvPr/>
        </p:nvGrpSpPr>
        <p:grpSpPr>
          <a:xfrm>
            <a:off x="2026919" y="2197729"/>
            <a:ext cx="8138160" cy="2286000"/>
            <a:chOff x="1600911" y="2556652"/>
            <a:chExt cx="8138160" cy="2286000"/>
          </a:xfrm>
        </p:grpSpPr>
        <p:sp>
          <p:nvSpPr>
            <p:cNvPr id="21" name="Google Shape;418;p21">
              <a:extLst>
                <a:ext uri="{FF2B5EF4-FFF2-40B4-BE49-F238E27FC236}">
                  <a16:creationId xmlns:a16="http://schemas.microsoft.com/office/drawing/2014/main" id="{C642E44C-158C-8525-1132-8E46F42577A2}"/>
                </a:ext>
              </a:extLst>
            </p:cNvPr>
            <p:cNvSpPr txBox="1"/>
            <p:nvPr/>
          </p:nvSpPr>
          <p:spPr>
            <a:xfrm>
              <a:off x="4435551" y="2556652"/>
              <a:ext cx="24688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Direct rollover</a:t>
              </a:r>
            </a:p>
          </p:txBody>
        </p:sp>
        <p:sp>
          <p:nvSpPr>
            <p:cNvPr id="26" name="Google Shape;418;p21">
              <a:extLst>
                <a:ext uri="{FF2B5EF4-FFF2-40B4-BE49-F238E27FC236}">
                  <a16:creationId xmlns:a16="http://schemas.microsoft.com/office/drawing/2014/main" id="{587EC13B-4B00-CE0F-BD2B-132F473AEFE8}"/>
                </a:ext>
              </a:extLst>
            </p:cNvPr>
            <p:cNvSpPr txBox="1"/>
            <p:nvPr/>
          </p:nvSpPr>
          <p:spPr>
            <a:xfrm>
              <a:off x="7270191" y="2556652"/>
              <a:ext cx="24688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ea typeface="Roboto"/>
                  <a:cs typeface="Roboto"/>
                  <a:sym typeface="Roboto"/>
                </a:rPr>
                <a:t>Partial rollover</a:t>
              </a:r>
            </a:p>
          </p:txBody>
        </p:sp>
        <p:sp>
          <p:nvSpPr>
            <p:cNvPr id="31" name="Google Shape;418;p21">
              <a:extLst>
                <a:ext uri="{FF2B5EF4-FFF2-40B4-BE49-F238E27FC236}">
                  <a16:creationId xmlns:a16="http://schemas.microsoft.com/office/drawing/2014/main" id="{676DF9A6-EC98-6AB0-07ED-3FF07CA738EA}"/>
                </a:ext>
              </a:extLst>
            </p:cNvPr>
            <p:cNvSpPr txBox="1"/>
            <p:nvPr/>
          </p:nvSpPr>
          <p:spPr>
            <a:xfrm>
              <a:off x="1600911" y="2556652"/>
              <a:ext cx="2468880" cy="2286000"/>
            </a:xfrm>
            <a:prstGeom prst="rect">
              <a:avLst/>
            </a:prstGeom>
            <a:noFill/>
            <a:ln>
              <a:noFill/>
            </a:ln>
          </p:spPr>
          <p:txBody>
            <a:bodyPr spcFirstLastPara="1" wrap="square" lIns="91425" tIns="91425" rIns="91425" bIns="91425" anchor="ctr" anchorCtr="0">
              <a:noAutofit/>
            </a:bodyPr>
            <a:lstStyle/>
            <a:p>
              <a:pPr algn="ctr"/>
              <a:r>
                <a:rPr lang="en-US" sz="2000" dirty="0">
                  <a:solidFill>
                    <a:schemeClr val="tx2"/>
                  </a:solidFill>
                </a:rPr>
                <a:t>Single-sum payment</a:t>
              </a:r>
            </a:p>
          </p:txBody>
        </p:sp>
        <p:sp>
          <p:nvSpPr>
            <p:cNvPr id="19" name="Google Shape;416;p21">
              <a:extLst>
                <a:ext uri="{FF2B5EF4-FFF2-40B4-BE49-F238E27FC236}">
                  <a16:creationId xmlns:a16="http://schemas.microsoft.com/office/drawing/2014/main" id="{8A7B64B2-A34A-9DD2-C1F1-95C2C6B0C192}"/>
                </a:ext>
              </a:extLst>
            </p:cNvPr>
            <p:cNvSpPr/>
            <p:nvPr/>
          </p:nvSpPr>
          <p:spPr>
            <a:xfrm rot="10800000" flipH="1">
              <a:off x="4435553" y="2556652"/>
              <a:ext cx="2468877" cy="228600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4" name="Google Shape;416;p21">
              <a:extLst>
                <a:ext uri="{FF2B5EF4-FFF2-40B4-BE49-F238E27FC236}">
                  <a16:creationId xmlns:a16="http://schemas.microsoft.com/office/drawing/2014/main" id="{32739843-D507-50AF-E9A0-165CCD6AEF43}"/>
                </a:ext>
              </a:extLst>
            </p:cNvPr>
            <p:cNvSpPr/>
            <p:nvPr/>
          </p:nvSpPr>
          <p:spPr>
            <a:xfrm rot="10800000" flipH="1">
              <a:off x="7270193" y="2556652"/>
              <a:ext cx="2468877"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sp>
          <p:nvSpPr>
            <p:cNvPr id="29" name="Google Shape;416;p21">
              <a:extLst>
                <a:ext uri="{FF2B5EF4-FFF2-40B4-BE49-F238E27FC236}">
                  <a16:creationId xmlns:a16="http://schemas.microsoft.com/office/drawing/2014/main" id="{6405CD3B-FF28-2530-096F-F5682ADD4873}"/>
                </a:ext>
              </a:extLst>
            </p:cNvPr>
            <p:cNvSpPr/>
            <p:nvPr/>
          </p:nvSpPr>
          <p:spPr>
            <a:xfrm rot="10800000" flipH="1">
              <a:off x="1600913" y="2556652"/>
              <a:ext cx="2468877" cy="228600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Tree>
    <p:custDataLst>
      <p:tags r:id="rId1"/>
    </p:custDataLst>
    <p:extLst>
      <p:ext uri="{BB962C8B-B14F-4D97-AF65-F5344CB8AC3E}">
        <p14:creationId xmlns:p14="http://schemas.microsoft.com/office/powerpoint/2010/main" val="322455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24324F-A81D-8845-5594-3E2AB5508AA3}"/>
              </a:ext>
            </a:extLst>
          </p:cNvPr>
          <p:cNvSpPr>
            <a:spLocks noGrp="1"/>
          </p:cNvSpPr>
          <p:nvPr>
            <p:ph sz="half" idx="1"/>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Single-sum payments</a:t>
            </a:r>
          </a:p>
          <a:p>
            <a:pPr eaLnBrk="1" hangingPunct="1"/>
            <a:r>
              <a:rPr lang="en-US" altLang="en-US" dirty="0"/>
              <a:t>Pretax portion subject to 20% federal tax withholding.</a:t>
            </a:r>
          </a:p>
          <a:p>
            <a:pPr lvl="1" eaLnBrk="1" hangingPunct="1"/>
            <a:r>
              <a:rPr lang="en-US" altLang="en-US" dirty="0"/>
              <a:t>IRS may assess early withdrawal penalties if younger than age 59½ at time of distribution.</a:t>
            </a:r>
          </a:p>
          <a:p>
            <a:pPr eaLnBrk="1" hangingPunct="1"/>
            <a:r>
              <a:rPr lang="en-US" altLang="en-US" dirty="0"/>
              <a:t>Taxable portion subject to South Carolina income taxes during year in which refund is received.</a:t>
            </a:r>
          </a:p>
          <a:p>
            <a:pPr eaLnBrk="1" hangingPunct="1"/>
            <a:r>
              <a:rPr lang="en-US" altLang="en-US" dirty="0"/>
              <a:t>Encourage members to consult a personal tax professional for assistance.</a:t>
            </a:r>
          </a:p>
          <a:p>
            <a:pPr lvl="1" eaLnBrk="1" hangingPunct="1"/>
            <a:endParaRPr lang="en-US" altLang="en-US" dirty="0"/>
          </a:p>
        </p:txBody>
      </p:sp>
      <p:sp>
        <p:nvSpPr>
          <p:cNvPr id="8" name="Content Placeholder 7">
            <a:extLst>
              <a:ext uri="{FF2B5EF4-FFF2-40B4-BE49-F238E27FC236}">
                <a16:creationId xmlns:a16="http://schemas.microsoft.com/office/drawing/2014/main" id="{68CF2CE0-F0EA-153B-81BD-F2A48FD2B543}"/>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Rollovers</a:t>
            </a:r>
          </a:p>
          <a:p>
            <a:pPr eaLnBrk="1" hangingPunct="1"/>
            <a:r>
              <a:rPr lang="en-US" altLang="en-US" dirty="0"/>
              <a:t>Members may roll over funds into IRA, 401(k) plan, 401(a) eligible plan, 403(a) plan, 403(b) plan or 457 plans.</a:t>
            </a:r>
          </a:p>
          <a:p>
            <a:pPr eaLnBrk="1" hangingPunct="1"/>
            <a:r>
              <a:rPr lang="en-US" altLang="en-US" dirty="0"/>
              <a:t>Direct rollover:</a:t>
            </a:r>
          </a:p>
          <a:p>
            <a:pPr lvl="1" eaLnBrk="1" hangingPunct="1"/>
            <a:r>
              <a:rPr lang="en-US" altLang="en-US" dirty="0"/>
              <a:t>Members choose pretax amount only or total balance.</a:t>
            </a:r>
          </a:p>
          <a:p>
            <a:pPr eaLnBrk="1" hangingPunct="1"/>
            <a:r>
              <a:rPr lang="en-US" altLang="en-US" dirty="0"/>
              <a:t>Partial rollover:</a:t>
            </a:r>
          </a:p>
          <a:p>
            <a:pPr lvl="1" eaLnBrk="1" hangingPunct="1"/>
            <a:r>
              <a:rPr lang="en-US" altLang="en-US" dirty="0"/>
              <a:t>Remaining balance paid in single-sum payment and subject to applicable rules.</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Payment options</a:t>
            </a:r>
          </a:p>
        </p:txBody>
      </p:sp>
    </p:spTree>
    <p:extLst>
      <p:ext uri="{BB962C8B-B14F-4D97-AF65-F5344CB8AC3E}">
        <p14:creationId xmlns:p14="http://schemas.microsoft.com/office/powerpoint/2010/main" val="2445624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74E62-B222-B607-E8F0-FE5B615258E1}"/>
              </a:ext>
            </a:extLst>
          </p:cNvPr>
          <p:cNvSpPr>
            <a:spLocks noGrp="1"/>
          </p:cNvSpPr>
          <p:nvPr>
            <p:ph type="title"/>
          </p:nvPr>
        </p:nvSpPr>
        <p:spPr/>
        <p:txBody>
          <a:bodyPr/>
          <a:lstStyle/>
          <a:p>
            <a:r>
              <a:rPr lang="en-US" dirty="0"/>
              <a:t>Employer actions</a:t>
            </a:r>
          </a:p>
        </p:txBody>
      </p:sp>
      <p:sp>
        <p:nvSpPr>
          <p:cNvPr id="3" name="Content Placeholder 2">
            <a:extLst>
              <a:ext uri="{FF2B5EF4-FFF2-40B4-BE49-F238E27FC236}">
                <a16:creationId xmlns:a16="http://schemas.microsoft.com/office/drawing/2014/main" id="{3FD37553-B1D1-B8C2-7526-83C20F8096E8}"/>
              </a:ext>
            </a:extLst>
          </p:cNvPr>
          <p:cNvSpPr>
            <a:spLocks noGrp="1"/>
          </p:cNvSpPr>
          <p:nvPr>
            <p:ph idx="1"/>
          </p:nvPr>
        </p:nvSpPr>
        <p:spPr/>
        <p:txBody>
          <a:bodyPr/>
          <a:lstStyle/>
          <a:p>
            <a:pPr eaLnBrk="1" hangingPunct="1"/>
            <a:r>
              <a:rPr lang="en-US" altLang="en-US" dirty="0"/>
              <a:t>You will receive an EES Task List notification once PEBA receives a refund application for one of your employees: </a:t>
            </a:r>
          </a:p>
          <a:p>
            <a:pPr lvl="1" eaLnBrk="1" hangingPunct="1"/>
            <a:r>
              <a:rPr lang="en-US" altLang="en-US" i="1" dirty="0"/>
              <a:t>Active Member Refund </a:t>
            </a:r>
            <a:r>
              <a:rPr lang="en-US" altLang="en-US" dirty="0"/>
              <a:t>task; or</a:t>
            </a:r>
          </a:p>
          <a:p>
            <a:pPr lvl="1" eaLnBrk="1" hangingPunct="1"/>
            <a:r>
              <a:rPr lang="en-US" altLang="en-US" i="1" dirty="0"/>
              <a:t>Inactive Member Refund </a:t>
            </a:r>
            <a:r>
              <a:rPr lang="en-US" altLang="en-US" dirty="0"/>
              <a:t>task.</a:t>
            </a:r>
          </a:p>
          <a:p>
            <a:pPr eaLnBrk="1" hangingPunct="1"/>
            <a:r>
              <a:rPr lang="en-US" altLang="en-US" dirty="0"/>
              <a:t>Do not estimate or project final payroll information. </a:t>
            </a:r>
          </a:p>
          <a:p>
            <a:pPr eaLnBrk="1" hangingPunct="1"/>
            <a:r>
              <a:rPr lang="en-US" altLang="en-US" dirty="0"/>
              <a:t>PEBA will refund employee contributions based on the information you provide. </a:t>
            </a:r>
          </a:p>
          <a:p>
            <a:pPr eaLnBrk="1" hangingPunct="1"/>
            <a:r>
              <a:rPr lang="en-US" altLang="en-US" dirty="0"/>
              <a:t>Employer is responsible for any overpayment of benefits resulting from overstated contributions. </a:t>
            </a:r>
          </a:p>
        </p:txBody>
      </p:sp>
      <p:sp>
        <p:nvSpPr>
          <p:cNvPr id="4" name="Slide Number Placeholder 3">
            <a:extLst>
              <a:ext uri="{FF2B5EF4-FFF2-40B4-BE49-F238E27FC236}">
                <a16:creationId xmlns:a16="http://schemas.microsoft.com/office/drawing/2014/main" id="{2C3CB9A4-EFD1-7001-E0A3-84B98335A4A2}"/>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7445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24324F-A81D-8845-5594-3E2AB5508AA3}"/>
              </a:ext>
            </a:extLst>
          </p:cNvPr>
          <p:cNvSpPr>
            <a:spLocks noGrp="1"/>
          </p:cNvSpPr>
          <p:nvPr>
            <p:ph sz="half" idx="1"/>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Active members</a:t>
            </a:r>
          </a:p>
          <a:p>
            <a:pPr eaLnBrk="1" hangingPunct="1"/>
            <a:r>
              <a:rPr lang="en-US" altLang="en-US" dirty="0"/>
              <a:t>Enter last day of earned compensation, date of termination and date of final paycheck. </a:t>
            </a:r>
          </a:p>
          <a:p>
            <a:pPr lvl="1" eaLnBrk="1" hangingPunct="1"/>
            <a:r>
              <a:rPr lang="en-US" altLang="en-US" dirty="0"/>
              <a:t>Enter any leave payout information (Class Two members only).</a:t>
            </a:r>
          </a:p>
          <a:p>
            <a:pPr lvl="1" eaLnBrk="1" hangingPunct="1"/>
            <a:r>
              <a:rPr lang="en-US" altLang="en-US" dirty="0"/>
              <a:t>Enter final quarter payroll information. </a:t>
            </a:r>
          </a:p>
          <a:p>
            <a:pPr lvl="1" eaLnBrk="1" hangingPunct="1"/>
            <a:r>
              <a:rPr lang="en-US" altLang="en-US" dirty="0"/>
              <a:t>Enter any furlough payout information.</a:t>
            </a:r>
          </a:p>
          <a:p>
            <a:pPr eaLnBrk="1" hangingPunct="1"/>
            <a:r>
              <a:rPr lang="en-US" altLang="en-US" dirty="0"/>
              <a:t>If the employee is still employed (cancels refund), or you are unable to locate any employment records, mark the appropriate box in Step 1. </a:t>
            </a:r>
          </a:p>
          <a:p>
            <a:pPr eaLnBrk="1" hangingPunct="1"/>
            <a:r>
              <a:rPr lang="en-US" altLang="en-US" dirty="0"/>
              <a:t>Review entered information and submit completed task. </a:t>
            </a:r>
          </a:p>
          <a:p>
            <a:pPr eaLnBrk="1" hangingPunct="1"/>
            <a:r>
              <a:rPr lang="en-US" altLang="en-US" dirty="0"/>
              <a:t>Do not mail any information to PEBA. </a:t>
            </a:r>
          </a:p>
        </p:txBody>
      </p:sp>
      <p:sp>
        <p:nvSpPr>
          <p:cNvPr id="8" name="Content Placeholder 7">
            <a:extLst>
              <a:ext uri="{FF2B5EF4-FFF2-40B4-BE49-F238E27FC236}">
                <a16:creationId xmlns:a16="http://schemas.microsoft.com/office/drawing/2014/main" id="{68CF2CE0-F0EA-153B-81BD-F2A48FD2B543}"/>
              </a:ext>
            </a:extLst>
          </p:cNvPr>
          <p:cNvSpPr>
            <a:spLocks noGrp="1"/>
          </p:cNvSpPr>
          <p:nvPr>
            <p:ph sz="half" idx="2"/>
          </p:nvPr>
        </p:nvSpPr>
        <p:spPr/>
        <p:txBody>
          <a:bodyPr/>
          <a:lstStyle/>
          <a:p>
            <a:pPr marL="0" indent="0" eaLnBrk="1" hangingPunct="1">
              <a:buNone/>
            </a:pPr>
            <a:r>
              <a:rPr lang="en-US" altLang="en-US" sz="2400" b="1" dirty="0">
                <a:latin typeface="Times New Roman" panose="02020603050405020304" pitchFamily="18" charset="0"/>
                <a:cs typeface="Times New Roman" panose="02020603050405020304" pitchFamily="18" charset="0"/>
              </a:rPr>
              <a:t>Inactive members</a:t>
            </a:r>
          </a:p>
          <a:p>
            <a:pPr eaLnBrk="1" hangingPunct="1"/>
            <a:r>
              <a:rPr lang="en-US" altLang="en-US" dirty="0"/>
              <a:t>Check the appropriate box:</a:t>
            </a:r>
          </a:p>
          <a:p>
            <a:pPr lvl="1" eaLnBrk="1" hangingPunct="1"/>
            <a:r>
              <a:rPr lang="en-US" altLang="en-US" dirty="0"/>
              <a:t>Employee is no longer employed. Add termination date. Confirm the final quarter information; </a:t>
            </a:r>
          </a:p>
          <a:p>
            <a:pPr lvl="1" eaLnBrk="1" hangingPunct="1"/>
            <a:r>
              <a:rPr lang="en-US" altLang="en-US" dirty="0"/>
              <a:t>Employee is still employed. The refund request will be canceled; or </a:t>
            </a:r>
          </a:p>
          <a:p>
            <a:pPr lvl="1" eaLnBrk="1" hangingPunct="1"/>
            <a:r>
              <a:rPr lang="en-US" altLang="en-US" dirty="0"/>
              <a:t>You are unable to locate any employment records about the employee. </a:t>
            </a:r>
          </a:p>
          <a:p>
            <a:pPr eaLnBrk="1" hangingPunct="1"/>
            <a:r>
              <a:rPr lang="en-US" altLang="en-US" dirty="0"/>
              <a:t>Review entered information and submit task. </a:t>
            </a:r>
          </a:p>
          <a:p>
            <a:pPr eaLnBrk="1" hangingPunct="1"/>
            <a:r>
              <a:rPr lang="en-US" altLang="en-US" dirty="0"/>
              <a:t>Do not mail any information to PEBA. </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8</a:t>
            </a:fld>
            <a:endParaRPr lang="en-US" dirty="0"/>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Refund tasks</a:t>
            </a:r>
          </a:p>
        </p:txBody>
      </p:sp>
    </p:spTree>
    <p:extLst>
      <p:ext uri="{BB962C8B-B14F-4D97-AF65-F5344CB8AC3E}">
        <p14:creationId xmlns:p14="http://schemas.microsoft.com/office/powerpoint/2010/main" val="20607675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9</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UDIO_ID" val="372"/>
  <p:tag name="ARTICULATE_AUDIO_RECORDED" val="1"/>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ELAPSEDTIME" val="20.662"/>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25063</TotalTime>
  <Words>588</Words>
  <Application>Microsoft Office PowerPoint</Application>
  <PresentationFormat>Widescreen</PresentationFormat>
  <Paragraphs>71</Paragraphs>
  <Slides>9</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Roboto</vt:lpstr>
      <vt:lpstr>Times New Roman</vt:lpstr>
      <vt:lpstr>Tw Cen MT Condensed</vt:lpstr>
      <vt:lpstr>2_Office Theme</vt:lpstr>
      <vt:lpstr>Leaving covered employment: requesting a refund</vt:lpstr>
      <vt:lpstr>Requesting SCRS, PORS refund</vt:lpstr>
      <vt:lpstr>Impact of receiving refund</vt:lpstr>
      <vt:lpstr>How to request a refund</vt:lpstr>
      <vt:lpstr>Refund payment options</vt:lpstr>
      <vt:lpstr>Payment options</vt:lpstr>
      <vt:lpstr>Employer actions</vt:lpstr>
      <vt:lpstr>Refund tasks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Jessica Moak</cp:lastModifiedBy>
  <cp:revision>522</cp:revision>
  <cp:lastPrinted>2020-01-10T14:41:31Z</cp:lastPrinted>
  <dcterms:created xsi:type="dcterms:W3CDTF">2019-11-01T12:34:11Z</dcterms:created>
  <dcterms:modified xsi:type="dcterms:W3CDTF">2025-04-02T17:41:48Z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