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455" r:id="rId2"/>
    <p:sldId id="461" r:id="rId3"/>
    <p:sldId id="462" r:id="rId4"/>
    <p:sldId id="263"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www.peba.sc.gov/sites/default/files/ee_checklist_leaving_before_retirement.pdf"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Leaving covered employment:</a:t>
            </a:r>
            <a:br>
              <a:rPr lang="en-US" dirty="0"/>
            </a:br>
            <a:r>
              <a:rPr lang="en-US" dirty="0"/>
              <a:t>State ORP</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a:xfrm>
            <a:off x="609600" y="228599"/>
            <a:ext cx="9598430" cy="1724899"/>
          </a:xfrm>
        </p:spPr>
        <p:txBody>
          <a:bodyPr/>
          <a:lstStyle/>
          <a:p>
            <a:r>
              <a:rPr lang="en-US" dirty="0"/>
              <a:t>Options for State ORP participants </a:t>
            </a:r>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a:xfrm>
            <a:off x="609600" y="2510455"/>
            <a:ext cx="10972800" cy="3790590"/>
          </a:xfrm>
        </p:spPr>
        <p:txBody>
          <a:bodyPr/>
          <a:lstStyle/>
          <a:p>
            <a:pPr lvl="0"/>
            <a:r>
              <a:rPr lang="en-US" dirty="0"/>
              <a:t>There are no minimum age or years of service requirements to begin receiving State ORP funds.</a:t>
            </a:r>
          </a:p>
          <a:p>
            <a:pPr lvl="0"/>
            <a:r>
              <a:rPr lang="en-US" dirty="0"/>
              <a:t>Participants can request a distribution from their State ORP account either</a:t>
            </a:r>
          </a:p>
          <a:p>
            <a:pPr lvl="1"/>
            <a:r>
              <a:rPr lang="en-US" dirty="0"/>
              <a:t>At termination of all covered employment; or</a:t>
            </a:r>
          </a:p>
          <a:p>
            <a:pPr lvl="1"/>
            <a:r>
              <a:rPr lang="en-US" dirty="0"/>
              <a:t>After age 59½.</a:t>
            </a:r>
          </a:p>
          <a:p>
            <a:pPr lvl="0"/>
            <a:r>
              <a:rPr lang="en-US" dirty="0"/>
              <a:t>Participants can alternatively leave their funds in their State ORP account until they elect to receive them.</a:t>
            </a:r>
          </a:p>
          <a:p>
            <a:pPr lvl="1"/>
            <a:r>
              <a:rPr lang="en-US" dirty="0"/>
              <a:t>IRS requires annual minimum distributions beginning at age 73.</a:t>
            </a:r>
          </a:p>
          <a:p>
            <a:pPr lvl="0"/>
            <a:r>
              <a:rPr lang="en-US" dirty="0"/>
              <a:t>Provide the </a:t>
            </a:r>
            <a:r>
              <a:rPr lang="en-US" dirty="0">
                <a:solidFill>
                  <a:schemeClr val="accent1"/>
                </a:solidFill>
                <a:hlinkClick r:id="rId2">
                  <a:extLst>
                    <a:ext uri="{A12FA001-AC4F-418D-AE19-62706E023703}">
                      <ahyp:hlinkClr xmlns:ahyp="http://schemas.microsoft.com/office/drawing/2018/hyperlinkcolor" val="tx"/>
                    </a:ext>
                  </a:extLst>
                </a:hlinkClick>
              </a:rPr>
              <a:t>Leaving employment before retirement eligibility </a:t>
            </a:r>
            <a:r>
              <a:rPr lang="en-US" dirty="0"/>
              <a:t>life event checklist.</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9C8480-00C6-E462-2D7A-E2874D0858D9}"/>
              </a:ext>
            </a:extLst>
          </p:cNvPr>
          <p:cNvSpPr>
            <a:spLocks noGrp="1"/>
          </p:cNvSpPr>
          <p:nvPr>
            <p:ph sz="half" idx="1"/>
          </p:nvPr>
        </p:nvSpPr>
        <p:spPr/>
        <p:txBody>
          <a:bodyPr>
            <a:normAutofit/>
          </a:bodyPr>
          <a:lstStyle/>
          <a:p>
            <a:pPr lvl="0"/>
            <a:r>
              <a:rPr lang="en-US" dirty="0"/>
              <a:t>Benefit is the participant’s account balance.</a:t>
            </a:r>
          </a:p>
          <a:p>
            <a:pPr lvl="1"/>
            <a:r>
              <a:rPr lang="en-US" dirty="0"/>
              <a:t>Fees, distributions, and investment gains or losses will affect this balance.</a:t>
            </a:r>
          </a:p>
          <a:p>
            <a:pPr lvl="1"/>
            <a:r>
              <a:rPr lang="en-US" dirty="0"/>
              <a:t>Potential federal tax penalties for distribution prior to age 59½.</a:t>
            </a:r>
          </a:p>
          <a:p>
            <a:pPr eaLnBrk="1" fontAlgn="auto" hangingPunct="1">
              <a:spcAft>
                <a:spcPts val="0"/>
              </a:spcAft>
              <a:defRPr/>
            </a:pPr>
            <a:r>
              <a:rPr lang="en-US" dirty="0"/>
              <a:t>Lump sum or periodic withdrawals.</a:t>
            </a:r>
          </a:p>
          <a:p>
            <a:pPr lvl="1" eaLnBrk="1" fontAlgn="auto" hangingPunct="1">
              <a:spcAft>
                <a:spcPts val="0"/>
              </a:spcAft>
              <a:defRPr/>
            </a:pPr>
            <a:r>
              <a:rPr lang="en-US" dirty="0"/>
              <a:t>May purchase an annuity product with account balance.</a:t>
            </a:r>
          </a:p>
        </p:txBody>
      </p:sp>
      <p:sp>
        <p:nvSpPr>
          <p:cNvPr id="3" name="Content Placeholder 2">
            <a:extLst>
              <a:ext uri="{FF2B5EF4-FFF2-40B4-BE49-F238E27FC236}">
                <a16:creationId xmlns:a16="http://schemas.microsoft.com/office/drawing/2014/main" id="{382B4E73-74C0-6257-6FB0-01152C65DED5}"/>
              </a:ext>
            </a:extLst>
          </p:cNvPr>
          <p:cNvSpPr>
            <a:spLocks noGrp="1"/>
          </p:cNvSpPr>
          <p:nvPr>
            <p:ph sz="half" idx="2"/>
          </p:nvPr>
        </p:nvSpPr>
        <p:spPr/>
        <p:txBody>
          <a:bodyPr/>
          <a:lstStyle/>
          <a:p>
            <a:r>
              <a:rPr lang="en-US" dirty="0"/>
              <a:t>Participants eligible for a distribution should contact their chosen service provider for assistance with initiating a withdrawal.</a:t>
            </a:r>
          </a:p>
          <a:p>
            <a:r>
              <a:rPr lang="en-US" dirty="0"/>
              <a:t>Participants who return to work for a State ORP-covered employer may elect to join SCRS, State ORP or non-membership, if eligible. Distributions will not be allowed while the participant is employed by a State ORP-covered employer unless they are age 59½ or older.</a:t>
            </a:r>
          </a:p>
          <a:p>
            <a:endParaRPr lang="en-US" dirty="0"/>
          </a:p>
        </p:txBody>
      </p:sp>
      <p:sp>
        <p:nvSpPr>
          <p:cNvPr id="4" name="Title 3">
            <a:extLst>
              <a:ext uri="{FF2B5EF4-FFF2-40B4-BE49-F238E27FC236}">
                <a16:creationId xmlns:a16="http://schemas.microsoft.com/office/drawing/2014/main" id="{2BEA7E41-893B-2532-ED95-3B33FA7F6571}"/>
              </a:ext>
            </a:extLst>
          </p:cNvPr>
          <p:cNvSpPr>
            <a:spLocks noGrp="1"/>
          </p:cNvSpPr>
          <p:nvPr>
            <p:ph type="title"/>
          </p:nvPr>
        </p:nvSpPr>
        <p:spPr/>
        <p:txBody>
          <a:bodyPr/>
          <a:lstStyle/>
          <a:p>
            <a:r>
              <a:rPr lang="en-US" dirty="0"/>
              <a:t>State ORP benefit</a:t>
            </a:r>
          </a:p>
        </p:txBody>
      </p:sp>
      <p:sp>
        <p:nvSpPr>
          <p:cNvPr id="5" name="Slide Number Placeholder 4">
            <a:extLst>
              <a:ext uri="{FF2B5EF4-FFF2-40B4-BE49-F238E27FC236}">
                <a16:creationId xmlns:a16="http://schemas.microsoft.com/office/drawing/2014/main" id="{BACF8D16-02EE-9088-DAFF-77E061B40D2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711880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24932</TotalTime>
  <Words>219</Words>
  <Application>Microsoft Office PowerPoint</Application>
  <PresentationFormat>Widescreen</PresentationFormat>
  <Paragraphs>25</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Tw Cen MT Condensed</vt:lpstr>
      <vt:lpstr>2_Office Theme</vt:lpstr>
      <vt:lpstr>Leaving covered employment: State ORP</vt:lpstr>
      <vt:lpstr>Options for State ORP participants </vt:lpstr>
      <vt:lpstr>State ORP benefit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525</cp:revision>
  <cp:lastPrinted>2020-01-10T14:41:31Z</cp:lastPrinted>
  <dcterms:created xsi:type="dcterms:W3CDTF">2019-11-01T12:34:11Z</dcterms:created>
  <dcterms:modified xsi:type="dcterms:W3CDTF">2025-04-02T17:50:21Z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