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6" r:id="rId3"/>
    <p:sldId id="462" r:id="rId4"/>
    <p:sldId id="465" r:id="rId5"/>
    <p:sldId id="466"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4/8/2025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4/8/2025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4117690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sites/default/files/designating_beneficiaries.pdf"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forms.retirement.sc.gov/formGenericGet.do?formNum=web1103.xdp" TargetMode="External"/><Relationship Id="rId2" Type="http://schemas.openxmlformats.org/officeDocument/2006/relationships/hyperlink" Target="https://forms.retirement.sc.gov/formGenericGet.do?formNum=web1102.xdp" TargetMode="External"/><Relationship Id="rId1" Type="http://schemas.openxmlformats.org/officeDocument/2006/relationships/slideLayout" Target="../slideLayouts/slideLayout5.xml"/><Relationship Id="rId4" Type="http://schemas.openxmlformats.org/officeDocument/2006/relationships/hyperlink" Target="https://forms.retirement.sc.gov/formGenericGet.do?formNum=web1106.xdp"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6.xml"/><Relationship Id="rId4" Type="http://schemas.openxmlformats.org/officeDocument/2006/relationships/hyperlink" Target="https://peba.sc.gov/sites/default/files/designating_beneficiaries.pdf"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Membership and enrollment: beneficiary designations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At enrollment, beneficiary designation defaults to estate. </a:t>
            </a:r>
          </a:p>
          <a:p>
            <a:pPr eaLnBrk="1" hangingPunct="1"/>
            <a:r>
              <a:rPr lang="en-US" altLang="en-US" dirty="0"/>
              <a:t>Members may designate beneficiaries online through Member Access. </a:t>
            </a:r>
          </a:p>
          <a:p>
            <a:pPr lvl="1" eaLnBrk="1" hangingPunct="1"/>
            <a:r>
              <a:rPr lang="en-US" altLang="en-US" dirty="0"/>
              <a:t>Immediate processing of designation.</a:t>
            </a:r>
          </a:p>
          <a:p>
            <a:pPr lvl="1" eaLnBrk="1" hangingPunct="1"/>
            <a:r>
              <a:rPr lang="en-US" altLang="en-US" dirty="0"/>
              <a:t>Does not require notary signature.</a:t>
            </a:r>
          </a:p>
          <a:p>
            <a:pPr eaLnBrk="1" hangingPunct="1"/>
            <a:r>
              <a:rPr lang="en-US" altLang="en-US" dirty="0"/>
              <a:t>Members can name multiple beneficiaries.</a:t>
            </a:r>
          </a:p>
          <a:p>
            <a:pPr eaLnBrk="1" hangingPunct="1"/>
            <a:r>
              <a:rPr lang="en-US" altLang="en-US" dirty="0"/>
              <a:t>Benefits split equally if multiple beneficiaries named.</a:t>
            </a:r>
          </a:p>
          <a:p>
            <a:pPr eaLnBrk="1" hangingPunct="1"/>
            <a:r>
              <a:rPr lang="en-US" altLang="en-US" dirty="0"/>
              <a:t>If employee elects State ORP, they must also</a:t>
            </a:r>
            <a:r>
              <a:rPr lang="en-US" altLang="en-US" dirty="0">
                <a:solidFill>
                  <a:srgbClr val="FF0000"/>
                </a:solidFill>
              </a:rPr>
              <a:t> </a:t>
            </a:r>
            <a:r>
              <a:rPr lang="en-US" altLang="en-US" dirty="0"/>
              <a:t>designate a beneficiary for their State ORP account balance with chosen service provider.</a:t>
            </a:r>
          </a:p>
          <a:p>
            <a:pPr eaLnBrk="1" hangingPunct="1"/>
            <a:r>
              <a:rPr lang="en-US" dirty="0"/>
              <a:t>Provide the </a:t>
            </a:r>
            <a:r>
              <a:rPr lang="en-US" i="1" u="sng" dirty="0">
                <a:solidFill>
                  <a:schemeClr val="accent1"/>
                </a:solidFill>
                <a:hlinkClick r:id="rId3">
                  <a:extLst>
                    <a:ext uri="{A12FA001-AC4F-418D-AE19-62706E023703}">
                      <ahyp:hlinkClr xmlns:ahyp="http://schemas.microsoft.com/office/drawing/2018/hyperlinkcolor" val="tx"/>
                    </a:ext>
                  </a:extLst>
                </a:hlinkClick>
              </a:rPr>
              <a:t>Designating Active Member Beneficiaries</a:t>
            </a:r>
            <a:r>
              <a:rPr lang="en-US" dirty="0">
                <a:solidFill>
                  <a:schemeClr val="accent1"/>
                </a:solidFill>
              </a:rPr>
              <a:t> </a:t>
            </a:r>
            <a:r>
              <a:rPr lang="en-US" dirty="0"/>
              <a:t>flyer.</a:t>
            </a:r>
            <a:endParaRPr lang="en-US" altLang="en-US" dirty="0"/>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Beneficiary designations for active members</a:t>
            </a:r>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B3D2584-00BD-9593-3034-C8B24F2D6663}"/>
              </a:ext>
            </a:extLst>
          </p:cNvPr>
          <p:cNvSpPr>
            <a:spLocks noGrp="1"/>
          </p:cNvSpPr>
          <p:nvPr>
            <p:ph type="title"/>
          </p:nvPr>
        </p:nvSpPr>
        <p:spPr/>
        <p:txBody>
          <a:bodyPr/>
          <a:lstStyle/>
          <a:p>
            <a:r>
              <a:rPr lang="en-US" dirty="0"/>
              <a:t>Beneficiary designations for active members</a:t>
            </a:r>
          </a:p>
        </p:txBody>
      </p:sp>
      <p:sp>
        <p:nvSpPr>
          <p:cNvPr id="7" name="Content Placeholder 6">
            <a:extLst>
              <a:ext uri="{FF2B5EF4-FFF2-40B4-BE49-F238E27FC236}">
                <a16:creationId xmlns:a16="http://schemas.microsoft.com/office/drawing/2014/main" id="{6C4994D7-49FC-0789-1DFC-225C33231B07}"/>
              </a:ext>
            </a:extLst>
          </p:cNvPr>
          <p:cNvSpPr>
            <a:spLocks noGrp="1"/>
          </p:cNvSpPr>
          <p:nvPr>
            <p:ph idx="1"/>
          </p:nvPr>
        </p:nvSpPr>
        <p:spPr/>
        <p:txBody>
          <a:bodyPr>
            <a:normAutofit/>
          </a:bodyPr>
          <a:lstStyle/>
          <a:p>
            <a:pPr eaLnBrk="1" hangingPunct="1"/>
            <a:r>
              <a:rPr lang="en-US" altLang="en-US" dirty="0"/>
              <a:t>If member cannot use Member Access, may also complete applicable form:</a:t>
            </a:r>
          </a:p>
          <a:p>
            <a:pPr lvl="1" eaLnBrk="1" hangingPunct="1"/>
            <a:r>
              <a:rPr lang="en-US" altLang="en-US" i="1" u="sng" dirty="0">
                <a:hlinkClick r:id="rId2"/>
              </a:rPr>
              <a:t>Active Member Beneficiary Form</a:t>
            </a:r>
            <a:r>
              <a:rPr lang="en-US" altLang="en-US" dirty="0"/>
              <a:t> (Form 1102); or</a:t>
            </a:r>
          </a:p>
          <a:p>
            <a:pPr lvl="1" eaLnBrk="1" hangingPunct="1"/>
            <a:r>
              <a:rPr lang="en-US" altLang="en-US" i="1" u="sng" dirty="0">
                <a:hlinkClick r:id="rId3"/>
              </a:rPr>
              <a:t>Beneficiary/Trustee Designation Form</a:t>
            </a:r>
            <a:r>
              <a:rPr lang="en-US" altLang="en-US" dirty="0"/>
              <a:t> (Form 1103), trust must already exist; or</a:t>
            </a:r>
          </a:p>
          <a:p>
            <a:pPr lvl="1" eaLnBrk="1" hangingPunct="1"/>
            <a:r>
              <a:rPr lang="en-US" altLang="en-US" i="1" u="sng" dirty="0">
                <a:hlinkClick r:id="rId4"/>
              </a:rPr>
              <a:t>State ORP Active Incidental Death Benefit Beneficiary Designation</a:t>
            </a:r>
            <a:r>
              <a:rPr lang="en-US" altLang="en-US" i="1" dirty="0"/>
              <a:t> </a:t>
            </a:r>
            <a:r>
              <a:rPr lang="en-US" altLang="en-US" dirty="0"/>
              <a:t>(Form 1106).</a:t>
            </a:r>
          </a:p>
          <a:p>
            <a:pPr eaLnBrk="1" hangingPunct="1"/>
            <a:r>
              <a:rPr lang="en-US" altLang="en-US" dirty="0"/>
              <a:t>Paper forms require notary signature and additional time for delivery and processing.</a:t>
            </a:r>
          </a:p>
        </p:txBody>
      </p:sp>
      <p:sp>
        <p:nvSpPr>
          <p:cNvPr id="3" name="Slide Number Placeholder 2">
            <a:extLst>
              <a:ext uri="{FF2B5EF4-FFF2-40B4-BE49-F238E27FC236}">
                <a16:creationId xmlns:a16="http://schemas.microsoft.com/office/drawing/2014/main" id="{D52A1C92-DFC7-823F-1EAE-F57EF0CC12AB}"/>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64360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1601044"/>
            <a:ext cx="5181600" cy="4690027"/>
          </a:xfrm>
        </p:spPr>
        <p:txBody>
          <a:bodyPr/>
          <a:lstStyle/>
          <a:p>
            <a:pPr marL="0" indent="0">
              <a:buNone/>
            </a:pPr>
            <a:r>
              <a:rPr lang="en-US" altLang="en-US" sz="2400" b="1" dirty="0">
                <a:solidFill>
                  <a:schemeClr val="tx1"/>
                </a:solidFill>
                <a:latin typeface="Times New Roman" panose="02020603050405020304" pitchFamily="18" charset="0"/>
                <a:cs typeface="Times New Roman" panose="02020603050405020304" pitchFamily="18" charset="0"/>
              </a:rPr>
              <a:t>Primary beneficiary</a:t>
            </a:r>
          </a:p>
          <a:p>
            <a:r>
              <a:rPr lang="en-US" altLang="en-US" dirty="0"/>
              <a:t>May receive either:</a:t>
            </a:r>
          </a:p>
          <a:p>
            <a:pPr lvl="1"/>
            <a:r>
              <a:rPr lang="en-US" dirty="0"/>
              <a:t>Refund of contributions plus interest or</a:t>
            </a:r>
          </a:p>
          <a:p>
            <a:pPr lvl="1"/>
            <a:r>
              <a:rPr lang="en-US" dirty="0"/>
              <a:t>Lifetime monthly benefit payments, if eligible.</a:t>
            </a:r>
          </a:p>
          <a:p>
            <a:endParaRPr lang="en-US" altLang="en-US" dirty="0"/>
          </a:p>
        </p:txBody>
      </p:sp>
      <p:sp>
        <p:nvSpPr>
          <p:cNvPr id="14" name="Content Placeholder 13">
            <a:extLst>
              <a:ext uri="{FF2B5EF4-FFF2-40B4-BE49-F238E27FC236}">
                <a16:creationId xmlns:a16="http://schemas.microsoft.com/office/drawing/2014/main" id="{B5C07658-D7D6-D616-777E-31FBDC0BEDBF}"/>
              </a:ext>
            </a:extLst>
          </p:cNvPr>
          <p:cNvSpPr>
            <a:spLocks noGrp="1"/>
          </p:cNvSpPr>
          <p:nvPr>
            <p:ph sz="half" idx="2"/>
          </p:nvPr>
        </p:nvSpPr>
        <p:spPr/>
        <p:txBody>
          <a:bodyPr/>
          <a:lstStyle/>
          <a:p>
            <a:pPr marL="0" indent="0">
              <a:buNone/>
            </a:pPr>
            <a:r>
              <a:rPr lang="en-US" altLang="en-US" sz="2400" b="1" dirty="0">
                <a:solidFill>
                  <a:schemeClr val="tx1"/>
                </a:solidFill>
                <a:latin typeface="Times New Roman" panose="02020603050405020304" pitchFamily="18" charset="0"/>
                <a:cs typeface="Times New Roman" panose="02020603050405020304" pitchFamily="18" charset="0"/>
              </a:rPr>
              <a:t>Contingent beneficiary</a:t>
            </a:r>
            <a:r>
              <a:rPr lang="en-US" altLang="en-US" sz="2400" b="1" baseline="30000" dirty="0">
                <a:solidFill>
                  <a:schemeClr val="tx1"/>
                </a:solidFill>
                <a:latin typeface="Times New Roman" panose="02020603050405020304" pitchFamily="18" charset="0"/>
                <a:cs typeface="Times New Roman" panose="02020603050405020304" pitchFamily="18" charset="0"/>
              </a:rPr>
              <a:t>1</a:t>
            </a:r>
          </a:p>
          <a:p>
            <a:pPr eaLnBrk="1" hangingPunct="1"/>
            <a:r>
              <a:rPr lang="en-US" altLang="en-US" dirty="0"/>
              <a:t>Receive death benefits if:</a:t>
            </a:r>
          </a:p>
          <a:p>
            <a:pPr lvl="1" eaLnBrk="1" hangingPunct="1"/>
            <a:r>
              <a:rPr lang="en-US" altLang="en-US" dirty="0"/>
              <a:t>Employee and primary beneficiary die at same time; or</a:t>
            </a:r>
          </a:p>
          <a:p>
            <a:pPr lvl="1" eaLnBrk="1" hangingPunct="1"/>
            <a:r>
              <a:rPr lang="en-US" altLang="en-US" dirty="0"/>
              <a:t>Primary beneficiary dies before employee, and employee does not name another primary beneficiary before death.</a:t>
            </a:r>
          </a:p>
          <a:p>
            <a:pPr eaLnBrk="1" hangingPunct="1"/>
            <a:r>
              <a:rPr lang="en-US" altLang="en-US" dirty="0"/>
              <a:t>All primary beneficiaries must be deceased at the time of the member’s death for a contingent beneficiary to receive a benefit.</a:t>
            </a:r>
          </a:p>
          <a:p>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599" y="228600"/>
            <a:ext cx="10972799" cy="1049898"/>
          </a:xfrm>
        </p:spPr>
        <p:txBody>
          <a:bodyPr/>
          <a:lstStyle/>
          <a:p>
            <a:r>
              <a:rPr lang="en-US" altLang="en-US" dirty="0"/>
              <a:t>Beneficiaries for SCRS, PORS benefits </a:t>
            </a:r>
            <a:endParaRPr lang="en-US" dirty="0"/>
          </a:p>
        </p:txBody>
      </p:sp>
      <p:sp>
        <p:nvSpPr>
          <p:cNvPr id="15" name="Rectangle 4">
            <a:extLst>
              <a:ext uri="{FF2B5EF4-FFF2-40B4-BE49-F238E27FC236}">
                <a16:creationId xmlns:a16="http://schemas.microsoft.com/office/drawing/2014/main" id="{D1D79D0A-862A-0792-C48C-344078055B0A}"/>
              </a:ext>
            </a:extLst>
          </p:cNvPr>
          <p:cNvSpPr>
            <a:spLocks noChangeArrowheads="1"/>
          </p:cNvSpPr>
          <p:nvPr/>
        </p:nvSpPr>
        <p:spPr bwMode="auto">
          <a:xfrm>
            <a:off x="6400800" y="6043613"/>
            <a:ext cx="3422591"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tx2"/>
                </a:solidFill>
              </a:rPr>
              <a:t>1</a:t>
            </a:r>
            <a:r>
              <a:rPr lang="en-US" altLang="en-US" sz="1000" dirty="0">
                <a:solidFill>
                  <a:schemeClr val="tx2"/>
                </a:solidFill>
              </a:rPr>
              <a:t>Contingent beneficiary cannot be the same as primary.</a:t>
            </a:r>
            <a:endParaRPr lang="en-US" altLang="en-US" sz="1000" dirty="0">
              <a:solidFill>
                <a:schemeClr val="tx2"/>
              </a:solidFill>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2772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0999B2E0-7A12-389A-9A3A-92C71D8279DF}"/>
              </a:ext>
            </a:extLst>
          </p:cNvPr>
          <p:cNvSpPr>
            <a:spLocks noGrp="1"/>
          </p:cNvSpPr>
          <p:nvPr>
            <p:ph sz="half" idx="1"/>
          </p:nvPr>
        </p:nvSpPr>
        <p:spPr/>
        <p:txBody>
          <a:bodyPr>
            <a:normAutofit/>
          </a:bodyPr>
          <a:lstStyle/>
          <a:p>
            <a:pPr marL="0" indent="0" eaLnBrk="1" hangingPunct="1">
              <a:buNone/>
            </a:pPr>
            <a:r>
              <a:rPr lang="en-US" altLang="en-US" sz="2400" b="1" dirty="0">
                <a:solidFill>
                  <a:schemeClr val="tx1"/>
                </a:solidFill>
                <a:latin typeface="Times New Roman" panose="02020603050405020304" pitchFamily="18" charset="0"/>
                <a:cs typeface="Times New Roman" panose="02020603050405020304" pitchFamily="18" charset="0"/>
              </a:rPr>
              <a:t>Incidental death benefit</a:t>
            </a:r>
          </a:p>
          <a:p>
            <a:pPr eaLnBrk="1" hangingPunct="1"/>
            <a:r>
              <a:rPr lang="en-US" altLang="en-US" dirty="0"/>
              <a:t>SCRS and PORS members and State ORP participants should designate an incidental death benefit beneficiary if employer offers coverage.</a:t>
            </a:r>
          </a:p>
          <a:p>
            <a:pPr marL="0" indent="0">
              <a:buNone/>
            </a:pPr>
            <a:r>
              <a:rPr lang="en-US" altLang="en-US" sz="2400" b="1" dirty="0">
                <a:solidFill>
                  <a:schemeClr val="tx1"/>
                </a:solidFill>
                <a:latin typeface="Times New Roman" panose="02020603050405020304" pitchFamily="18" charset="0"/>
                <a:cs typeface="Times New Roman" panose="02020603050405020304" pitchFamily="18" charset="0"/>
              </a:rPr>
              <a:t>Estate as beneficiary</a:t>
            </a:r>
          </a:p>
          <a:p>
            <a:r>
              <a:rPr lang="en-US" altLang="en-US" dirty="0"/>
              <a:t>Encourage members to update their beneficiary from estate once hired. </a:t>
            </a:r>
          </a:p>
          <a:p>
            <a:pPr eaLnBrk="1" hangingPunct="1"/>
            <a:r>
              <a:rPr lang="en-US" altLang="en-US" dirty="0"/>
              <a:t>Provide the </a:t>
            </a:r>
            <a:r>
              <a:rPr lang="en-US" i="1" u="sng" dirty="0">
                <a:solidFill>
                  <a:schemeClr val="accent1"/>
                </a:solidFill>
                <a:hlinkClick r:id="rId4">
                  <a:extLst>
                    <a:ext uri="{A12FA001-AC4F-418D-AE19-62706E023703}">
                      <ahyp:hlinkClr xmlns:ahyp="http://schemas.microsoft.com/office/drawing/2018/hyperlinkcolor" val="tx"/>
                    </a:ext>
                  </a:extLst>
                </a:hlinkClick>
              </a:rPr>
              <a:t>Designating Active Member Beneficiaries</a:t>
            </a:r>
            <a:r>
              <a:rPr lang="en-US" dirty="0">
                <a:solidFill>
                  <a:schemeClr val="accent1"/>
                </a:solidFill>
              </a:rPr>
              <a:t> </a:t>
            </a:r>
            <a:r>
              <a:rPr lang="en-US" dirty="0"/>
              <a:t>flyer.</a:t>
            </a:r>
            <a:endParaRPr lang="en-US" altLang="en-US" dirty="0"/>
          </a:p>
          <a:p>
            <a:pPr eaLnBrk="1" hangingPunct="1"/>
            <a:endParaRPr lang="en-US" alt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Other beneficiaries</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1223093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23383</TotalTime>
  <Words>307</Words>
  <Application>Microsoft Office PowerPoint</Application>
  <PresentationFormat>Widescreen</PresentationFormat>
  <Paragraphs>46</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Membership and enrollment: beneficiary designations</vt:lpstr>
      <vt:lpstr>Beneficiary designations for active members</vt:lpstr>
      <vt:lpstr>Beneficiary designations for active members</vt:lpstr>
      <vt:lpstr>Beneficiaries for SCRS, PORS benefits </vt:lpstr>
      <vt:lpstr>Other beneficiaries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516</cp:revision>
  <cp:lastPrinted>2020-01-10T14:41:31Z</cp:lastPrinted>
  <dcterms:created xsi:type="dcterms:W3CDTF">2019-11-01T12:34:11Z</dcterms:created>
  <dcterms:modified xsi:type="dcterms:W3CDTF">2025-04-08T14:24:16Z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