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455" r:id="rId2"/>
    <p:sldId id="467" r:id="rId3"/>
    <p:sldId id="456" r:id="rId4"/>
    <p:sldId id="462" r:id="rId5"/>
    <p:sldId id="466" r:id="rId6"/>
    <p:sldId id="469" r:id="rId7"/>
    <p:sldId id="263"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4/8/2025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4/8/2025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4117690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sites/default/files/designating_beneficiaries.pdf" TargetMode="External"/><Relationship Id="rId2" Type="http://schemas.openxmlformats.org/officeDocument/2006/relationships/hyperlink" Target="https://peba.sc.gov/publications"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online.retirement.sc.gov/MemberAccess/welcome"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hyperlink" Target="https://www.peba.sc.gov/sites/default/files/sorp_participant_changes.pdf" TargetMode="External"/><Relationship Id="rId5" Type="http://schemas.openxmlformats.org/officeDocument/2006/relationships/hyperlink" Target="https://peba.sc.gov/sites/default/files/ees_document_upload.pdf" TargetMode="External"/><Relationship Id="rId4" Type="http://schemas.openxmlformats.org/officeDocument/2006/relationships/hyperlink" Target="https://forms.retirement.sc.gov/formGenericGet.do?formNum=web1239.xdp"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peba.sc.gov/sites/default/files/er_manual.pdf"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4.xml"/><Relationship Id="rId5" Type="http://schemas.openxmlformats.org/officeDocument/2006/relationships/hyperlink" Target="https://peba.sc.gov/sites/default/files/ees_document_upload.pdf" TargetMode="External"/><Relationship Id="rId4" Type="http://schemas.openxmlformats.org/officeDocument/2006/relationships/hyperlink" Target="https://forms.retirement.sc.gov/formGenericGet.do?formNum=web1162.xdp"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forms.retirement.sc.gov/formGenericGet.do?formNum=web1100.xdp" TargetMode="External"/><Relationship Id="rId2" Type="http://schemas.openxmlformats.org/officeDocument/2006/relationships/hyperlink" Target="https://online.retirement.sc.gov/MemberAccess/welcome" TargetMode="External"/><Relationship Id="rId1" Type="http://schemas.openxmlformats.org/officeDocument/2006/relationships/slideLayout" Target="../slideLayouts/slideLayout9.xml"/><Relationship Id="rId4" Type="http://schemas.openxmlformats.org/officeDocument/2006/relationships/hyperlink" Target="https://peba.sc.gov/sites/default/files/ees_document_upload.pdf"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Membership and enrollment: changes after enrollment</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88DB2C-AD8E-5024-3401-B96B1CAF92F9}"/>
              </a:ext>
            </a:extLst>
          </p:cNvPr>
          <p:cNvSpPr>
            <a:spLocks noGrp="1"/>
          </p:cNvSpPr>
          <p:nvPr>
            <p:ph sz="half" idx="1"/>
          </p:nvPr>
        </p:nvSpPr>
        <p:spPr/>
        <p:txBody>
          <a:bodyPr>
            <a:normAutofit/>
          </a:bodyPr>
          <a:lstStyle/>
          <a:p>
            <a:pPr eaLnBrk="1" hangingPunct="1"/>
            <a:r>
              <a:rPr lang="en-US" altLang="en-US" dirty="0"/>
              <a:t>Encourage members to update beneficiaries at any life change:</a:t>
            </a:r>
          </a:p>
          <a:p>
            <a:pPr lvl="1" eaLnBrk="1" hangingPunct="1"/>
            <a:r>
              <a:rPr lang="en-US" altLang="en-US" dirty="0"/>
              <a:t>Marriage;</a:t>
            </a:r>
          </a:p>
          <a:p>
            <a:pPr lvl="1" eaLnBrk="1" hangingPunct="1"/>
            <a:r>
              <a:rPr lang="en-US" altLang="en-US" dirty="0"/>
              <a:t>Divorce;</a:t>
            </a:r>
          </a:p>
          <a:p>
            <a:pPr lvl="1" eaLnBrk="1" hangingPunct="1"/>
            <a:r>
              <a:rPr lang="en-US" altLang="en-US" dirty="0"/>
              <a:t>Birth; or </a:t>
            </a:r>
          </a:p>
          <a:p>
            <a:pPr lvl="1" eaLnBrk="1" hangingPunct="1"/>
            <a:r>
              <a:rPr lang="en-US" altLang="en-US" dirty="0"/>
              <a:t>Beneficiary death.</a:t>
            </a:r>
          </a:p>
        </p:txBody>
      </p:sp>
      <p:sp>
        <p:nvSpPr>
          <p:cNvPr id="6" name="Content Placeholder 5">
            <a:extLst>
              <a:ext uri="{FF2B5EF4-FFF2-40B4-BE49-F238E27FC236}">
                <a16:creationId xmlns:a16="http://schemas.microsoft.com/office/drawing/2014/main" id="{93D47B28-97A2-85FD-49AC-CC584E5166C7}"/>
              </a:ext>
            </a:extLst>
          </p:cNvPr>
          <p:cNvSpPr>
            <a:spLocks noGrp="1"/>
          </p:cNvSpPr>
          <p:nvPr>
            <p:ph sz="half" idx="2"/>
          </p:nvPr>
        </p:nvSpPr>
        <p:spPr/>
        <p:txBody>
          <a:bodyPr>
            <a:normAutofit/>
          </a:bodyPr>
          <a:lstStyle/>
          <a:p>
            <a:pPr eaLnBrk="1" hangingPunct="1"/>
            <a:r>
              <a:rPr lang="en-US" altLang="en-US" dirty="0"/>
              <a:t>Encourage members to complete updates online through Member Access. </a:t>
            </a:r>
          </a:p>
          <a:p>
            <a:pPr lvl="1" eaLnBrk="1" hangingPunct="1"/>
            <a:r>
              <a:rPr lang="en-US" altLang="en-US" dirty="0"/>
              <a:t>Can also use applicable form(s).</a:t>
            </a:r>
          </a:p>
          <a:p>
            <a:r>
              <a:rPr lang="en-US" dirty="0"/>
              <a:t>Provide appropriate </a:t>
            </a:r>
            <a:r>
              <a:rPr lang="en-US" dirty="0">
                <a:solidFill>
                  <a:schemeClr val="accent1"/>
                </a:solidFill>
                <a:hlinkClick r:id="rId2">
                  <a:extLst>
                    <a:ext uri="{A12FA001-AC4F-418D-AE19-62706E023703}">
                      <ahyp:hlinkClr xmlns:ahyp="http://schemas.microsoft.com/office/drawing/2018/hyperlinkcolor" val="tx"/>
                    </a:ext>
                  </a:extLst>
                </a:hlinkClick>
              </a:rPr>
              <a:t>member </a:t>
            </a:r>
            <a:r>
              <a:rPr lang="en-US" u="sng" dirty="0">
                <a:solidFill>
                  <a:schemeClr val="accent1"/>
                </a:solidFill>
                <a:hlinkClick r:id="rId2">
                  <a:extLst>
                    <a:ext uri="{A12FA001-AC4F-418D-AE19-62706E023703}">
                      <ahyp:hlinkClr xmlns:ahyp="http://schemas.microsoft.com/office/drawing/2018/hyperlinkcolor" val="tx"/>
                    </a:ext>
                  </a:extLst>
                </a:hlinkClick>
              </a:rPr>
              <a:t>life event checklist</a:t>
            </a:r>
            <a:r>
              <a:rPr lang="en-US" dirty="0"/>
              <a:t>.</a:t>
            </a:r>
          </a:p>
          <a:p>
            <a:pPr eaLnBrk="1" hangingPunct="1"/>
            <a:r>
              <a:rPr lang="en-US" dirty="0"/>
              <a:t>Provide the </a:t>
            </a:r>
            <a:r>
              <a:rPr lang="en-US" i="1" u="sng" dirty="0">
                <a:solidFill>
                  <a:schemeClr val="accent1"/>
                </a:solidFill>
                <a:hlinkClick r:id="rId3">
                  <a:extLst>
                    <a:ext uri="{A12FA001-AC4F-418D-AE19-62706E023703}">
                      <ahyp:hlinkClr xmlns:ahyp="http://schemas.microsoft.com/office/drawing/2018/hyperlinkcolor" val="tx"/>
                    </a:ext>
                  </a:extLst>
                </a:hlinkClick>
              </a:rPr>
              <a:t>Designating Active Member Beneficiaries</a:t>
            </a:r>
            <a:r>
              <a:rPr lang="en-US" dirty="0">
                <a:solidFill>
                  <a:schemeClr val="accent1"/>
                </a:solidFill>
              </a:rPr>
              <a:t> </a:t>
            </a:r>
            <a:r>
              <a:rPr lang="en-US" dirty="0"/>
              <a:t>flyer.</a:t>
            </a:r>
            <a:endParaRPr lang="en-US" altLang="en-US" dirty="0"/>
          </a:p>
          <a:p>
            <a:endParaRPr lang="en-US" dirty="0"/>
          </a:p>
        </p:txBody>
      </p:sp>
      <p:sp>
        <p:nvSpPr>
          <p:cNvPr id="3" name="Title 2">
            <a:extLst>
              <a:ext uri="{FF2B5EF4-FFF2-40B4-BE49-F238E27FC236}">
                <a16:creationId xmlns:a16="http://schemas.microsoft.com/office/drawing/2014/main" id="{1169E0E3-C814-1D7A-0F66-3182040F2265}"/>
              </a:ext>
            </a:extLst>
          </p:cNvPr>
          <p:cNvSpPr>
            <a:spLocks noGrp="1"/>
          </p:cNvSpPr>
          <p:nvPr>
            <p:ph type="title"/>
          </p:nvPr>
        </p:nvSpPr>
        <p:spPr/>
        <p:txBody>
          <a:bodyPr/>
          <a:lstStyle/>
          <a:p>
            <a:r>
              <a:rPr lang="en-US" dirty="0"/>
              <a:t>Updating beneficiary designations</a:t>
            </a:r>
          </a:p>
        </p:txBody>
      </p:sp>
      <p:sp>
        <p:nvSpPr>
          <p:cNvPr id="4" name="Slide Number Placeholder 3">
            <a:extLst>
              <a:ext uri="{FF2B5EF4-FFF2-40B4-BE49-F238E27FC236}">
                <a16:creationId xmlns:a16="http://schemas.microsoft.com/office/drawing/2014/main" id="{01CF0FD7-6783-765E-5B90-96C59829ED0A}"/>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3304461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sz="half" idx="1"/>
          </p:nvPr>
        </p:nvSpPr>
        <p:spPr/>
        <p:txBody>
          <a:bodyPr/>
          <a:lstStyle/>
          <a:p>
            <a:pPr eaLnBrk="1" hangingPunct="1"/>
            <a:r>
              <a:rPr lang="en-US" altLang="en-US" dirty="0"/>
              <a:t>Members can change address in </a:t>
            </a:r>
            <a:r>
              <a:rPr lang="en-US" altLang="en-US" u="sng" dirty="0">
                <a:hlinkClick r:id="rId3"/>
              </a:rPr>
              <a:t>Member Access</a:t>
            </a:r>
            <a:r>
              <a:rPr lang="en-US" altLang="en-US" dirty="0"/>
              <a:t>.</a:t>
            </a:r>
          </a:p>
          <a:p>
            <a:pPr lvl="1" eaLnBrk="1" hangingPunct="1"/>
            <a:r>
              <a:rPr lang="en-US" altLang="en-US" dirty="0"/>
              <a:t>Can also use </a:t>
            </a:r>
            <a:r>
              <a:rPr lang="en-US" altLang="en-US" i="1" u="sng" dirty="0">
                <a:hlinkClick r:id="rId4"/>
              </a:rPr>
              <a:t>Name/Address Change Form</a:t>
            </a:r>
            <a:r>
              <a:rPr lang="en-US" altLang="en-US" i="1" dirty="0"/>
              <a:t> </a:t>
            </a:r>
            <a:r>
              <a:rPr lang="en-US" altLang="en-US" dirty="0"/>
              <a:t>(Form 1239) and</a:t>
            </a:r>
            <a:r>
              <a:rPr lang="en-US" altLang="en-US" dirty="0">
                <a:solidFill>
                  <a:srgbClr val="FF0000"/>
                </a:solidFill>
              </a:rPr>
              <a:t> </a:t>
            </a:r>
            <a:r>
              <a:rPr lang="en-US" altLang="en-US" dirty="0">
                <a:solidFill>
                  <a:srgbClr val="FF0000"/>
                </a:solidFill>
                <a:hlinkClick r:id="rId5"/>
              </a:rPr>
              <a:t>upload to EES</a:t>
            </a:r>
            <a:r>
              <a:rPr lang="en-US" altLang="en-US" dirty="0">
                <a:solidFill>
                  <a:srgbClr val="FF0000"/>
                </a:solidFill>
              </a:rPr>
              <a:t> </a:t>
            </a:r>
            <a:r>
              <a:rPr lang="en-US" altLang="en-US" dirty="0"/>
              <a:t>(member signature is required). </a:t>
            </a:r>
          </a:p>
          <a:p>
            <a:pPr eaLnBrk="1" hangingPunct="1"/>
            <a:r>
              <a:rPr lang="en-US" altLang="en-US" dirty="0"/>
              <a:t>For name changes, member must provide:</a:t>
            </a:r>
          </a:p>
          <a:p>
            <a:pPr lvl="1" eaLnBrk="1" hangingPunct="1"/>
            <a:r>
              <a:rPr lang="en-US" altLang="en-US" dirty="0"/>
              <a:t>Copy of marriage license or divorce decree;</a:t>
            </a:r>
          </a:p>
          <a:p>
            <a:pPr lvl="1" eaLnBrk="1" hangingPunct="1"/>
            <a:r>
              <a:rPr lang="en-US" altLang="en-US" dirty="0"/>
              <a:t>Copy of a filed court order;</a:t>
            </a:r>
          </a:p>
          <a:p>
            <a:pPr lvl="1" eaLnBrk="1" hangingPunct="1"/>
            <a:r>
              <a:rPr lang="en-US" altLang="en-US" dirty="0"/>
              <a:t>Copy of driver’s license or state-issued ID card;</a:t>
            </a:r>
          </a:p>
          <a:p>
            <a:pPr lvl="1" eaLnBrk="1" hangingPunct="1"/>
            <a:r>
              <a:rPr lang="en-US" altLang="en-US" dirty="0"/>
              <a:t>Copy of signed Social Security card; or</a:t>
            </a:r>
          </a:p>
          <a:p>
            <a:pPr lvl="1" eaLnBrk="1" hangingPunct="1"/>
            <a:r>
              <a:rPr lang="en-US" altLang="en-US" dirty="0"/>
              <a:t>Copy of valid U.S. passport.</a:t>
            </a:r>
          </a:p>
          <a:p>
            <a:pPr eaLnBrk="1" hangingPunct="1"/>
            <a:r>
              <a:rPr lang="en-US" altLang="en-US" dirty="0"/>
              <a:t>State ORP participants should also contact chosen service provider about </a:t>
            </a:r>
            <a:r>
              <a:rPr lang="en-US" altLang="en-US" dirty="0">
                <a:solidFill>
                  <a:srgbClr val="FF0000"/>
                </a:solidFill>
                <a:hlinkClick r:id="rId6"/>
              </a:rPr>
              <a:t>updating contact information</a:t>
            </a:r>
            <a:r>
              <a:rPr lang="en-US" altLang="en-US" dirty="0"/>
              <a:t>.</a:t>
            </a:r>
          </a:p>
        </p:txBody>
      </p:sp>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altLang="en-US" dirty="0"/>
              <a:t>Name, address changes</a:t>
            </a:r>
            <a:endParaRPr lang="en-US" dirty="0"/>
          </a:p>
        </p:txBody>
      </p:sp>
    </p:spTree>
    <p:extLst>
      <p:ext uri="{BB962C8B-B14F-4D97-AF65-F5344CB8AC3E}">
        <p14:creationId xmlns:p14="http://schemas.microsoft.com/office/powerpoint/2010/main" val="3968392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B3D2584-00BD-9593-3034-C8B24F2D6663}"/>
              </a:ext>
            </a:extLst>
          </p:cNvPr>
          <p:cNvSpPr>
            <a:spLocks noGrp="1"/>
          </p:cNvSpPr>
          <p:nvPr>
            <p:ph type="title"/>
          </p:nvPr>
        </p:nvSpPr>
        <p:spPr/>
        <p:txBody>
          <a:bodyPr/>
          <a:lstStyle/>
          <a:p>
            <a:r>
              <a:rPr lang="en-US" altLang="en-US" dirty="0"/>
              <a:t>State ORP open enrollment</a:t>
            </a:r>
            <a:endParaRPr lang="en-US" dirty="0"/>
          </a:p>
        </p:txBody>
      </p:sp>
      <p:sp>
        <p:nvSpPr>
          <p:cNvPr id="7" name="Content Placeholder 6">
            <a:extLst>
              <a:ext uri="{FF2B5EF4-FFF2-40B4-BE49-F238E27FC236}">
                <a16:creationId xmlns:a16="http://schemas.microsoft.com/office/drawing/2014/main" id="{6C4994D7-49FC-0789-1DFC-225C33231B07}"/>
              </a:ext>
            </a:extLst>
          </p:cNvPr>
          <p:cNvSpPr>
            <a:spLocks noGrp="1"/>
          </p:cNvSpPr>
          <p:nvPr>
            <p:ph idx="1"/>
          </p:nvPr>
        </p:nvSpPr>
        <p:spPr/>
        <p:txBody>
          <a:bodyPr>
            <a:normAutofit/>
          </a:bodyPr>
          <a:lstStyle/>
          <a:p>
            <a:pPr eaLnBrk="1" hangingPunct="1"/>
            <a:r>
              <a:rPr lang="en-US" altLang="en-US" dirty="0"/>
              <a:t>Annually January 1 through March 1.</a:t>
            </a:r>
          </a:p>
          <a:p>
            <a:pPr eaLnBrk="1" hangingPunct="1"/>
            <a:r>
              <a:rPr lang="en-US" altLang="en-US" dirty="0"/>
              <a:t>Changes effective April 1.</a:t>
            </a:r>
          </a:p>
          <a:p>
            <a:pPr eaLnBrk="1" hangingPunct="1"/>
            <a:r>
              <a:rPr lang="en-US" altLang="en-US" dirty="0"/>
              <a:t>During the open enrollment period, State ORP participants may change service providers.</a:t>
            </a:r>
          </a:p>
          <a:p>
            <a:pPr eaLnBrk="1" hangingPunct="1"/>
            <a:r>
              <a:rPr lang="en-US" altLang="en-US" dirty="0"/>
              <a:t>During the open enrollment period, eligible State ORP participants may irrevocably elect to enroll in SCRS. </a:t>
            </a:r>
          </a:p>
          <a:p>
            <a:pPr lvl="1" eaLnBrk="1" hangingPunct="1"/>
            <a:r>
              <a:rPr lang="en-US" altLang="en-US" dirty="0"/>
              <a:t>A participant is eligible if at any point during the open enrollment period it has been at least one year, but not more than five years, since the participant’s initial enrollment in State ORP.</a:t>
            </a:r>
          </a:p>
          <a:p>
            <a:pPr eaLnBrk="1" hangingPunct="1"/>
            <a:r>
              <a:rPr lang="en-US" dirty="0"/>
              <a:t>Look for details in </a:t>
            </a:r>
            <a:r>
              <a:rPr lang="en-US" i="1" dirty="0"/>
              <a:t>PEBA Update</a:t>
            </a:r>
            <a:r>
              <a:rPr lang="en-US" dirty="0"/>
              <a:t>.</a:t>
            </a:r>
          </a:p>
          <a:p>
            <a:pPr eaLnBrk="1" hangingPunct="1"/>
            <a:r>
              <a:rPr lang="en-US" altLang="en-US" dirty="0"/>
              <a:t>View more information in the State ORP chapter of the </a:t>
            </a:r>
            <a:r>
              <a:rPr lang="en-US" altLang="en-US" i="1" dirty="0">
                <a:solidFill>
                  <a:srgbClr val="FF0000"/>
                </a:solidFill>
                <a:hlinkClick r:id="rId2"/>
              </a:rPr>
              <a:t>Covered Employer Procedures Manual</a:t>
            </a:r>
            <a:r>
              <a:rPr lang="en-US" altLang="en-US" dirty="0"/>
              <a:t>.</a:t>
            </a:r>
          </a:p>
        </p:txBody>
      </p:sp>
      <p:sp>
        <p:nvSpPr>
          <p:cNvPr id="3" name="Slide Number Placeholder 2">
            <a:extLst>
              <a:ext uri="{FF2B5EF4-FFF2-40B4-BE49-F238E27FC236}">
                <a16:creationId xmlns:a16="http://schemas.microsoft.com/office/drawing/2014/main" id="{D52A1C92-DFC7-823F-1EAE-F57EF0CC12AB}"/>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643608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0999B2E0-7A12-389A-9A3A-92C71D8279DF}"/>
              </a:ext>
            </a:extLst>
          </p:cNvPr>
          <p:cNvSpPr>
            <a:spLocks noGrp="1"/>
          </p:cNvSpPr>
          <p:nvPr>
            <p:ph sz="half" idx="1"/>
          </p:nvPr>
        </p:nvSpPr>
        <p:spPr>
          <a:xfrm>
            <a:off x="609599" y="2917779"/>
            <a:ext cx="5866015" cy="3373294"/>
          </a:xfrm>
        </p:spPr>
        <p:txBody>
          <a:bodyPr>
            <a:normAutofit lnSpcReduction="10000"/>
          </a:bodyPr>
          <a:lstStyle/>
          <a:p>
            <a:pPr eaLnBrk="1" hangingPunct="1"/>
            <a:r>
              <a:rPr lang="en-US" altLang="en-US" dirty="0"/>
              <a:t>State ORP participants may change service providers by:</a:t>
            </a:r>
          </a:p>
          <a:p>
            <a:pPr lvl="1" eaLnBrk="1" hangingPunct="1"/>
            <a:r>
              <a:rPr lang="en-US" altLang="en-US" dirty="0"/>
              <a:t>Logging in to Member Access</a:t>
            </a:r>
            <a:r>
              <a:rPr lang="en-US" altLang="en-US" baseline="30000" dirty="0"/>
              <a:t>1</a:t>
            </a:r>
            <a:r>
              <a:rPr lang="en-US" altLang="en-US" dirty="0"/>
              <a:t>; or </a:t>
            </a:r>
          </a:p>
          <a:p>
            <a:pPr lvl="1" eaLnBrk="1" hangingPunct="1"/>
            <a:r>
              <a:rPr lang="en-US" altLang="en-US" dirty="0"/>
              <a:t>Completing and submitting </a:t>
            </a:r>
            <a:r>
              <a:rPr lang="en-US" altLang="en-US" i="1" u="sng" dirty="0">
                <a:solidFill>
                  <a:schemeClr val="accent1"/>
                </a:solidFill>
                <a:hlinkClick r:id="rId4">
                  <a:extLst>
                    <a:ext uri="{A12FA001-AC4F-418D-AE19-62706E023703}">
                      <ahyp:hlinkClr xmlns:ahyp="http://schemas.microsoft.com/office/drawing/2018/hyperlinkcolor" val="tx"/>
                    </a:ext>
                  </a:extLst>
                </a:hlinkClick>
              </a:rPr>
              <a:t>State ORP Notice of Termination or Change</a:t>
            </a:r>
            <a:r>
              <a:rPr lang="en-US" altLang="en-US" i="1" dirty="0">
                <a:solidFill>
                  <a:schemeClr val="accent1"/>
                </a:solidFill>
              </a:rPr>
              <a:t> </a:t>
            </a:r>
            <a:r>
              <a:rPr lang="en-US" altLang="en-US" dirty="0"/>
              <a:t>(Form 1162), </a:t>
            </a:r>
            <a:r>
              <a:rPr lang="en-US" dirty="0"/>
              <a:t>which can be </a:t>
            </a:r>
            <a:r>
              <a:rPr lang="en-US" dirty="0">
                <a:solidFill>
                  <a:schemeClr val="accent1"/>
                </a:solidFill>
                <a:hlinkClick r:id="rId5">
                  <a:extLst>
                    <a:ext uri="{A12FA001-AC4F-418D-AE19-62706E023703}">
                      <ahyp:hlinkClr xmlns:ahyp="http://schemas.microsoft.com/office/drawing/2018/hyperlinkcolor" val="tx"/>
                    </a:ext>
                  </a:extLst>
                </a:hlinkClick>
              </a:rPr>
              <a:t>uploaded in EES</a:t>
            </a:r>
            <a:r>
              <a:rPr lang="en-US" dirty="0"/>
              <a:t>.</a:t>
            </a:r>
            <a:endParaRPr lang="en-US" altLang="en-US" dirty="0"/>
          </a:p>
          <a:p>
            <a:pPr eaLnBrk="1" hangingPunct="1"/>
            <a:r>
              <a:rPr lang="en-US" altLang="en-US" dirty="0"/>
              <a:t>PEBA provides enrollment details to new service provider. </a:t>
            </a:r>
          </a:p>
          <a:p>
            <a:pPr eaLnBrk="1" hangingPunct="1"/>
            <a:r>
              <a:rPr lang="en-US" altLang="en-US" dirty="0"/>
              <a:t>Participant must also complete investment elections and beneficiary designation with new service provider.</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altLang="en-US" dirty="0"/>
              <a:t>Changing service providers during State ORP open enrollment</a:t>
            </a:r>
            <a:endParaRPr lang="en-US" dirty="0"/>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17" name="TextBox 16">
            <a:extLst>
              <a:ext uri="{FF2B5EF4-FFF2-40B4-BE49-F238E27FC236}">
                <a16:creationId xmlns:a16="http://schemas.microsoft.com/office/drawing/2014/main" id="{B0F53B82-E649-8121-0BDC-1DAD4E7AEFF6}"/>
              </a:ext>
            </a:extLst>
          </p:cNvPr>
          <p:cNvSpPr txBox="1"/>
          <p:nvPr/>
        </p:nvSpPr>
        <p:spPr>
          <a:xfrm>
            <a:off x="609600" y="6054567"/>
            <a:ext cx="5865813" cy="246221"/>
          </a:xfrm>
          <a:prstGeom prst="rect">
            <a:avLst/>
          </a:prstGeom>
          <a:noFill/>
        </p:spPr>
        <p:txBody>
          <a:bodyPr wrap="square">
            <a:spAutoFit/>
          </a:bodyPr>
          <a:lstStyle/>
          <a:p>
            <a:r>
              <a:rPr lang="en-US" altLang="en-US" sz="1000" baseline="30000" dirty="0">
                <a:solidFill>
                  <a:schemeClr val="tx2"/>
                </a:solidFill>
              </a:rPr>
              <a:t>1</a:t>
            </a:r>
            <a:r>
              <a:rPr lang="en-US" altLang="en-US" sz="1000" dirty="0">
                <a:solidFill>
                  <a:schemeClr val="tx2"/>
                </a:solidFill>
              </a:rPr>
              <a:t>Available only to employees who don’t work for an Office of the Comptroller General state agency.</a:t>
            </a:r>
            <a:endParaRPr lang="en-US" sz="1000" dirty="0">
              <a:solidFill>
                <a:schemeClr val="tx2"/>
              </a:solidFill>
            </a:endParaRPr>
          </a:p>
        </p:txBody>
      </p:sp>
    </p:spTree>
    <p:custDataLst>
      <p:tags r:id="rId1"/>
    </p:custDataLst>
    <p:extLst>
      <p:ext uri="{BB962C8B-B14F-4D97-AF65-F5344CB8AC3E}">
        <p14:creationId xmlns:p14="http://schemas.microsoft.com/office/powerpoint/2010/main" val="1223093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AF6D813-F488-066E-80CB-0755A4D695DD}"/>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3" name="Content Placeholder 2">
            <a:extLst>
              <a:ext uri="{FF2B5EF4-FFF2-40B4-BE49-F238E27FC236}">
                <a16:creationId xmlns:a16="http://schemas.microsoft.com/office/drawing/2014/main" id="{EEE5A0D3-E3D8-F6AE-1D29-12189C8C223A}"/>
              </a:ext>
            </a:extLst>
          </p:cNvPr>
          <p:cNvSpPr>
            <a:spLocks noGrp="1"/>
          </p:cNvSpPr>
          <p:nvPr>
            <p:ph sz="half" idx="1"/>
          </p:nvPr>
        </p:nvSpPr>
        <p:spPr/>
        <p:txBody>
          <a:bodyPr/>
          <a:lstStyle/>
          <a:p>
            <a:pPr eaLnBrk="1" hangingPunct="1"/>
            <a:r>
              <a:rPr lang="en-US" altLang="en-US" dirty="0"/>
              <a:t>Eligible State ORP participants may irrevocably elect to enroll in SCRS by:</a:t>
            </a:r>
          </a:p>
          <a:p>
            <a:pPr lvl="1" eaLnBrk="1" hangingPunct="1"/>
            <a:r>
              <a:rPr lang="en-US" altLang="en-US" dirty="0"/>
              <a:t>Requesting their employer initiate an enrollment transaction in EES</a:t>
            </a:r>
            <a:r>
              <a:rPr lang="en-US" altLang="en-US" baseline="30000" dirty="0"/>
              <a:t>1</a:t>
            </a:r>
            <a:r>
              <a:rPr lang="en-US" altLang="en-US" dirty="0"/>
              <a:t>, which will send an email to the employee to finalize the election in </a:t>
            </a:r>
            <a:r>
              <a:rPr lang="en-US" altLang="en-US" u="sng" dirty="0">
                <a:solidFill>
                  <a:schemeClr val="accent1"/>
                </a:solidFill>
                <a:hlinkClick r:id="rId2">
                  <a:extLst>
                    <a:ext uri="{A12FA001-AC4F-418D-AE19-62706E023703}">
                      <ahyp:hlinkClr xmlns:ahyp="http://schemas.microsoft.com/office/drawing/2018/hyperlinkcolor" val="tx"/>
                    </a:ext>
                  </a:extLst>
                </a:hlinkClick>
              </a:rPr>
              <a:t>Member Access</a:t>
            </a:r>
            <a:r>
              <a:rPr lang="en-US" altLang="en-US" dirty="0"/>
              <a:t>; or </a:t>
            </a:r>
          </a:p>
          <a:p>
            <a:pPr lvl="1" eaLnBrk="1" hangingPunct="1"/>
            <a:r>
              <a:rPr lang="en-US" altLang="en-US" dirty="0"/>
              <a:t>Completing and submitting </a:t>
            </a:r>
            <a:r>
              <a:rPr lang="en-US" altLang="en-US" i="1" u="sng" dirty="0">
                <a:solidFill>
                  <a:schemeClr val="accent1"/>
                </a:solidFill>
                <a:hlinkClick r:id="rId3">
                  <a:extLst>
                    <a:ext uri="{A12FA001-AC4F-418D-AE19-62706E023703}">
                      <ahyp:hlinkClr xmlns:ahyp="http://schemas.microsoft.com/office/drawing/2018/hyperlinkcolor" val="tx"/>
                    </a:ext>
                  </a:extLst>
                </a:hlinkClick>
              </a:rPr>
              <a:t>Retirement Plan Enrollment</a:t>
            </a:r>
            <a:r>
              <a:rPr lang="en-US" altLang="en-US" i="1" dirty="0">
                <a:solidFill>
                  <a:schemeClr val="accent1"/>
                </a:solidFill>
              </a:rPr>
              <a:t> </a:t>
            </a:r>
            <a:r>
              <a:rPr lang="en-US" altLang="en-US" dirty="0"/>
              <a:t>(Form 1100), </a:t>
            </a:r>
            <a:r>
              <a:rPr lang="en-US" dirty="0"/>
              <a:t>which can be </a:t>
            </a:r>
            <a:r>
              <a:rPr lang="en-US" dirty="0">
                <a:solidFill>
                  <a:schemeClr val="accent1"/>
                </a:solidFill>
                <a:hlinkClick r:id="rId4">
                  <a:extLst>
                    <a:ext uri="{A12FA001-AC4F-418D-AE19-62706E023703}">
                      <ahyp:hlinkClr xmlns:ahyp="http://schemas.microsoft.com/office/drawing/2018/hyperlinkcolor" val="tx"/>
                    </a:ext>
                  </a:extLst>
                </a:hlinkClick>
              </a:rPr>
              <a:t>uploaded in EES</a:t>
            </a:r>
            <a:r>
              <a:rPr lang="en-US" altLang="en-US" dirty="0"/>
              <a:t>.</a:t>
            </a:r>
          </a:p>
        </p:txBody>
      </p:sp>
      <p:sp>
        <p:nvSpPr>
          <p:cNvPr id="4" name="Title 3">
            <a:extLst>
              <a:ext uri="{FF2B5EF4-FFF2-40B4-BE49-F238E27FC236}">
                <a16:creationId xmlns:a16="http://schemas.microsoft.com/office/drawing/2014/main" id="{2E4211BD-E12E-9545-278F-4CE91836D9D0}"/>
              </a:ext>
            </a:extLst>
          </p:cNvPr>
          <p:cNvSpPr>
            <a:spLocks noGrp="1"/>
          </p:cNvSpPr>
          <p:nvPr>
            <p:ph type="title"/>
          </p:nvPr>
        </p:nvSpPr>
        <p:spPr/>
        <p:txBody>
          <a:bodyPr>
            <a:normAutofit fontScale="90000"/>
          </a:bodyPr>
          <a:lstStyle/>
          <a:p>
            <a:r>
              <a:rPr lang="en-US" dirty="0"/>
              <a:t>Electing SCRS membership during State ORP open enrollment</a:t>
            </a:r>
          </a:p>
        </p:txBody>
      </p:sp>
      <p:sp>
        <p:nvSpPr>
          <p:cNvPr id="6" name="TextBox 5">
            <a:extLst>
              <a:ext uri="{FF2B5EF4-FFF2-40B4-BE49-F238E27FC236}">
                <a16:creationId xmlns:a16="http://schemas.microsoft.com/office/drawing/2014/main" id="{E4FAD4C6-16EB-E9CB-A1B5-8FA9F06D8282}"/>
              </a:ext>
            </a:extLst>
          </p:cNvPr>
          <p:cNvSpPr txBox="1"/>
          <p:nvPr/>
        </p:nvSpPr>
        <p:spPr>
          <a:xfrm>
            <a:off x="609599" y="5747046"/>
            <a:ext cx="3338946" cy="553998"/>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State agencies that report their payroll through the Office of the Comptroller General cannot use EES and must submit Form 1100.</a:t>
            </a:r>
          </a:p>
        </p:txBody>
      </p:sp>
    </p:spTree>
    <p:extLst>
      <p:ext uri="{BB962C8B-B14F-4D97-AF65-F5344CB8AC3E}">
        <p14:creationId xmlns:p14="http://schemas.microsoft.com/office/powerpoint/2010/main" val="154838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7</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23395</TotalTime>
  <Words>456</Words>
  <Application>Microsoft Office PowerPoint</Application>
  <PresentationFormat>Widescreen</PresentationFormat>
  <Paragraphs>54</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Membership and enrollment: changes after enrollment</vt:lpstr>
      <vt:lpstr>Updating beneficiary designations</vt:lpstr>
      <vt:lpstr>Name, address changes</vt:lpstr>
      <vt:lpstr>State ORP open enrollment</vt:lpstr>
      <vt:lpstr>Changing service providers during State ORP open enrollment</vt:lpstr>
      <vt:lpstr>Electing SCRS membership during State ORP open enrollment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518</cp:revision>
  <cp:lastPrinted>2020-01-10T14:41:31Z</cp:lastPrinted>
  <dcterms:created xsi:type="dcterms:W3CDTF">2019-11-01T12:34:11Z</dcterms:created>
  <dcterms:modified xsi:type="dcterms:W3CDTF">2025-04-08T14:26:09Z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