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0"/>
  </p:notesMasterIdLst>
  <p:handoutMasterIdLst>
    <p:handoutMasterId r:id="rId11"/>
  </p:handoutMasterIdLst>
  <p:sldIdLst>
    <p:sldId id="455" r:id="rId2"/>
    <p:sldId id="456" r:id="rId3"/>
    <p:sldId id="462" r:id="rId4"/>
    <p:sldId id="463" r:id="rId5"/>
    <p:sldId id="464" r:id="rId6"/>
    <p:sldId id="465" r:id="rId7"/>
    <p:sldId id="353" r:id="rId8"/>
    <p:sldId id="263" r:id="rId9"/>
  </p:sldIdLst>
  <p:sldSz cx="12192000" cy="6858000"/>
  <p:notesSz cx="7023100" cy="93091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6</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8</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2" Type="http://schemas.openxmlformats.org/officeDocument/2006/relationships/hyperlink" Target="https://peba.sc.gov/sites/default/files/er_manual.pdf" TargetMode="Externa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Membership and enrollment: eligibility</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dirty="0"/>
              <a:t>Who is eligible?</a:t>
            </a:r>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
        <p:nvSpPr>
          <p:cNvPr id="7" name="Content Placeholder 6">
            <a:extLst>
              <a:ext uri="{FF2B5EF4-FFF2-40B4-BE49-F238E27FC236}">
                <a16:creationId xmlns:a16="http://schemas.microsoft.com/office/drawing/2014/main" id="{DDCA3EB2-4D75-52EF-E16C-33E70A8C840A}"/>
              </a:ext>
            </a:extLst>
          </p:cNvPr>
          <p:cNvSpPr>
            <a:spLocks noGrp="1"/>
          </p:cNvSpPr>
          <p:nvPr>
            <p:ph sz="half" idx="13"/>
          </p:nvPr>
        </p:nvSpPr>
        <p:spPr/>
        <p:txBody>
          <a:bodyPr/>
          <a:lstStyle/>
          <a:p>
            <a:pPr eaLnBrk="1" hangingPunct="1"/>
            <a:r>
              <a:rPr lang="en-US" altLang="en-US" dirty="0"/>
              <a:t>SCRS is available to employees of:</a:t>
            </a:r>
          </a:p>
          <a:p>
            <a:pPr lvl="1" eaLnBrk="1" hangingPunct="1"/>
            <a:r>
              <a:rPr lang="en-US" altLang="en-US" dirty="0"/>
              <a:t>State agencies;</a:t>
            </a:r>
          </a:p>
          <a:p>
            <a:pPr lvl="1" eaLnBrk="1" hangingPunct="1"/>
            <a:r>
              <a:rPr lang="en-US" altLang="en-US" dirty="0"/>
              <a:t>Public school districts; </a:t>
            </a:r>
          </a:p>
          <a:p>
            <a:pPr lvl="1" eaLnBrk="1" hangingPunct="1"/>
            <a:r>
              <a:rPr lang="en-US" altLang="en-US" dirty="0"/>
              <a:t>Public higher education institutions; </a:t>
            </a:r>
            <a:endParaRPr lang="en-US" altLang="en-US" strike="sngStrike" dirty="0">
              <a:solidFill>
                <a:srgbClr val="FF0000"/>
              </a:solidFill>
            </a:endParaRPr>
          </a:p>
          <a:p>
            <a:pPr lvl="1" eaLnBrk="1" hangingPunct="1"/>
            <a:r>
              <a:rPr lang="en-US" altLang="en-US" dirty="0"/>
              <a:t>Participating charter schools; and </a:t>
            </a:r>
          </a:p>
          <a:p>
            <a:pPr lvl="1" eaLnBrk="1" hangingPunct="1"/>
            <a:r>
              <a:rPr lang="en-US" altLang="en-US" dirty="0"/>
              <a:t>Participating optional employers, such as local subdivisions of government. </a:t>
            </a:r>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2"/>
          </p:nvPr>
        </p:nvSpPr>
        <p:spPr/>
        <p:txBody>
          <a:bodyPr/>
          <a:lstStyle/>
          <a:p>
            <a:pPr eaLnBrk="1" hangingPunct="1"/>
            <a:r>
              <a:rPr lang="en-US" altLang="en-US" dirty="0"/>
              <a:t>State ORP is available to employees of:</a:t>
            </a:r>
          </a:p>
          <a:p>
            <a:pPr lvl="1" eaLnBrk="1" hangingPunct="1"/>
            <a:r>
              <a:rPr lang="en-US" altLang="en-US" dirty="0"/>
              <a:t>State agencies;</a:t>
            </a:r>
          </a:p>
          <a:p>
            <a:pPr lvl="1" eaLnBrk="1" hangingPunct="1"/>
            <a:r>
              <a:rPr lang="en-US" altLang="en-US" dirty="0"/>
              <a:t>Public school districts; </a:t>
            </a:r>
            <a:endParaRPr lang="en-US" altLang="en-US" strike="sngStrike" dirty="0">
              <a:solidFill>
                <a:srgbClr val="FF0000"/>
              </a:solidFill>
            </a:endParaRPr>
          </a:p>
          <a:p>
            <a:pPr lvl="1" eaLnBrk="1" hangingPunct="1"/>
            <a:r>
              <a:rPr lang="en-US" altLang="en-US" dirty="0"/>
              <a:t>Public higher education institutions; and </a:t>
            </a:r>
          </a:p>
          <a:p>
            <a:pPr lvl="1" eaLnBrk="1" hangingPunct="1"/>
            <a:r>
              <a:rPr lang="en-US" altLang="en-US" dirty="0"/>
              <a:t>Participating charter schools. </a:t>
            </a:r>
          </a:p>
          <a:p>
            <a:pPr lvl="1" eaLnBrk="1" hangingPunct="1"/>
            <a:endParaRPr lang="en-US" altLang="en-US" dirty="0"/>
          </a:p>
        </p:txBody>
      </p:sp>
    </p:spTree>
    <p:extLst>
      <p:ext uri="{BB962C8B-B14F-4D97-AF65-F5344CB8AC3E}">
        <p14:creationId xmlns:p14="http://schemas.microsoft.com/office/powerpoint/2010/main" val="3968392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52A1C92-DFC7-823F-1EAE-F57EF0CC12AB}"/>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7" name="Content Placeholder 6">
            <a:extLst>
              <a:ext uri="{FF2B5EF4-FFF2-40B4-BE49-F238E27FC236}">
                <a16:creationId xmlns:a16="http://schemas.microsoft.com/office/drawing/2014/main" id="{6C4994D7-49FC-0789-1DFC-225C33231B07}"/>
              </a:ext>
            </a:extLst>
          </p:cNvPr>
          <p:cNvSpPr>
            <a:spLocks noGrp="1"/>
          </p:cNvSpPr>
          <p:nvPr>
            <p:ph sz="half" idx="1"/>
          </p:nvPr>
        </p:nvSpPr>
        <p:spPr/>
        <p:txBody>
          <a:bodyPr/>
          <a:lstStyle/>
          <a:p>
            <a:pPr eaLnBrk="1" hangingPunct="1"/>
            <a:r>
              <a:rPr lang="en-US" altLang="en-US" dirty="0"/>
              <a:t>For eligible positions, membership is a required condition of employment unless employee is:</a:t>
            </a:r>
          </a:p>
          <a:p>
            <a:pPr lvl="1" eaLnBrk="1" hangingPunct="1"/>
            <a:r>
              <a:rPr lang="en-US" altLang="en-US" dirty="0"/>
              <a:t>A school bus driver;</a:t>
            </a:r>
          </a:p>
          <a:p>
            <a:pPr lvl="1" eaLnBrk="1" hangingPunct="1"/>
            <a:r>
              <a:rPr lang="en-US" altLang="en-US" dirty="0"/>
              <a:t>Earning less than $100 per month;</a:t>
            </a:r>
          </a:p>
          <a:p>
            <a:pPr lvl="1" eaLnBrk="1" hangingPunct="1"/>
            <a:r>
              <a:rPr lang="en-US" altLang="en-US" dirty="0"/>
              <a:t>In a non-permanent position or works as a day laborer;</a:t>
            </a:r>
          </a:p>
          <a:p>
            <a:pPr lvl="1" eaLnBrk="1" hangingPunct="1"/>
            <a:r>
              <a:rPr lang="en-US" altLang="en-US" dirty="0"/>
              <a:t>One of certain hospital workers (see S.C. Code 9-1-580);</a:t>
            </a:r>
          </a:p>
          <a:p>
            <a:pPr lvl="1" eaLnBrk="1" hangingPunct="1"/>
            <a:r>
              <a:rPr lang="en-US" altLang="en-US" dirty="0"/>
              <a:t>A part-time elected official earning less than $9,000 per year; or</a:t>
            </a:r>
          </a:p>
          <a:p>
            <a:pPr lvl="1" eaLnBrk="1" hangingPunct="1"/>
            <a:r>
              <a:rPr lang="en-US" altLang="en-US" dirty="0"/>
              <a:t>Elected to the S.C. General Assembly during or after November 2012.</a:t>
            </a:r>
          </a:p>
          <a:p>
            <a:pPr eaLnBrk="1" hangingPunct="1"/>
            <a:r>
              <a:rPr lang="en-US" altLang="en-US" dirty="0"/>
              <a:t>Membership exceptions apply only if the employee is not already an existing member.</a:t>
            </a:r>
          </a:p>
          <a:p>
            <a:pPr eaLnBrk="1" hangingPunct="1"/>
            <a:r>
              <a:rPr lang="en-US" altLang="en-US" dirty="0"/>
              <a:t>Employee must make a timely election to decline membership or will default into SCRS membership.</a:t>
            </a:r>
          </a:p>
          <a:p>
            <a:pPr marL="0" indent="0">
              <a:buNone/>
            </a:pPr>
            <a:endParaRPr lang="en-US" dirty="0"/>
          </a:p>
        </p:txBody>
      </p:sp>
      <p:sp>
        <p:nvSpPr>
          <p:cNvPr id="6" name="Title 5">
            <a:extLst>
              <a:ext uri="{FF2B5EF4-FFF2-40B4-BE49-F238E27FC236}">
                <a16:creationId xmlns:a16="http://schemas.microsoft.com/office/drawing/2014/main" id="{AB3D2584-00BD-9593-3034-C8B24F2D6663}"/>
              </a:ext>
            </a:extLst>
          </p:cNvPr>
          <p:cNvSpPr>
            <a:spLocks noGrp="1"/>
          </p:cNvSpPr>
          <p:nvPr>
            <p:ph type="title"/>
          </p:nvPr>
        </p:nvSpPr>
        <p:spPr/>
        <p:txBody>
          <a:bodyPr/>
          <a:lstStyle/>
          <a:p>
            <a:r>
              <a:rPr lang="en-US" dirty="0"/>
              <a:t>SCRS, State ORP mandatory membership exceptions</a:t>
            </a:r>
          </a:p>
        </p:txBody>
      </p:sp>
    </p:spTree>
    <p:extLst>
      <p:ext uri="{BB962C8B-B14F-4D97-AF65-F5344CB8AC3E}">
        <p14:creationId xmlns:p14="http://schemas.microsoft.com/office/powerpoint/2010/main" val="643608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10B5B32A-76CB-4FD1-EE9F-D6A149FF2998}"/>
              </a:ext>
            </a:extLst>
          </p:cNvPr>
          <p:cNvSpPr>
            <a:spLocks noGrp="1"/>
          </p:cNvSpPr>
          <p:nvPr>
            <p:ph sz="half" idx="1"/>
          </p:nvPr>
        </p:nvSpPr>
        <p:spPr>
          <a:xfrm>
            <a:off x="609600" y="1601044"/>
            <a:ext cx="5181600" cy="4690027"/>
          </a:xfrm>
        </p:spPr>
        <p:txBody>
          <a:bodyPr>
            <a:normAutofit/>
          </a:bodyPr>
          <a:lstStyle/>
          <a:p>
            <a:r>
              <a:rPr lang="en-US" dirty="0"/>
              <a:t>Police officers, defined as those who: </a:t>
            </a:r>
          </a:p>
          <a:p>
            <a:pPr lvl="1"/>
            <a:r>
              <a:rPr lang="en-US" dirty="0"/>
              <a:t>Preserve public order;</a:t>
            </a:r>
          </a:p>
          <a:p>
            <a:pPr lvl="1"/>
            <a:r>
              <a:rPr lang="en-US" dirty="0"/>
              <a:t>Protect life and property; and </a:t>
            </a:r>
          </a:p>
          <a:p>
            <a:pPr lvl="1"/>
            <a:r>
              <a:rPr lang="en-US" dirty="0"/>
              <a:t>Detect crimes in the state.</a:t>
            </a:r>
          </a:p>
          <a:p>
            <a:r>
              <a:rPr lang="en-US" dirty="0"/>
              <a:t>Firefighters, defined as those who prevent and control property destruction by fire. </a:t>
            </a:r>
          </a:p>
          <a:p>
            <a:pPr lvl="1"/>
            <a:r>
              <a:rPr lang="en-US" dirty="0"/>
              <a:t>Employer must have optional firefighter coverage.</a:t>
            </a:r>
          </a:p>
          <a:p>
            <a:r>
              <a:rPr lang="en-US" dirty="0"/>
              <a:t>Peace officers, defined as those responsible for custody or control of inmates at:</a:t>
            </a:r>
          </a:p>
          <a:p>
            <a:pPr lvl="1"/>
            <a:r>
              <a:rPr lang="en-US" dirty="0"/>
              <a:t>S.C. Department of Corrections;</a:t>
            </a:r>
          </a:p>
          <a:p>
            <a:pPr lvl="1"/>
            <a:r>
              <a:rPr lang="en-US" dirty="0"/>
              <a:t>S.C. Department of Juvenile Justice; or </a:t>
            </a:r>
          </a:p>
          <a:p>
            <a:pPr lvl="1"/>
            <a:r>
              <a:rPr lang="en-US" dirty="0"/>
              <a:t>S.C. Department of Mental Health.</a:t>
            </a:r>
          </a:p>
          <a:p>
            <a:endParaRPr lang="en-US" altLang="en-US" dirty="0"/>
          </a:p>
          <a:p>
            <a:endParaRPr lang="en-US" dirty="0"/>
          </a:p>
        </p:txBody>
      </p:sp>
      <p:sp>
        <p:nvSpPr>
          <p:cNvPr id="7" name="Content Placeholder 4">
            <a:extLst>
              <a:ext uri="{FF2B5EF4-FFF2-40B4-BE49-F238E27FC236}">
                <a16:creationId xmlns:a16="http://schemas.microsoft.com/office/drawing/2014/main" id="{76E5EA86-3795-13FA-0771-1C5C025F1D5C}"/>
              </a:ext>
            </a:extLst>
          </p:cNvPr>
          <p:cNvSpPr>
            <a:spLocks noGrp="1"/>
          </p:cNvSpPr>
          <p:nvPr>
            <p:ph sz="half" idx="2"/>
          </p:nvPr>
        </p:nvSpPr>
        <p:spPr>
          <a:xfrm>
            <a:off x="6400800" y="1611018"/>
            <a:ext cx="5181600" cy="4680054"/>
          </a:xfrm>
        </p:spPr>
        <p:txBody>
          <a:bodyPr>
            <a:normAutofit/>
          </a:bodyPr>
          <a:lstStyle/>
          <a:p>
            <a:r>
              <a:rPr lang="en-US" dirty="0"/>
              <a:t>Magistrates.</a:t>
            </a:r>
          </a:p>
          <a:p>
            <a:r>
              <a:rPr lang="en-US" dirty="0"/>
              <a:t>Coroners, deputy coroners in a full-time, permanent position.</a:t>
            </a:r>
          </a:p>
          <a:p>
            <a:r>
              <a:rPr lang="en-US" dirty="0"/>
              <a:t>Probate judges may choose SCRS or PORS.</a:t>
            </a:r>
          </a:p>
          <a:p>
            <a:endParaRPr lang="en-US" dirty="0"/>
          </a:p>
        </p:txBody>
      </p:sp>
      <p:sp>
        <p:nvSpPr>
          <p:cNvPr id="4" name="Slide Number Placeholder 3">
            <a:extLst>
              <a:ext uri="{FF2B5EF4-FFF2-40B4-BE49-F238E27FC236}">
                <a16:creationId xmlns:a16="http://schemas.microsoft.com/office/drawing/2014/main" id="{324CB92A-DFCD-D692-F42E-29460ACCA588}"/>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12" name="Title 11">
            <a:extLst>
              <a:ext uri="{FF2B5EF4-FFF2-40B4-BE49-F238E27FC236}">
                <a16:creationId xmlns:a16="http://schemas.microsoft.com/office/drawing/2014/main" id="{BCB6E612-40FB-60C6-68B7-078D00821376}"/>
              </a:ext>
            </a:extLst>
          </p:cNvPr>
          <p:cNvSpPr>
            <a:spLocks noGrp="1"/>
          </p:cNvSpPr>
          <p:nvPr>
            <p:ph type="title"/>
          </p:nvPr>
        </p:nvSpPr>
        <p:spPr/>
        <p:txBody>
          <a:bodyPr/>
          <a:lstStyle/>
          <a:p>
            <a:r>
              <a:rPr lang="en-US" dirty="0"/>
              <a:t>PORS eligibility</a:t>
            </a:r>
          </a:p>
        </p:txBody>
      </p:sp>
      <p:sp>
        <p:nvSpPr>
          <p:cNvPr id="8" name="Content Placeholder 4">
            <a:extLst>
              <a:ext uri="{FF2B5EF4-FFF2-40B4-BE49-F238E27FC236}">
                <a16:creationId xmlns:a16="http://schemas.microsoft.com/office/drawing/2014/main" id="{E7E0365F-22A7-060C-2320-15106B4AE413}"/>
              </a:ext>
            </a:extLst>
          </p:cNvPr>
          <p:cNvSpPr txBox="1">
            <a:spLocks/>
          </p:cNvSpPr>
          <p:nvPr/>
        </p:nvSpPr>
        <p:spPr>
          <a:xfrm>
            <a:off x="6400798" y="3333222"/>
            <a:ext cx="5181600" cy="2349732"/>
          </a:xfrm>
          <a:prstGeom prst="rect">
            <a:avLst/>
          </a:prstGeom>
          <a:solidFill>
            <a:schemeClr val="bg2">
              <a:lumMod val="40000"/>
              <a:lumOff val="60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b="1" dirty="0"/>
              <a:t>Employee must:</a:t>
            </a:r>
          </a:p>
          <a:p>
            <a:r>
              <a:rPr lang="en-US" altLang="en-US" dirty="0"/>
              <a:t>Earn at least $2,000 annually; and </a:t>
            </a:r>
          </a:p>
          <a:p>
            <a:r>
              <a:rPr lang="en-US" altLang="en-US" dirty="0"/>
              <a:t>Devote at least 1,600 hours per year to position.</a:t>
            </a:r>
          </a:p>
          <a:p>
            <a:pPr marL="0" indent="0">
              <a:buNone/>
            </a:pPr>
            <a:r>
              <a:rPr lang="en-US" altLang="en-US" dirty="0"/>
              <a:t>Probate judges, magistrates are exempt from these requirements.</a:t>
            </a:r>
          </a:p>
        </p:txBody>
      </p:sp>
    </p:spTree>
    <p:extLst>
      <p:ext uri="{BB962C8B-B14F-4D97-AF65-F5344CB8AC3E}">
        <p14:creationId xmlns:p14="http://schemas.microsoft.com/office/powerpoint/2010/main" val="1849366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22C06A6-24C7-115E-6CF7-732D653E012E}"/>
              </a:ext>
            </a:extLst>
          </p:cNvPr>
          <p:cNvSpPr>
            <a:spLocks noGrp="1"/>
          </p:cNvSpPr>
          <p:nvPr>
            <p:ph type="title"/>
          </p:nvPr>
        </p:nvSpPr>
        <p:spPr/>
        <p:txBody>
          <a:bodyPr/>
          <a:lstStyle/>
          <a:p>
            <a:r>
              <a:rPr lang="en-US" dirty="0"/>
              <a:t>Types of workers ineligible to join </a:t>
            </a:r>
            <a:br>
              <a:rPr lang="en-US" dirty="0"/>
            </a:br>
            <a:r>
              <a:rPr lang="en-US" dirty="0"/>
              <a:t>SCRS, State ORP, PORS</a:t>
            </a:r>
          </a:p>
        </p:txBody>
      </p:sp>
      <p:sp>
        <p:nvSpPr>
          <p:cNvPr id="7" name="Content Placeholder 6">
            <a:extLst>
              <a:ext uri="{FF2B5EF4-FFF2-40B4-BE49-F238E27FC236}">
                <a16:creationId xmlns:a16="http://schemas.microsoft.com/office/drawing/2014/main" id="{1647C231-C243-313E-8DD9-43E8EC89F68D}"/>
              </a:ext>
            </a:extLst>
          </p:cNvPr>
          <p:cNvSpPr>
            <a:spLocks noGrp="1"/>
          </p:cNvSpPr>
          <p:nvPr>
            <p:ph idx="1"/>
          </p:nvPr>
        </p:nvSpPr>
        <p:spPr/>
        <p:txBody>
          <a:bodyPr/>
          <a:lstStyle/>
          <a:p>
            <a:r>
              <a:rPr lang="en-US" altLang="en-US" dirty="0"/>
              <a:t>Non-employees.</a:t>
            </a:r>
          </a:p>
          <a:p>
            <a:pPr lvl="1"/>
            <a:r>
              <a:rPr lang="en-US" altLang="en-US" dirty="0"/>
              <a:t>Independent contractors.</a:t>
            </a:r>
          </a:p>
          <a:p>
            <a:r>
              <a:rPr lang="en-US" altLang="en-US" dirty="0"/>
              <a:t>Students employed by the school they are attending.</a:t>
            </a:r>
          </a:p>
          <a:p>
            <a:r>
              <a:rPr lang="en-US" altLang="en-US" dirty="0"/>
              <a:t>People compensated solely by per diem reimbursements.</a:t>
            </a:r>
          </a:p>
          <a:p>
            <a:r>
              <a:rPr lang="en-US" altLang="en-US" dirty="0"/>
              <a:t>Retired members of SCRS or PORS may not participate as active members in SCRS, PORS or State ORP.</a:t>
            </a:r>
          </a:p>
          <a:p>
            <a:endParaRPr lang="en-US" dirty="0"/>
          </a:p>
        </p:txBody>
      </p:sp>
      <p:sp>
        <p:nvSpPr>
          <p:cNvPr id="4" name="Slide Number Placeholder 3">
            <a:extLst>
              <a:ext uri="{FF2B5EF4-FFF2-40B4-BE49-F238E27FC236}">
                <a16:creationId xmlns:a16="http://schemas.microsoft.com/office/drawing/2014/main" id="{76FF1050-AEBF-CFDE-B780-C0540563A3D6}"/>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1117112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a:xfrm>
            <a:off x="609600" y="4604997"/>
            <a:ext cx="5865813" cy="1686265"/>
          </a:xfrm>
        </p:spPr>
        <p:txBody>
          <a:bodyPr/>
          <a:lstStyle/>
          <a:p>
            <a:pPr marL="0" indent="0">
              <a:buNone/>
            </a:pPr>
            <a:r>
              <a:rPr lang="en-US" altLang="en-US" dirty="0"/>
              <a:t>Membership class affects:</a:t>
            </a:r>
          </a:p>
          <a:p>
            <a:pPr lvl="1"/>
            <a:r>
              <a:rPr lang="en-US" altLang="en-US" dirty="0"/>
              <a:t>Service retirement eligibility; </a:t>
            </a:r>
          </a:p>
          <a:p>
            <a:pPr lvl="1"/>
            <a:r>
              <a:rPr lang="en-US" altLang="en-US" dirty="0"/>
              <a:t>Average final compensation calculation; and</a:t>
            </a:r>
          </a:p>
          <a:p>
            <a:pPr lvl="1"/>
            <a:r>
              <a:rPr lang="en-US" altLang="en-US" dirty="0"/>
              <a:t>Credit for unused leave at retirement.</a:t>
            </a:r>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600" y="228599"/>
            <a:ext cx="4702234" cy="2223655"/>
          </a:xfrm>
        </p:spPr>
        <p:txBody>
          <a:bodyPr/>
          <a:lstStyle/>
          <a:p>
            <a:r>
              <a:rPr lang="en-US" dirty="0"/>
              <a:t>SCRS, PORS membership classes</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grpSp>
        <p:nvGrpSpPr>
          <p:cNvPr id="28" name="Group 27">
            <a:extLst>
              <a:ext uri="{FF2B5EF4-FFF2-40B4-BE49-F238E27FC236}">
                <a16:creationId xmlns:a16="http://schemas.microsoft.com/office/drawing/2014/main" id="{9235C1DE-4A5B-A920-AF1A-72F28669C0A0}"/>
              </a:ext>
            </a:extLst>
          </p:cNvPr>
          <p:cNvGrpSpPr/>
          <p:nvPr/>
        </p:nvGrpSpPr>
        <p:grpSpPr>
          <a:xfrm>
            <a:off x="762000" y="3070225"/>
            <a:ext cx="2377440" cy="1120008"/>
            <a:chOff x="762000" y="3181323"/>
            <a:chExt cx="2377440" cy="1120008"/>
          </a:xfrm>
        </p:grpSpPr>
        <p:sp>
          <p:nvSpPr>
            <p:cNvPr id="25" name="TextBox 24">
              <a:extLst>
                <a:ext uri="{FF2B5EF4-FFF2-40B4-BE49-F238E27FC236}">
                  <a16:creationId xmlns:a16="http://schemas.microsoft.com/office/drawing/2014/main" id="{F32133A0-B023-3555-A3C1-85DB3713FEA9}"/>
                </a:ext>
              </a:extLst>
            </p:cNvPr>
            <p:cNvSpPr txBox="1"/>
            <p:nvPr/>
          </p:nvSpPr>
          <p:spPr>
            <a:xfrm>
              <a:off x="762000" y="3655000"/>
              <a:ext cx="2377440" cy="646331"/>
            </a:xfrm>
            <a:prstGeom prst="rect">
              <a:avLst/>
            </a:prstGeom>
            <a:noFill/>
          </p:spPr>
          <p:txBody>
            <a:bodyPr wrap="square">
              <a:spAutoFit/>
            </a:bodyPr>
            <a:lstStyle/>
            <a:p>
              <a:r>
                <a:rPr lang="en-US" dirty="0">
                  <a:solidFill>
                    <a:schemeClr val="tx2"/>
                  </a:solidFill>
                </a:rPr>
                <a:t>Earned service began prior to July 1, 2012</a:t>
              </a:r>
            </a:p>
          </p:txBody>
        </p:sp>
        <p:cxnSp>
          <p:nvCxnSpPr>
            <p:cNvPr id="26" name="Straight Connector 25">
              <a:extLst>
                <a:ext uri="{FF2B5EF4-FFF2-40B4-BE49-F238E27FC236}">
                  <a16:creationId xmlns:a16="http://schemas.microsoft.com/office/drawing/2014/main" id="{DD3B1985-8284-0755-EF0B-07DCD0C806A3}"/>
                </a:ext>
              </a:extLst>
            </p:cNvPr>
            <p:cNvCxnSpPr>
              <a:cxnSpLocks/>
            </p:cNvCxnSpPr>
            <p:nvPr/>
          </p:nvCxnSpPr>
          <p:spPr>
            <a:xfrm>
              <a:off x="762000" y="3628331"/>
              <a:ext cx="237744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046FAFC-EF96-74B9-C2EE-D4683EB4C78C}"/>
                </a:ext>
              </a:extLst>
            </p:cNvPr>
            <p:cNvSpPr txBox="1"/>
            <p:nvPr/>
          </p:nvSpPr>
          <p:spPr>
            <a:xfrm>
              <a:off x="762000" y="3181323"/>
              <a:ext cx="2377440"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Class Two</a:t>
              </a:r>
            </a:p>
          </p:txBody>
        </p:sp>
      </p:grpSp>
      <p:grpSp>
        <p:nvGrpSpPr>
          <p:cNvPr id="31" name="Group 30">
            <a:extLst>
              <a:ext uri="{FF2B5EF4-FFF2-40B4-BE49-F238E27FC236}">
                <a16:creationId xmlns:a16="http://schemas.microsoft.com/office/drawing/2014/main" id="{EC2AE22A-F8FE-A565-D22D-CB6D6932406B}"/>
              </a:ext>
            </a:extLst>
          </p:cNvPr>
          <p:cNvGrpSpPr/>
          <p:nvPr/>
        </p:nvGrpSpPr>
        <p:grpSpPr>
          <a:xfrm>
            <a:off x="3718560" y="3070225"/>
            <a:ext cx="2377440" cy="1120008"/>
            <a:chOff x="762000" y="3181323"/>
            <a:chExt cx="2377440" cy="1120008"/>
          </a:xfrm>
        </p:grpSpPr>
        <p:sp>
          <p:nvSpPr>
            <p:cNvPr id="32" name="TextBox 31">
              <a:extLst>
                <a:ext uri="{FF2B5EF4-FFF2-40B4-BE49-F238E27FC236}">
                  <a16:creationId xmlns:a16="http://schemas.microsoft.com/office/drawing/2014/main" id="{5E863820-430C-113C-7A38-F98587FE48FC}"/>
                </a:ext>
              </a:extLst>
            </p:cNvPr>
            <p:cNvSpPr txBox="1"/>
            <p:nvPr/>
          </p:nvSpPr>
          <p:spPr>
            <a:xfrm>
              <a:off x="762000" y="3655000"/>
              <a:ext cx="2377440" cy="646331"/>
            </a:xfrm>
            <a:prstGeom prst="rect">
              <a:avLst/>
            </a:prstGeom>
            <a:noFill/>
          </p:spPr>
          <p:txBody>
            <a:bodyPr wrap="square">
              <a:spAutoFit/>
            </a:bodyPr>
            <a:lstStyle/>
            <a:p>
              <a:r>
                <a:rPr lang="en-US" dirty="0">
                  <a:solidFill>
                    <a:schemeClr val="tx2"/>
                  </a:solidFill>
                </a:rPr>
                <a:t>Earned service began on or after July 1, 2012</a:t>
              </a:r>
            </a:p>
          </p:txBody>
        </p:sp>
        <p:cxnSp>
          <p:nvCxnSpPr>
            <p:cNvPr id="33" name="Straight Connector 32">
              <a:extLst>
                <a:ext uri="{FF2B5EF4-FFF2-40B4-BE49-F238E27FC236}">
                  <a16:creationId xmlns:a16="http://schemas.microsoft.com/office/drawing/2014/main" id="{042668AE-8FA5-747D-E8A5-3B5B261A1C71}"/>
                </a:ext>
              </a:extLst>
            </p:cNvPr>
            <p:cNvCxnSpPr>
              <a:cxnSpLocks/>
            </p:cNvCxnSpPr>
            <p:nvPr/>
          </p:nvCxnSpPr>
          <p:spPr>
            <a:xfrm>
              <a:off x="762000" y="3628331"/>
              <a:ext cx="237744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8B18A5EB-C285-4550-11BA-7ACCABD98B9F}"/>
                </a:ext>
              </a:extLst>
            </p:cNvPr>
            <p:cNvSpPr txBox="1"/>
            <p:nvPr/>
          </p:nvSpPr>
          <p:spPr>
            <a:xfrm>
              <a:off x="762000" y="3181323"/>
              <a:ext cx="2377440"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Class Three</a:t>
              </a:r>
            </a:p>
          </p:txBody>
        </p:sp>
      </p:grpSp>
    </p:spTree>
    <p:custDataLst>
      <p:tags r:id="rId1"/>
    </p:custDataLst>
    <p:extLst>
      <p:ext uri="{BB962C8B-B14F-4D97-AF65-F5344CB8AC3E}">
        <p14:creationId xmlns:p14="http://schemas.microsoft.com/office/powerpoint/2010/main" val="327728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Slide Number Placeholder 3">
            <a:extLst>
              <a:ext uri="{FF2B5EF4-FFF2-40B4-BE49-F238E27FC236}">
                <a16:creationId xmlns:a16="http://schemas.microsoft.com/office/drawing/2014/main" id="{4BEF214F-1A6C-4E92-9F10-BD15018D16C8}"/>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defRPr/>
            </a:pPr>
            <a:fld id="{CC4B4B7F-08FC-4D03-9CB1-F24DF5AA2736}" type="slidenum">
              <a:rPr lang="en-US" smtClean="0"/>
              <a:pPr fontAlgn="base">
                <a:lnSpc>
                  <a:spcPct val="100000"/>
                </a:lnSpc>
                <a:spcBef>
                  <a:spcPct val="0"/>
                </a:spcBef>
                <a:spcAft>
                  <a:spcPct val="0"/>
                </a:spcAft>
                <a:buFontTx/>
                <a:buNone/>
                <a:defRPr/>
              </a:pPr>
              <a:t>7</a:t>
            </a:fld>
            <a:endParaRPr lang="en-US" altLang="en-US" sz="1400">
              <a:solidFill>
                <a:schemeClr val="bg1"/>
              </a:solidFill>
              <a:latin typeface="Times New Roman" panose="02020603050405020304" pitchFamily="18" charset="0"/>
            </a:endParaRPr>
          </a:p>
        </p:txBody>
      </p:sp>
      <p:sp>
        <p:nvSpPr>
          <p:cNvPr id="23555" name="Content Placeholder 2">
            <a:extLst>
              <a:ext uri="{FF2B5EF4-FFF2-40B4-BE49-F238E27FC236}">
                <a16:creationId xmlns:a16="http://schemas.microsoft.com/office/drawing/2014/main" id="{1CD54F83-5041-4B11-AA02-BDF677B019B8}"/>
              </a:ext>
            </a:extLst>
          </p:cNvPr>
          <p:cNvSpPr>
            <a:spLocks noGrp="1" noChangeArrowheads="1"/>
          </p:cNvSpPr>
          <p:nvPr>
            <p:ph sz="half" idx="1"/>
          </p:nvPr>
        </p:nvSpPr>
        <p:spPr/>
        <p:txBody>
          <a:bodyPr/>
          <a:lstStyle/>
          <a:p>
            <a:pPr eaLnBrk="1" hangingPunct="1"/>
            <a:r>
              <a:rPr lang="en-US" altLang="en-US" dirty="0"/>
              <a:t>SCRS and PORS are correlated systems. </a:t>
            </a:r>
          </a:p>
          <a:p>
            <a:pPr lvl="1" eaLnBrk="1" hangingPunct="1"/>
            <a:r>
              <a:rPr lang="en-US" altLang="en-US" dirty="0"/>
              <a:t>Complementary relationship as defined by statute.</a:t>
            </a:r>
          </a:p>
          <a:p>
            <a:pPr eaLnBrk="1" hangingPunct="1"/>
            <a:r>
              <a:rPr lang="en-US" altLang="en-US" dirty="0"/>
              <a:t>If member has service credit in both systems, service credit is combined for purpose of determining eligibility for benefits, but not for calculating the amount of benefits. </a:t>
            </a:r>
          </a:p>
          <a:p>
            <a:pPr lvl="1" eaLnBrk="1" hangingPunct="1"/>
            <a:r>
              <a:rPr lang="en-US" altLang="en-US" dirty="0"/>
              <a:t>See the </a:t>
            </a:r>
            <a:r>
              <a:rPr lang="en-US" altLang="en-US" i="1" dirty="0">
                <a:hlinkClick r:id="rId2"/>
              </a:rPr>
              <a:t>Covered Employer Procedures Manual</a:t>
            </a:r>
            <a:r>
              <a:rPr lang="en-US" altLang="en-US" i="1" dirty="0"/>
              <a:t> </a:t>
            </a:r>
            <a:r>
              <a:rPr lang="en-US" altLang="en-US" dirty="0"/>
              <a:t>for more information.</a:t>
            </a:r>
          </a:p>
        </p:txBody>
      </p:sp>
      <p:sp>
        <p:nvSpPr>
          <p:cNvPr id="23554" name="Title 1">
            <a:extLst>
              <a:ext uri="{FF2B5EF4-FFF2-40B4-BE49-F238E27FC236}">
                <a16:creationId xmlns:a16="http://schemas.microsoft.com/office/drawing/2014/main" id="{82F41909-3BC3-47E6-A557-02D56274E974}"/>
              </a:ext>
            </a:extLst>
          </p:cNvPr>
          <p:cNvSpPr>
            <a:spLocks noGrp="1" noChangeArrowheads="1"/>
          </p:cNvSpPr>
          <p:nvPr>
            <p:ph type="title"/>
          </p:nvPr>
        </p:nvSpPr>
        <p:spPr/>
        <p:txBody>
          <a:bodyPr/>
          <a:lstStyle/>
          <a:p>
            <a:pPr eaLnBrk="1" hangingPunct="1"/>
            <a:r>
              <a:rPr lang="en-US" altLang="en-US"/>
              <a:t>Correlated systems</a:t>
            </a:r>
          </a:p>
        </p:txBody>
      </p:sp>
    </p:spTree>
  </p:cSld>
  <p:clrMapOvr>
    <a:masterClrMapping/>
  </p:clrMapOvr>
  <mc:AlternateContent xmlns:mc="http://schemas.openxmlformats.org/markup-compatibility/2006" xmlns:p14="http://schemas.microsoft.com/office/powerpoint/2010/main">
    <mc:Choice Requires="p14">
      <p:transition spd="slow" p14:dur="2000" advTm="26661"/>
    </mc:Choice>
    <mc:Fallback xmlns="">
      <p:transition spd="slow" advTm="26661"/>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8</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23377</TotalTime>
  <Words>506</Words>
  <Application>Microsoft Office PowerPoint</Application>
  <PresentationFormat>Widescreen</PresentationFormat>
  <Paragraphs>75</Paragraphs>
  <Slides>8</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Tw Cen MT Condensed</vt:lpstr>
      <vt:lpstr>2_Office Theme</vt:lpstr>
      <vt:lpstr>Membership and enrollment: eligibility</vt:lpstr>
      <vt:lpstr>Who is eligible?</vt:lpstr>
      <vt:lpstr>SCRS, State ORP mandatory membership exceptions</vt:lpstr>
      <vt:lpstr>PORS eligibility</vt:lpstr>
      <vt:lpstr>Types of workers ineligible to join  SCRS, State ORP, PORS</vt:lpstr>
      <vt:lpstr>SCRS, PORS membership classes</vt:lpstr>
      <vt:lpstr>Correlated systems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514</cp:revision>
  <cp:lastPrinted>2020-01-10T14:41:31Z</cp:lastPrinted>
  <dcterms:created xsi:type="dcterms:W3CDTF">2019-11-01T12:34:11Z</dcterms:created>
  <dcterms:modified xsi:type="dcterms:W3CDTF">2025-04-02T18:18:57Z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