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7" r:id="rId3"/>
    <p:sldId id="456" r:id="rId4"/>
    <p:sldId id="462" r:id="rId5"/>
    <p:sldId id="465" r:id="rId6"/>
    <p:sldId id="466" r:id="rId7"/>
    <p:sldId id="468" r:id="rId8"/>
    <p:sldId id="469"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4117690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hyperlink" Target="https://peba.sc.gov/sites/default/files/ees_enrollments.pdf" TargetMode="External"/><Relationship Id="rId5" Type="http://schemas.openxmlformats.org/officeDocument/2006/relationships/hyperlink" Target="https://www.peba.sc.gov/sites/default/files/new_hire_enrollment_ret.pdf" TargetMode="External"/><Relationship Id="rId4" Type="http://schemas.openxmlformats.org/officeDocument/2006/relationships/hyperlink" Target="https://ees.retirement.sc.gov/ees/logon.jsp"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6.xml"/><Relationship Id="rId4" Type="http://schemas.openxmlformats.org/officeDocument/2006/relationships/hyperlink" Target="https://peba.sc.gov/state-or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peba.sc.gov/sites/default/files/earnings_limitation.pdf" TargetMode="External"/><Relationship Id="rId2" Type="http://schemas.openxmlformats.org/officeDocument/2006/relationships/hyperlink" Target="https://www.peba.sc.gov/sites/default/files/returning.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Membership and enrollment: enrollment process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1CF0FD7-6783-765E-5B90-96C59829ED0A}"/>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Content Placeholder 1">
            <a:extLst>
              <a:ext uri="{FF2B5EF4-FFF2-40B4-BE49-F238E27FC236}">
                <a16:creationId xmlns:a16="http://schemas.microsoft.com/office/drawing/2014/main" id="{E588DB2C-AD8E-5024-3401-B96B1CAF92F9}"/>
              </a:ext>
            </a:extLst>
          </p:cNvPr>
          <p:cNvSpPr>
            <a:spLocks noGrp="1"/>
          </p:cNvSpPr>
          <p:nvPr>
            <p:ph sz="half" idx="1"/>
          </p:nvPr>
        </p:nvSpPr>
        <p:spPr/>
        <p:txBody>
          <a:bodyPr/>
          <a:lstStyle/>
          <a:p>
            <a:pPr eaLnBrk="1" hangingPunct="1"/>
            <a:r>
              <a:rPr lang="en-US" altLang="en-US" dirty="0"/>
              <a:t>Eligible employees must make retirement plan election within 30 days of hire date.</a:t>
            </a:r>
          </a:p>
          <a:p>
            <a:pPr eaLnBrk="1" hangingPunct="1"/>
            <a:r>
              <a:rPr lang="en-US" altLang="en-US" dirty="0"/>
              <a:t>Can choose, when eligible:</a:t>
            </a:r>
          </a:p>
          <a:p>
            <a:pPr lvl="1" eaLnBrk="1" hangingPunct="1"/>
            <a:r>
              <a:rPr lang="en-US" altLang="en-US" dirty="0"/>
              <a:t>SCRS;</a:t>
            </a:r>
          </a:p>
          <a:p>
            <a:pPr lvl="1" eaLnBrk="1" hangingPunct="1"/>
            <a:r>
              <a:rPr lang="en-US" altLang="en-US" dirty="0"/>
              <a:t>State ORP; or</a:t>
            </a:r>
          </a:p>
          <a:p>
            <a:pPr lvl="1" eaLnBrk="1" hangingPunct="1"/>
            <a:r>
              <a:rPr lang="en-US" altLang="en-US" dirty="0"/>
              <a:t>Non-membership.</a:t>
            </a:r>
          </a:p>
          <a:p>
            <a:pPr eaLnBrk="1" hangingPunct="1"/>
            <a:r>
              <a:rPr lang="en-US" altLang="en-US" dirty="0"/>
              <a:t>Employee defaults to SCRS, if eligible, if no election is made within 30 days.</a:t>
            </a:r>
          </a:p>
          <a:p>
            <a:pPr eaLnBrk="1" hangingPunct="1"/>
            <a:r>
              <a:rPr lang="en-US" altLang="en-US" dirty="0"/>
              <a:t>PORS membership is generally mandatory for eligible positions.</a:t>
            </a:r>
          </a:p>
        </p:txBody>
      </p:sp>
      <p:sp>
        <p:nvSpPr>
          <p:cNvPr id="3" name="Title 2">
            <a:extLst>
              <a:ext uri="{FF2B5EF4-FFF2-40B4-BE49-F238E27FC236}">
                <a16:creationId xmlns:a16="http://schemas.microsoft.com/office/drawing/2014/main" id="{1169E0E3-C814-1D7A-0F66-3182040F2265}"/>
              </a:ext>
            </a:extLst>
          </p:cNvPr>
          <p:cNvSpPr>
            <a:spLocks noGrp="1"/>
          </p:cNvSpPr>
          <p:nvPr>
            <p:ph type="title"/>
          </p:nvPr>
        </p:nvSpPr>
        <p:spPr/>
        <p:txBody>
          <a:bodyPr/>
          <a:lstStyle/>
          <a:p>
            <a:r>
              <a:rPr lang="en-US" dirty="0"/>
              <a:t>Enrollment</a:t>
            </a:r>
          </a:p>
        </p:txBody>
      </p:sp>
    </p:spTree>
    <p:extLst>
      <p:ext uri="{BB962C8B-B14F-4D97-AF65-F5344CB8AC3E}">
        <p14:creationId xmlns:p14="http://schemas.microsoft.com/office/powerpoint/2010/main" val="330446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Generally, membership is a required condition of employment. </a:t>
            </a:r>
          </a:p>
          <a:p>
            <a:pPr eaLnBrk="1" hangingPunct="1"/>
            <a:r>
              <a:rPr lang="en-US" altLang="en-US" dirty="0"/>
              <a:t>New hire cannot opt out if they have an active or inactive SCRS account.</a:t>
            </a:r>
          </a:p>
          <a:p>
            <a:pPr eaLnBrk="1" hangingPunct="1"/>
            <a:r>
              <a:rPr lang="en-US" altLang="en-US" dirty="0"/>
              <a:t>If a person does not have funds in an SCRS account but has funds in a PORS, GARS, JSRS or nonconcurrent State ORP account, they may elect to opt out of SCRS membership if otherwise eligible.</a:t>
            </a:r>
          </a:p>
          <a:p>
            <a:pPr eaLnBrk="1" hangingPunct="1"/>
            <a:r>
              <a:rPr lang="en-US" altLang="en-US" dirty="0"/>
              <a:t>Opting out is irrevocable for the period of employment.</a:t>
            </a:r>
          </a:p>
          <a:p>
            <a:pPr eaLnBrk="1" hangingPunct="1"/>
            <a:r>
              <a:rPr lang="en-US" altLang="en-US" dirty="0"/>
              <a:t>If hired into a position later that requires membership, the non-membership election is canceled.</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Electing non-membership</a:t>
            </a:r>
            <a:endParaRPr lang="en-US" dirty="0"/>
          </a:p>
        </p:txBody>
      </p:sp>
    </p:spTree>
    <p:extLst>
      <p:ext uri="{BB962C8B-B14F-4D97-AF65-F5344CB8AC3E}">
        <p14:creationId xmlns:p14="http://schemas.microsoft.com/office/powerpoint/2010/main" val="396839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B3D2584-00BD-9593-3034-C8B24F2D6663}"/>
              </a:ext>
            </a:extLst>
          </p:cNvPr>
          <p:cNvSpPr>
            <a:spLocks noGrp="1"/>
          </p:cNvSpPr>
          <p:nvPr>
            <p:ph type="title"/>
          </p:nvPr>
        </p:nvSpPr>
        <p:spPr/>
        <p:txBody>
          <a:bodyPr/>
          <a:lstStyle/>
          <a:p>
            <a:r>
              <a:rPr lang="en-US" altLang="en-US" dirty="0"/>
              <a:t>Secondary employment</a:t>
            </a:r>
            <a:endParaRPr lang="en-US" dirty="0"/>
          </a:p>
        </p:txBody>
      </p:sp>
      <p:sp>
        <p:nvSpPr>
          <p:cNvPr id="7" name="Content Placeholder 6">
            <a:extLst>
              <a:ext uri="{FF2B5EF4-FFF2-40B4-BE49-F238E27FC236}">
                <a16:creationId xmlns:a16="http://schemas.microsoft.com/office/drawing/2014/main" id="{6C4994D7-49FC-0789-1DFC-225C33231B07}"/>
              </a:ext>
            </a:extLst>
          </p:cNvPr>
          <p:cNvSpPr>
            <a:spLocks noGrp="1"/>
          </p:cNvSpPr>
          <p:nvPr>
            <p:ph idx="1"/>
          </p:nvPr>
        </p:nvSpPr>
        <p:spPr/>
        <p:txBody>
          <a:bodyPr>
            <a:normAutofit/>
          </a:bodyPr>
          <a:lstStyle/>
          <a:p>
            <a:pPr eaLnBrk="1" hangingPunct="1"/>
            <a:r>
              <a:rPr lang="en-US" altLang="en-US" dirty="0"/>
              <a:t>When a member is active in SCRS and secondary employment offers SCRS and State ORP, employee must join SCRS with secondary employer.</a:t>
            </a:r>
          </a:p>
          <a:p>
            <a:pPr eaLnBrk="1" hangingPunct="1"/>
            <a:r>
              <a:rPr lang="en-US" altLang="en-US" dirty="0"/>
              <a:t>When a member is active in State ORP and secondary employment offers SCRS and State ORP, employee must join State ORP with secondary employer.</a:t>
            </a:r>
          </a:p>
          <a:p>
            <a:pPr lvl="1" eaLnBrk="1" hangingPunct="1"/>
            <a:r>
              <a:rPr lang="en-US" altLang="en-US" dirty="0"/>
              <a:t>Must also choose same service provider. </a:t>
            </a:r>
          </a:p>
          <a:p>
            <a:pPr lvl="1" eaLnBrk="1" hangingPunct="1"/>
            <a:r>
              <a:rPr lang="en-US" altLang="en-US" dirty="0"/>
              <a:t>If secondary employment does not offer State ORP, employee may elect either SCRS or, if eligible, non-membership.</a:t>
            </a:r>
          </a:p>
        </p:txBody>
      </p:sp>
      <p:sp>
        <p:nvSpPr>
          <p:cNvPr id="3" name="Slide Number Placeholder 2">
            <a:extLst>
              <a:ext uri="{FF2B5EF4-FFF2-40B4-BE49-F238E27FC236}">
                <a16:creationId xmlns:a16="http://schemas.microsoft.com/office/drawing/2014/main" id="{D52A1C92-DFC7-823F-1EAE-F57EF0CC12AB}"/>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643608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2917779"/>
            <a:ext cx="3912524" cy="3373294"/>
          </a:xfrm>
        </p:spPr>
        <p:txBody>
          <a:bodyPr>
            <a:normAutofit/>
          </a:bodyPr>
          <a:lstStyle/>
          <a:p>
            <a:pPr eaLnBrk="1" hangingPunct="1"/>
            <a:r>
              <a:rPr lang="en-US" altLang="en-US" dirty="0"/>
              <a:t>Submit a </a:t>
            </a:r>
            <a:r>
              <a:rPr lang="en-US" altLang="en-US" i="1" dirty="0"/>
              <a:t>Retirement Plan Enrollment </a:t>
            </a:r>
            <a:r>
              <a:rPr lang="en-US" altLang="en-US" dirty="0"/>
              <a:t>in </a:t>
            </a:r>
            <a:r>
              <a:rPr lang="en-US" altLang="en-US" dirty="0">
                <a:hlinkClick r:id="rId4">
                  <a:extLst>
                    <a:ext uri="{A12FA001-AC4F-418D-AE19-62706E023703}">
                      <ahyp:hlinkClr xmlns:ahyp="http://schemas.microsoft.com/office/drawing/2018/hyperlinkcolor" val="tx"/>
                    </a:ext>
                  </a:extLst>
                </a:hlinkClick>
              </a:rPr>
              <a:t>EES</a:t>
            </a:r>
            <a:r>
              <a:rPr lang="en-US" altLang="en-US" dirty="0"/>
              <a:t> for every new hire event.</a:t>
            </a:r>
          </a:p>
          <a:p>
            <a:pPr lvl="1" eaLnBrk="1" hangingPunct="1"/>
            <a:r>
              <a:rPr lang="en-US" altLang="en-US" dirty="0"/>
              <a:t>Valid employee email address required.</a:t>
            </a:r>
            <a:r>
              <a:rPr kumimoji="0" lang="en-US" altLang="en-US" sz="2000" b="0" i="0" u="none" strike="noStrike" kern="1200" cap="none" spc="0" normalizeH="0" baseline="0" noProof="0" dirty="0">
                <a:ln>
                  <a:noFill/>
                </a:ln>
                <a:solidFill>
                  <a:srgbClr val="FFFFFF"/>
                </a:solidFill>
                <a:effectLst/>
                <a:uLnTx/>
                <a:uFillTx/>
                <a:latin typeface="Calibri" panose="020F0502020204030204"/>
                <a:ea typeface="+mn-ea"/>
                <a:cs typeface="+mn-cs"/>
              </a:rPr>
              <a:t> </a:t>
            </a:r>
          </a:p>
          <a:p>
            <a:pPr lvl="1" eaLnBrk="1" hangingPunct="1"/>
            <a:r>
              <a:rPr lang="en-US" altLang="en-US" dirty="0"/>
              <a:t>Enter employee’s legal name. </a:t>
            </a:r>
          </a:p>
          <a:p>
            <a:pPr lvl="1" eaLnBrk="1" hangingPunct="1"/>
            <a:r>
              <a:rPr lang="en-US" altLang="en-US" dirty="0"/>
              <a:t>New hire receives email to make election. </a:t>
            </a:r>
          </a:p>
          <a:p>
            <a:pPr eaLnBrk="1" hangingPunct="1"/>
            <a:r>
              <a:rPr lang="en-US" dirty="0"/>
              <a:t>Provide the </a:t>
            </a:r>
            <a:r>
              <a:rPr lang="en-US" i="1" u="sng" dirty="0">
                <a:hlinkClick r:id="rId5">
                  <a:extLst>
                    <a:ext uri="{A12FA001-AC4F-418D-AE19-62706E023703}">
                      <ahyp:hlinkClr xmlns:ahyp="http://schemas.microsoft.com/office/drawing/2018/hyperlinkcolor" val="tx"/>
                    </a:ext>
                  </a:extLst>
                </a:hlinkClick>
              </a:rPr>
              <a:t>Retirement Enrollment Guide for New Hires</a:t>
            </a:r>
            <a:r>
              <a:rPr lang="en-US" dirty="0"/>
              <a:t> flyer.</a:t>
            </a:r>
          </a:p>
        </p:txBody>
      </p:sp>
      <p:sp>
        <p:nvSpPr>
          <p:cNvPr id="14" name="Content Placeholder 13">
            <a:extLst>
              <a:ext uri="{FF2B5EF4-FFF2-40B4-BE49-F238E27FC236}">
                <a16:creationId xmlns:a16="http://schemas.microsoft.com/office/drawing/2014/main" id="{B5C07658-D7D6-D616-777E-31FBDC0BEDBF}"/>
              </a:ext>
            </a:extLst>
          </p:cNvPr>
          <p:cNvSpPr>
            <a:spLocks noGrp="1"/>
          </p:cNvSpPr>
          <p:nvPr>
            <p:ph sz="half" idx="2"/>
          </p:nvPr>
        </p:nvSpPr>
        <p:spPr>
          <a:xfrm>
            <a:off x="6096000" y="2917776"/>
            <a:ext cx="5486400" cy="3373295"/>
          </a:xfrm>
        </p:spPr>
        <p:txBody>
          <a:bodyPr/>
          <a:lstStyle/>
          <a:p>
            <a:r>
              <a:rPr lang="en-US" altLang="en-US" dirty="0"/>
              <a:t>Refer to the </a:t>
            </a:r>
            <a:r>
              <a:rPr lang="en-US" altLang="en-US" i="1" dirty="0">
                <a:hlinkClick r:id="rId6">
                  <a:extLst>
                    <a:ext uri="{A12FA001-AC4F-418D-AE19-62706E023703}">
                      <ahyp:hlinkClr xmlns:ahyp="http://schemas.microsoft.com/office/drawing/2018/hyperlinkcolor" val="tx"/>
                    </a:ext>
                  </a:extLst>
                </a:hlinkClick>
              </a:rPr>
              <a:t>Using EES for retirement enrollment elections</a:t>
            </a:r>
            <a:r>
              <a:rPr lang="en-US" altLang="en-US" i="1" dirty="0"/>
              <a:t> </a:t>
            </a:r>
            <a:r>
              <a:rPr lang="en-US" altLang="en-US" dirty="0"/>
              <a:t>training resource.  </a:t>
            </a:r>
          </a:p>
          <a:p>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599" y="228600"/>
            <a:ext cx="10972799" cy="2122246"/>
          </a:xfrm>
        </p:spPr>
        <p:txBody>
          <a:bodyPr/>
          <a:lstStyle/>
          <a:p>
            <a:r>
              <a:rPr lang="en-US" altLang="en-US" dirty="0"/>
              <a:t>Enrollment process</a:t>
            </a:r>
            <a:r>
              <a:rPr lang="en-US" altLang="en-US" baseline="30000" dirty="0"/>
              <a:t>1</a:t>
            </a:r>
            <a:endParaRPr lang="en-US" baseline="30000" dirty="0"/>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15" name="Rectangle 4">
            <a:extLst>
              <a:ext uri="{FF2B5EF4-FFF2-40B4-BE49-F238E27FC236}">
                <a16:creationId xmlns:a16="http://schemas.microsoft.com/office/drawing/2014/main" id="{D1D79D0A-862A-0792-C48C-344078055B0A}"/>
              </a:ext>
            </a:extLst>
          </p:cNvPr>
          <p:cNvSpPr>
            <a:spLocks noChangeArrowheads="1"/>
          </p:cNvSpPr>
          <p:nvPr/>
        </p:nvSpPr>
        <p:spPr bwMode="auto">
          <a:xfrm>
            <a:off x="6096000" y="5881682"/>
            <a:ext cx="5486400" cy="41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tx2"/>
                </a:solidFill>
              </a:rPr>
              <a:t>1</a:t>
            </a:r>
            <a:r>
              <a:rPr lang="en-US" altLang="en-US" sz="1000" dirty="0">
                <a:solidFill>
                  <a:schemeClr val="tx2"/>
                </a:solidFill>
              </a:rPr>
              <a:t>State agencies that report their payroll through the Office of the Comptroller General are excluded from this process.</a:t>
            </a:r>
            <a:endParaRPr lang="en-US" altLang="en-US" sz="1000" dirty="0">
              <a:solidFill>
                <a:schemeClr val="tx2"/>
              </a:solidFill>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27728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0999B2E0-7A12-389A-9A3A-92C71D8279DF}"/>
              </a:ext>
            </a:extLst>
          </p:cNvPr>
          <p:cNvSpPr>
            <a:spLocks noGrp="1"/>
          </p:cNvSpPr>
          <p:nvPr>
            <p:ph sz="half" idx="1"/>
          </p:nvPr>
        </p:nvSpPr>
        <p:spPr>
          <a:xfrm>
            <a:off x="609599" y="2917779"/>
            <a:ext cx="5866015" cy="3373294"/>
          </a:xfrm>
        </p:spPr>
        <p:txBody>
          <a:bodyPr>
            <a:normAutofit/>
          </a:bodyPr>
          <a:lstStyle/>
          <a:p>
            <a:pPr eaLnBrk="1" hangingPunct="1"/>
            <a:r>
              <a:rPr lang="en-US" altLang="en-US" dirty="0"/>
              <a:t>If employee elects State ORP, they must choose a service provider.</a:t>
            </a:r>
          </a:p>
          <a:p>
            <a:pPr lvl="1" eaLnBrk="1" hangingPunct="1"/>
            <a:r>
              <a:rPr lang="en-US" dirty="0"/>
              <a:t>Find links to service providers at </a:t>
            </a:r>
            <a:r>
              <a:rPr lang="en-US" u="sng" dirty="0">
                <a:solidFill>
                  <a:schemeClr val="accent1"/>
                </a:solidFill>
                <a:hlinkClick r:id="rId4">
                  <a:extLst>
                    <a:ext uri="{A12FA001-AC4F-418D-AE19-62706E023703}">
                      <ahyp:hlinkClr xmlns:ahyp="http://schemas.microsoft.com/office/drawing/2018/hyperlinkcolor" val="tx"/>
                    </a:ext>
                  </a:extLst>
                </a:hlinkClick>
              </a:rPr>
              <a:t>peba.sc.gov/state-</a:t>
            </a:r>
            <a:r>
              <a:rPr lang="en-US" u="sng" dirty="0" err="1">
                <a:solidFill>
                  <a:schemeClr val="accent1"/>
                </a:solidFill>
                <a:hlinkClick r:id="rId4">
                  <a:extLst>
                    <a:ext uri="{A12FA001-AC4F-418D-AE19-62706E023703}">
                      <ahyp:hlinkClr xmlns:ahyp="http://schemas.microsoft.com/office/drawing/2018/hyperlinkcolor" val="tx"/>
                    </a:ext>
                  </a:extLst>
                </a:hlinkClick>
              </a:rPr>
              <a:t>orp</a:t>
            </a:r>
            <a:r>
              <a:rPr lang="en-US" dirty="0"/>
              <a:t>.</a:t>
            </a:r>
          </a:p>
          <a:p>
            <a:pPr eaLnBrk="1" hangingPunct="1"/>
            <a:r>
              <a:rPr lang="en-US" altLang="en-US" dirty="0"/>
              <a:t>PEBA provides enrollment details to selected service provider.</a:t>
            </a:r>
          </a:p>
          <a:p>
            <a:pPr eaLnBrk="1" hangingPunct="1"/>
            <a:r>
              <a:rPr lang="en-US" altLang="en-US" dirty="0"/>
              <a:t>Employee must also complete investment elections and beneficiary designation with chosen service provider. </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altLang="en-US" dirty="0"/>
              <a:t>State ORP enrollment</a:t>
            </a:r>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1223093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1582A58-F8BF-D460-F553-DF81FF5C3F81}"/>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5" name="Content Placeholder 4">
            <a:extLst>
              <a:ext uri="{FF2B5EF4-FFF2-40B4-BE49-F238E27FC236}">
                <a16:creationId xmlns:a16="http://schemas.microsoft.com/office/drawing/2014/main" id="{D4502182-DEA8-C7FE-FF75-0B108E641BA5}"/>
              </a:ext>
            </a:extLst>
          </p:cNvPr>
          <p:cNvSpPr>
            <a:spLocks noGrp="1"/>
          </p:cNvSpPr>
          <p:nvPr>
            <p:ph sz="half" idx="1"/>
          </p:nvPr>
        </p:nvSpPr>
        <p:spPr/>
        <p:txBody>
          <a:bodyPr/>
          <a:lstStyle/>
          <a:p>
            <a:pPr eaLnBrk="1" hangingPunct="1"/>
            <a:r>
              <a:rPr lang="en-US" altLang="en-US" dirty="0"/>
              <a:t>Employers must notify PEBA when a retired member is hired.</a:t>
            </a:r>
          </a:p>
          <a:p>
            <a:pPr eaLnBrk="1" hangingPunct="1"/>
            <a:r>
              <a:rPr lang="en-US" altLang="en-US" dirty="0"/>
              <a:t>As soon as possible, enter return-to-work dates in EES¹: </a:t>
            </a:r>
          </a:p>
          <a:p>
            <a:pPr lvl="1" eaLnBrk="1" hangingPunct="1"/>
            <a:r>
              <a:rPr lang="en-US" altLang="en-US" dirty="0"/>
              <a:t>Use the </a:t>
            </a:r>
            <a:r>
              <a:rPr lang="en-US" altLang="en-US" i="1" dirty="0"/>
              <a:t>Employed Retirees – Return to Work Date Entry</a:t>
            </a:r>
            <a:r>
              <a:rPr lang="en-US" altLang="en-US" dirty="0"/>
              <a:t> option.</a:t>
            </a:r>
          </a:p>
          <a:p>
            <a:pPr lvl="1" eaLnBrk="1" hangingPunct="1"/>
            <a:r>
              <a:rPr lang="en-US" altLang="en-US" dirty="0"/>
              <a:t>Error message appears when 30-day termination requirement is not met.</a:t>
            </a:r>
          </a:p>
          <a:p>
            <a:pPr lvl="1" eaLnBrk="1" hangingPunct="1"/>
            <a:r>
              <a:rPr lang="en-US" altLang="en-US" dirty="0"/>
              <a:t>Employer is responsible for reimbursing PEBA for any benefits wrongly paid because of a failure to notify.</a:t>
            </a:r>
          </a:p>
          <a:p>
            <a:pPr eaLnBrk="1" hangingPunct="1"/>
            <a:r>
              <a:rPr lang="en-US" altLang="en-US" dirty="0"/>
              <a:t>Remind retiree that employee contributions are withheld. </a:t>
            </a:r>
          </a:p>
          <a:p>
            <a:r>
              <a:rPr lang="en-US" altLang="en-US" dirty="0"/>
              <a:t>Provide these flyers:</a:t>
            </a:r>
          </a:p>
          <a:p>
            <a:pPr lvl="1"/>
            <a:r>
              <a:rPr lang="en-US" altLang="en-US" i="1" dirty="0">
                <a:hlinkClick r:id="rId2"/>
              </a:rPr>
              <a:t>How Returning to Work Will Impact Your Retirement Benefits</a:t>
            </a:r>
            <a:r>
              <a:rPr lang="en-US" altLang="en-US" dirty="0"/>
              <a:t>; and</a:t>
            </a:r>
          </a:p>
          <a:p>
            <a:pPr lvl="1"/>
            <a:r>
              <a:rPr lang="en-US" altLang="en-US" i="1" dirty="0">
                <a:hlinkClick r:id="rId3"/>
              </a:rPr>
              <a:t>How the Earnings Limitation Works</a:t>
            </a:r>
            <a:r>
              <a:rPr lang="en-US" altLang="en-US" dirty="0"/>
              <a:t>.</a:t>
            </a:r>
            <a:endParaRPr lang="en-US" dirty="0"/>
          </a:p>
        </p:txBody>
      </p:sp>
      <p:sp>
        <p:nvSpPr>
          <p:cNvPr id="4" name="Title 3">
            <a:extLst>
              <a:ext uri="{FF2B5EF4-FFF2-40B4-BE49-F238E27FC236}">
                <a16:creationId xmlns:a16="http://schemas.microsoft.com/office/drawing/2014/main" id="{034FBE86-0066-5E22-AF4E-79476A07BAB4}"/>
              </a:ext>
            </a:extLst>
          </p:cNvPr>
          <p:cNvSpPr>
            <a:spLocks noGrp="1"/>
          </p:cNvSpPr>
          <p:nvPr>
            <p:ph type="title"/>
          </p:nvPr>
        </p:nvSpPr>
        <p:spPr/>
        <p:txBody>
          <a:bodyPr/>
          <a:lstStyle/>
          <a:p>
            <a:r>
              <a:rPr lang="en-US" dirty="0"/>
              <a:t>Return-to-work retirees</a:t>
            </a:r>
          </a:p>
        </p:txBody>
      </p:sp>
      <p:sp>
        <p:nvSpPr>
          <p:cNvPr id="6" name="Rectangle 4">
            <a:extLst>
              <a:ext uri="{FF2B5EF4-FFF2-40B4-BE49-F238E27FC236}">
                <a16:creationId xmlns:a16="http://schemas.microsoft.com/office/drawing/2014/main" id="{33F12064-0599-E7A2-EFB9-FCC9874D73FA}"/>
              </a:ext>
            </a:extLst>
          </p:cNvPr>
          <p:cNvSpPr>
            <a:spLocks noChangeArrowheads="1"/>
          </p:cNvSpPr>
          <p:nvPr/>
        </p:nvSpPr>
        <p:spPr bwMode="auto">
          <a:xfrm>
            <a:off x="609599" y="6043869"/>
            <a:ext cx="8085138"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tx2"/>
                </a:solidFill>
              </a:rPr>
              <a:t>1</a:t>
            </a:r>
            <a:r>
              <a:rPr lang="en-US" altLang="en-US" sz="1000" dirty="0">
                <a:solidFill>
                  <a:schemeClr val="tx2"/>
                </a:solidFill>
              </a:rPr>
              <a:t>State agencies that report their payroll through the Office of the Comptroller General are excluded from this process.</a:t>
            </a:r>
            <a:endParaRPr lang="en-US" altLang="en-US" sz="1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0809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F6D813-F488-066E-80CB-0755A4D695DD}"/>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Content Placeholder 2">
            <a:extLst>
              <a:ext uri="{FF2B5EF4-FFF2-40B4-BE49-F238E27FC236}">
                <a16:creationId xmlns:a16="http://schemas.microsoft.com/office/drawing/2014/main" id="{EEE5A0D3-E3D8-F6AE-1D29-12189C8C223A}"/>
              </a:ext>
            </a:extLst>
          </p:cNvPr>
          <p:cNvSpPr>
            <a:spLocks noGrp="1"/>
          </p:cNvSpPr>
          <p:nvPr>
            <p:ph sz="half" idx="1"/>
          </p:nvPr>
        </p:nvSpPr>
        <p:spPr/>
        <p:txBody>
          <a:bodyPr/>
          <a:lstStyle/>
          <a:p>
            <a:pPr eaLnBrk="1" hangingPunct="1"/>
            <a:r>
              <a:rPr lang="en-US" altLang="en-US" dirty="0"/>
              <a:t>Enrollments, including return-to-work retiree hire dates, are submitted electronically from SCEIS to PEBA.</a:t>
            </a:r>
          </a:p>
          <a:p>
            <a:pPr eaLnBrk="1" hangingPunct="1"/>
            <a:r>
              <a:rPr lang="en-US" altLang="en-US" dirty="0"/>
              <a:t>Do not send enrollment or new hire documents to PEBA.</a:t>
            </a:r>
          </a:p>
          <a:p>
            <a:pPr lvl="1" eaLnBrk="1" hangingPunct="1"/>
            <a:r>
              <a:rPr lang="en-US" altLang="en-US" dirty="0"/>
              <a:t>Retain new hire documents only for your recordkeeping. </a:t>
            </a:r>
          </a:p>
        </p:txBody>
      </p:sp>
      <p:sp>
        <p:nvSpPr>
          <p:cNvPr id="4" name="Title 3">
            <a:extLst>
              <a:ext uri="{FF2B5EF4-FFF2-40B4-BE49-F238E27FC236}">
                <a16:creationId xmlns:a16="http://schemas.microsoft.com/office/drawing/2014/main" id="{2E4211BD-E12E-9545-278F-4CE91836D9D0}"/>
              </a:ext>
            </a:extLst>
          </p:cNvPr>
          <p:cNvSpPr>
            <a:spLocks noGrp="1"/>
          </p:cNvSpPr>
          <p:nvPr>
            <p:ph type="title"/>
          </p:nvPr>
        </p:nvSpPr>
        <p:spPr/>
        <p:txBody>
          <a:bodyPr>
            <a:normAutofit fontScale="90000"/>
          </a:bodyPr>
          <a:lstStyle/>
          <a:p>
            <a:r>
              <a:rPr lang="en-US" dirty="0"/>
              <a:t>Employers who report their</a:t>
            </a:r>
            <a:r>
              <a:rPr lang="en-US" dirty="0">
                <a:solidFill>
                  <a:srgbClr val="FF0000"/>
                </a:solidFill>
              </a:rPr>
              <a:t> </a:t>
            </a:r>
            <a:r>
              <a:rPr lang="en-US" dirty="0"/>
              <a:t>payroll through the</a:t>
            </a:r>
            <a:r>
              <a:rPr lang="en-US" dirty="0">
                <a:solidFill>
                  <a:srgbClr val="FF0000"/>
                </a:solidFill>
              </a:rPr>
              <a:t> </a:t>
            </a:r>
            <a:r>
              <a:rPr lang="en-US" dirty="0"/>
              <a:t>Office</a:t>
            </a:r>
            <a:r>
              <a:rPr lang="en-US" dirty="0">
                <a:solidFill>
                  <a:srgbClr val="FF0000"/>
                </a:solidFill>
              </a:rPr>
              <a:t> </a:t>
            </a:r>
            <a:r>
              <a:rPr lang="en-US" dirty="0"/>
              <a:t>of</a:t>
            </a:r>
            <a:r>
              <a:rPr lang="en-US" dirty="0">
                <a:solidFill>
                  <a:srgbClr val="FF0000"/>
                </a:solidFill>
              </a:rPr>
              <a:t> </a:t>
            </a:r>
            <a:r>
              <a:rPr lang="en-US" dirty="0"/>
              <a:t>the</a:t>
            </a:r>
            <a:r>
              <a:rPr lang="en-US" dirty="0">
                <a:solidFill>
                  <a:srgbClr val="FF0000"/>
                </a:solidFill>
              </a:rPr>
              <a:t> </a:t>
            </a:r>
            <a:r>
              <a:rPr lang="en-US" dirty="0"/>
              <a:t>Comptroller General</a:t>
            </a:r>
          </a:p>
        </p:txBody>
      </p:sp>
    </p:spTree>
    <p:extLst>
      <p:ext uri="{BB962C8B-B14F-4D97-AF65-F5344CB8AC3E}">
        <p14:creationId xmlns:p14="http://schemas.microsoft.com/office/powerpoint/2010/main" val="154838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23423</TotalTime>
  <Words>543</Words>
  <Application>Microsoft Office PowerPoint</Application>
  <PresentationFormat>Widescreen</PresentationFormat>
  <Paragraphs>64</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Membership and enrollment: enrollment process</vt:lpstr>
      <vt:lpstr>Enrollment</vt:lpstr>
      <vt:lpstr>Electing non-membership</vt:lpstr>
      <vt:lpstr>Secondary employment</vt:lpstr>
      <vt:lpstr>Enrollment process1</vt:lpstr>
      <vt:lpstr>State ORP enrollment</vt:lpstr>
      <vt:lpstr>Return-to-work retirees</vt:lpstr>
      <vt:lpstr>Employers who report their payroll through the Office of the Comptroller General</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522</cp:revision>
  <cp:lastPrinted>2020-01-10T14:41:31Z</cp:lastPrinted>
  <dcterms:created xsi:type="dcterms:W3CDTF">2019-11-01T12:34:11Z</dcterms:created>
  <dcterms:modified xsi:type="dcterms:W3CDTF">2025-04-02T19:07:51Z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