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83" r:id="rId2"/>
    <p:sldId id="308" r:id="rId3"/>
    <p:sldId id="434" r:id="rId4"/>
    <p:sldId id="435" r:id="rId5"/>
    <p:sldId id="436" r:id="rId6"/>
    <p:sldId id="437" r:id="rId7"/>
    <p:sldId id="263" r:id="rId8"/>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8" clrIdx="0"/>
  <p:cmAuthor id="2" name="Jennifer S. Dolder" initials="JSD" lastIdx="5" clrIdx="1">
    <p:extLst>
      <p:ext uri="{19B8F6BF-5375-455C-9EA6-DF929625EA0E}">
        <p15:presenceInfo xmlns:p15="http://schemas.microsoft.com/office/powerpoint/2012/main" userId="S::rdoldj@peba.sc.gov::adc8f237-6518-4fda-a594-f6aaccffabfd" providerId="AD"/>
      </p:ext>
    </p:extLst>
  </p:cmAuthor>
  <p:cmAuthor id="3" name="Jessica Moak" initials="JM" lastIdx="4" clrIdx="2">
    <p:extLst>
      <p:ext uri="{19B8F6BF-5375-455C-9EA6-DF929625EA0E}">
        <p15:presenceInfo xmlns:p15="http://schemas.microsoft.com/office/powerpoint/2012/main" userId="S::rmoakj@peba.sc.gov::aefcb452-2607-4fbc-8c60-dfa075c160a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50000"/>
    <a:srgbClr val="595959"/>
    <a:srgbClr val="006D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5652" autoAdjust="0"/>
  </p:normalViewPr>
  <p:slideViewPr>
    <p:cSldViewPr snapToGrid="0">
      <p:cViewPr varScale="1">
        <p:scale>
          <a:sx n="126" d="100"/>
          <a:sy n="126" d="100"/>
        </p:scale>
        <p:origin x="258" y="132"/>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5" d="100"/>
          <a:sy n="85" d="100"/>
        </p:scale>
        <p:origin x="38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93B7EE3-EE71-4EA3-A4C3-EB09E2E225CC}"/>
              </a:ext>
            </a:extLst>
          </p:cNvPr>
          <p:cNvSpPr>
            <a:spLocks noGrp="1"/>
          </p:cNvSpPr>
          <p:nvPr>
            <p:ph type="sldNum" sz="quarter" idx="3"/>
          </p:nvPr>
        </p:nvSpPr>
        <p:spPr>
          <a:xfrm>
            <a:off x="3978275" y="8842375"/>
            <a:ext cx="3043238" cy="466725"/>
          </a:xfrm>
          <a:prstGeom prst="rect">
            <a:avLst/>
          </a:prstGeom>
        </p:spPr>
        <p:txBody>
          <a:bodyPr vert="horz" lIns="93324" tIns="46662" rIns="93324" bIns="46662" rtlCol="0" anchor="b"/>
          <a:lstStyle>
            <a:lvl1pPr algn="r" eaLnBrk="1" fontAlgn="auto" hangingPunct="1">
              <a:spcBef>
                <a:spcPts val="0"/>
              </a:spcBef>
              <a:spcAft>
                <a:spcPts val="0"/>
              </a:spcAft>
              <a:defRPr sz="1200">
                <a:latin typeface="+mn-lt"/>
              </a:defRPr>
            </a:lvl1pPr>
          </a:lstStyle>
          <a:p>
            <a:pPr>
              <a:defRPr/>
            </a:pPr>
            <a:fld id="{4CFE6B4C-6C6D-4137-93A6-D0E38CAF96E9}"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6FC029ED-D28F-4ECD-9BE7-2786B5A4DB5A}"/>
              </a:ext>
            </a:extLst>
          </p:cNvPr>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pPr lvl="0"/>
            <a:endParaRPr lang="en-US" noProof="0"/>
          </a:p>
        </p:txBody>
      </p:sp>
      <p:sp>
        <p:nvSpPr>
          <p:cNvPr id="5" name="Notes Placeholder 4">
            <a:extLst>
              <a:ext uri="{FF2B5EF4-FFF2-40B4-BE49-F238E27FC236}">
                <a16:creationId xmlns:a16="http://schemas.microsoft.com/office/drawing/2014/main" id="{3AF47B81-A7E2-42BE-A689-89DAA136D515}"/>
              </a:ext>
            </a:extLst>
          </p:cNvPr>
          <p:cNvSpPr>
            <a:spLocks noGrp="1"/>
          </p:cNvSpPr>
          <p:nvPr>
            <p:ph type="body" sz="quarter" idx="3"/>
          </p:nvPr>
        </p:nvSpPr>
        <p:spPr>
          <a:xfrm>
            <a:off x="701675" y="4479925"/>
            <a:ext cx="5619750" cy="3665538"/>
          </a:xfrm>
          <a:prstGeom prst="rect">
            <a:avLst/>
          </a:prstGeom>
        </p:spPr>
        <p:txBody>
          <a:bodyPr vert="horz" lIns="93324" tIns="46662" rIns="93324" bIns="4666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Slide Number Placeholder 6">
            <a:extLst>
              <a:ext uri="{FF2B5EF4-FFF2-40B4-BE49-F238E27FC236}">
                <a16:creationId xmlns:a16="http://schemas.microsoft.com/office/drawing/2014/main" id="{F361A79F-772D-49AD-9614-5E7549EDEBEA}"/>
              </a:ext>
            </a:extLst>
          </p:cNvPr>
          <p:cNvSpPr>
            <a:spLocks noGrp="1"/>
          </p:cNvSpPr>
          <p:nvPr>
            <p:ph type="sldNum" sz="quarter" idx="5"/>
          </p:nvPr>
        </p:nvSpPr>
        <p:spPr>
          <a:xfrm>
            <a:off x="3978275" y="8842375"/>
            <a:ext cx="3043238" cy="466725"/>
          </a:xfrm>
          <a:prstGeom prst="rect">
            <a:avLst/>
          </a:prstGeom>
        </p:spPr>
        <p:txBody>
          <a:bodyPr vert="horz" lIns="93324" tIns="46662" rIns="93324" bIns="46662" rtlCol="0" anchor="b"/>
          <a:lstStyle>
            <a:lvl1pPr algn="r" eaLnBrk="1" fontAlgn="auto" hangingPunct="1">
              <a:spcBef>
                <a:spcPts val="0"/>
              </a:spcBef>
              <a:spcAft>
                <a:spcPts val="0"/>
              </a:spcAft>
              <a:defRPr sz="1200">
                <a:latin typeface="+mn-lt"/>
              </a:defRPr>
            </a:lvl1pPr>
          </a:lstStyle>
          <a:p>
            <a:pPr>
              <a:defRPr/>
            </a:pPr>
            <a:fld id="{6A6BAFA4-2F28-49EC-A7DC-2D9CA31ECBD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peba.sc.gov/contact"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hyperlink" Target="http://www.twitter.com/scpeba" TargetMode="External"/><Relationship Id="rId3" Type="http://schemas.openxmlformats.org/officeDocument/2006/relationships/image" Target="../media/image6.png"/><Relationship Id="rId7" Type="http://schemas.openxmlformats.org/officeDocument/2006/relationships/image" Target="../media/image3.png"/><Relationship Id="rId12" Type="http://schemas.openxmlformats.org/officeDocument/2006/relationships/hyperlink" Target="https://www.instagram.com/s.c.peba/" TargetMode="External"/><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hyperlink" Target="http://www.linkedin.com/company/south-carolina-public-employee-benefit-authority/" TargetMode="External"/><Relationship Id="rId5" Type="http://schemas.openxmlformats.org/officeDocument/2006/relationships/image" Target="../media/image8.png"/><Relationship Id="rId10" Type="http://schemas.openxmlformats.org/officeDocument/2006/relationships/hyperlink" Target="http://www.youtube.com/c/pebatv" TargetMode="External"/><Relationship Id="rId4" Type="http://schemas.openxmlformats.org/officeDocument/2006/relationships/image" Target="../media/image7.png"/><Relationship Id="rId9" Type="http://schemas.openxmlformats.org/officeDocument/2006/relationships/hyperlink" Target="http://www.facebook.com/scpeba" TargetMode="Externa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E5251EB8-B74C-45D7-A515-36D13FEB7EF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645920" y="2286000"/>
            <a:ext cx="6641869" cy="2286000"/>
          </a:xfrm>
        </p:spPr>
        <p:txBody>
          <a:bodyPr>
            <a:normAutofit/>
          </a:bodyPr>
          <a:lstStyle>
            <a:lvl1pPr algn="l">
              <a:defRPr sz="50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3" name="Subtitle 2"/>
          <p:cNvSpPr>
            <a:spLocks noGrp="1"/>
          </p:cNvSpPr>
          <p:nvPr>
            <p:ph type="subTitle" idx="1"/>
          </p:nvPr>
        </p:nvSpPr>
        <p:spPr>
          <a:xfrm>
            <a:off x="1645920" y="4754880"/>
            <a:ext cx="6641869" cy="1463040"/>
          </a:xfrm>
        </p:spPr>
        <p:txBody>
          <a:bodyPr>
            <a:normAutofit/>
          </a:bodyPr>
          <a:lstStyle>
            <a:lvl1pPr marL="0" indent="0" algn="l">
              <a:buNone/>
              <a:defRPr sz="24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730722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EE8BF48B-B4A9-4009-BD7E-1592960217A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645920" y="1828800"/>
            <a:ext cx="6693408" cy="2286000"/>
          </a:xfrm>
        </p:spPr>
        <p:txBody>
          <a:bodyPr>
            <a:normAutofit/>
          </a:bodyPr>
          <a:lstStyle>
            <a:lvl1pPr>
              <a:defRPr sz="4000" b="1" baseline="0">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8" name="Subtitle 2"/>
          <p:cNvSpPr>
            <a:spLocks noGrp="1"/>
          </p:cNvSpPr>
          <p:nvPr>
            <p:ph type="subTitle" idx="13"/>
          </p:nvPr>
        </p:nvSpPr>
        <p:spPr>
          <a:xfrm>
            <a:off x="1645920" y="4297680"/>
            <a:ext cx="6693408" cy="1368398"/>
          </a:xfrm>
        </p:spPr>
        <p:txBody>
          <a:bodyPr>
            <a:normAutofit/>
          </a:bodyPr>
          <a:lstStyle>
            <a:lvl1pPr marL="0" indent="0" algn="l">
              <a:buNone/>
              <a:defRPr sz="24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Slide Number Placeholder 5">
            <a:extLst>
              <a:ext uri="{FF2B5EF4-FFF2-40B4-BE49-F238E27FC236}">
                <a16:creationId xmlns:a16="http://schemas.microsoft.com/office/drawing/2014/main" id="{392C358B-A1D1-456E-8A30-491F140037F5}"/>
              </a:ext>
            </a:extLst>
          </p:cNvPr>
          <p:cNvSpPr>
            <a:spLocks noGrp="1"/>
          </p:cNvSpPr>
          <p:nvPr>
            <p:ph type="sldNum" sz="quarter" idx="14"/>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9F823C43-CCFC-4684-A90C-460510E1ECB5}" type="slidenum">
              <a:rPr lang="en-US"/>
              <a:pPr>
                <a:defRPr/>
              </a:pPr>
              <a:t>‹#›</a:t>
            </a:fld>
            <a:endParaRPr lang="en-US" dirty="0"/>
          </a:p>
        </p:txBody>
      </p:sp>
    </p:spTree>
    <p:extLst>
      <p:ext uri="{BB962C8B-B14F-4D97-AF65-F5344CB8AC3E}">
        <p14:creationId xmlns:p14="http://schemas.microsoft.com/office/powerpoint/2010/main" val="1767652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6595CACC-AFA9-4370-B208-E823230929C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198" y="228600"/>
            <a:ext cx="82295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457200" y="1261872"/>
            <a:ext cx="8229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B1D9DE39-93A0-42EB-9821-13C1F0492243}"/>
              </a:ext>
            </a:extLst>
          </p:cNvPr>
          <p:cNvSpPr>
            <a:spLocks noGrp="1"/>
          </p:cNvSpPr>
          <p:nvPr>
            <p:ph type="sldNum" sz="quarter" idx="10"/>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7B0F109D-22A2-452A-899C-98BEB55FB27A}" type="slidenum">
              <a:rPr lang="en-US"/>
              <a:pPr>
                <a:defRPr/>
              </a:pPr>
              <a:t>‹#›</a:t>
            </a:fld>
            <a:endParaRPr lang="en-US" dirty="0"/>
          </a:p>
        </p:txBody>
      </p:sp>
    </p:spTree>
    <p:extLst>
      <p:ext uri="{BB962C8B-B14F-4D97-AF65-F5344CB8AC3E}">
        <p14:creationId xmlns:p14="http://schemas.microsoft.com/office/powerpoint/2010/main" val="2852922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394DF282-01CA-4F79-836A-5003EAA016B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457200" y="1261872"/>
            <a:ext cx="38862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0600" y="1261872"/>
            <a:ext cx="38862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457198" y="228600"/>
            <a:ext cx="82295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6ABB482D-9246-458E-ACB0-FA32C2016B34}"/>
              </a:ext>
            </a:extLst>
          </p:cNvPr>
          <p:cNvSpPr>
            <a:spLocks noGrp="1"/>
          </p:cNvSpPr>
          <p:nvPr>
            <p:ph type="sldNum" sz="quarter" idx="10"/>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5BC38255-B199-4E0C-8A71-593F8A3191AC}" type="slidenum">
              <a:rPr lang="en-US"/>
              <a:pPr>
                <a:defRPr/>
              </a:pPr>
              <a:t>‹#›</a:t>
            </a:fld>
            <a:endParaRPr lang="en-US" dirty="0"/>
          </a:p>
        </p:txBody>
      </p:sp>
    </p:spTree>
    <p:extLst>
      <p:ext uri="{BB962C8B-B14F-4D97-AF65-F5344CB8AC3E}">
        <p14:creationId xmlns:p14="http://schemas.microsoft.com/office/powerpoint/2010/main" val="1969513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3" name="Picture 6">
            <a:extLst>
              <a:ext uri="{FF2B5EF4-FFF2-40B4-BE49-F238E27FC236}">
                <a16:creationId xmlns:a16="http://schemas.microsoft.com/office/drawing/2014/main" id="{9DE201A1-6560-4981-B15C-99171FF8418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a:spLocks noGrp="1"/>
          </p:cNvSpPr>
          <p:nvPr>
            <p:ph type="title"/>
          </p:nvPr>
        </p:nvSpPr>
        <p:spPr>
          <a:xfrm>
            <a:off x="457198" y="228600"/>
            <a:ext cx="82295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4" name="Slide Number Placeholder 5">
            <a:extLst>
              <a:ext uri="{FF2B5EF4-FFF2-40B4-BE49-F238E27FC236}">
                <a16:creationId xmlns:a16="http://schemas.microsoft.com/office/drawing/2014/main" id="{9F62019A-DD8D-4389-824C-F479A866B64E}"/>
              </a:ext>
            </a:extLst>
          </p:cNvPr>
          <p:cNvSpPr>
            <a:spLocks noGrp="1"/>
          </p:cNvSpPr>
          <p:nvPr>
            <p:ph type="sldNum" sz="quarter" idx="10"/>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5EF6B05E-853F-4D9D-9C41-D02A1A99CCF3}" type="slidenum">
              <a:rPr lang="en-US"/>
              <a:pPr>
                <a:defRPr/>
              </a:pPr>
              <a:t>‹#›</a:t>
            </a:fld>
            <a:endParaRPr lang="en-US" dirty="0"/>
          </a:p>
        </p:txBody>
      </p:sp>
    </p:spTree>
    <p:extLst>
      <p:ext uri="{BB962C8B-B14F-4D97-AF65-F5344CB8AC3E}">
        <p14:creationId xmlns:p14="http://schemas.microsoft.com/office/powerpoint/2010/main" val="1766475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8432BF42-9366-42B3-99C7-4F0DB115127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5">
            <a:extLst>
              <a:ext uri="{FF2B5EF4-FFF2-40B4-BE49-F238E27FC236}">
                <a16:creationId xmlns:a16="http://schemas.microsoft.com/office/drawing/2014/main" id="{C451E853-94AD-407E-A438-D78CB3C141AE}"/>
              </a:ext>
            </a:extLst>
          </p:cNvPr>
          <p:cNvSpPr>
            <a:spLocks noGrp="1"/>
          </p:cNvSpPr>
          <p:nvPr>
            <p:ph type="sldNum" sz="quarter" idx="10"/>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70B5B779-79AB-4888-9B2F-5663C0067D5E}" type="slidenum">
              <a:rPr lang="en-US"/>
              <a:pPr>
                <a:defRPr/>
              </a:pPr>
              <a:t>‹#›</a:t>
            </a:fld>
            <a:endParaRPr lang="en-US" dirty="0"/>
          </a:p>
        </p:txBody>
      </p:sp>
    </p:spTree>
    <p:extLst>
      <p:ext uri="{BB962C8B-B14F-4D97-AF65-F5344CB8AC3E}">
        <p14:creationId xmlns:p14="http://schemas.microsoft.com/office/powerpoint/2010/main" val="2288590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BDE67E8E-6B70-404E-996E-D1FCB41C440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F1EA3980-09ED-4C22-ADF7-BEEF9B988AE7}"/>
              </a:ext>
            </a:extLst>
          </p:cNvPr>
          <p:cNvSpPr txBox="1">
            <a:spLocks noChangeArrowheads="1"/>
          </p:cNvSpPr>
          <p:nvPr userDrawn="1"/>
        </p:nvSpPr>
        <p:spPr bwMode="auto">
          <a:xfrm>
            <a:off x="457200" y="1262063"/>
            <a:ext cx="8229600" cy="226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defRPr>
                <a:solidFill>
                  <a:schemeClr val="tx1"/>
                </a:solidFill>
                <a:latin typeface="Calibri" panose="020F0502020204030204" pitchFamily="34" charset="0"/>
              </a:defRPr>
            </a:lvl1pPr>
            <a:lvl2pPr marL="685800" indent="-22860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90000"/>
              </a:lnSpc>
              <a:spcBef>
                <a:spcPts val="1000"/>
              </a:spcBef>
              <a:buFont typeface="Arial" panose="020B0604020202020204" pitchFamily="34" charset="0"/>
              <a:buChar char="•"/>
              <a:defRPr/>
            </a:pPr>
            <a:r>
              <a:rPr lang="en-US" altLang="en-US" sz="2400" dirty="0">
                <a:solidFill>
                  <a:schemeClr val="tx2"/>
                </a:solidFill>
              </a:rPr>
              <a:t>Contact us:</a:t>
            </a:r>
          </a:p>
          <a:p>
            <a:pPr lvl="1" eaLnBrk="1" hangingPunct="1">
              <a:lnSpc>
                <a:spcPct val="90000"/>
              </a:lnSpc>
              <a:spcBef>
                <a:spcPts val="500"/>
              </a:spcBef>
              <a:buFont typeface="Arial" panose="020B0604020202020204" pitchFamily="34" charset="0"/>
              <a:buChar char="•"/>
              <a:defRPr/>
            </a:pPr>
            <a:r>
              <a:rPr lang="en-US" altLang="en-US" sz="2000" dirty="0">
                <a:solidFill>
                  <a:schemeClr val="tx2"/>
                </a:solidFill>
                <a:hlinkClick r:id="rId3"/>
              </a:rPr>
              <a:t>peba.sc.gov/contact</a:t>
            </a:r>
            <a:r>
              <a:rPr lang="en-US" altLang="en-US" sz="2000" dirty="0">
                <a:solidFill>
                  <a:schemeClr val="tx2"/>
                </a:solidFill>
              </a:rPr>
              <a:t>. </a:t>
            </a:r>
          </a:p>
          <a:p>
            <a:pPr lvl="1" eaLnBrk="1" hangingPunct="1">
              <a:lnSpc>
                <a:spcPct val="90000"/>
              </a:lnSpc>
              <a:spcBef>
                <a:spcPts val="500"/>
              </a:spcBef>
              <a:buFont typeface="Arial" panose="020B0604020202020204" pitchFamily="34" charset="0"/>
              <a:buChar char="•"/>
              <a:defRPr/>
            </a:pPr>
            <a:r>
              <a:rPr lang="en-US" altLang="en-US" sz="2000" dirty="0">
                <a:solidFill>
                  <a:schemeClr val="tx2"/>
                </a:solidFill>
              </a:rPr>
              <a:t>803.737.6800 or 888.260.9430.</a:t>
            </a:r>
          </a:p>
          <a:p>
            <a:pPr eaLnBrk="1" hangingPunct="1">
              <a:lnSpc>
                <a:spcPct val="90000"/>
              </a:lnSpc>
              <a:spcBef>
                <a:spcPts val="1000"/>
              </a:spcBef>
              <a:buFont typeface="Arial" panose="020B0604020202020204" pitchFamily="34" charset="0"/>
              <a:buChar char="•"/>
              <a:defRPr/>
            </a:pPr>
            <a:r>
              <a:rPr lang="en-US" altLang="en-US" sz="2400" dirty="0">
                <a:solidFill>
                  <a:schemeClr val="tx2"/>
                </a:solidFill>
              </a:rPr>
              <a:t>Visit us:</a:t>
            </a:r>
          </a:p>
          <a:p>
            <a:pPr lvl="1" eaLnBrk="1" hangingPunct="1">
              <a:lnSpc>
                <a:spcPct val="90000"/>
              </a:lnSpc>
              <a:spcBef>
                <a:spcPts val="500"/>
              </a:spcBef>
              <a:buFont typeface="Arial" panose="020B0604020202020204" pitchFamily="34" charset="0"/>
              <a:buChar char="•"/>
              <a:defRPr/>
            </a:pPr>
            <a:r>
              <a:rPr lang="en-US" altLang="en-US" sz="2000" dirty="0">
                <a:solidFill>
                  <a:schemeClr val="tx2"/>
                </a:solidFill>
              </a:rPr>
              <a:t>202 Arbor Lake Drive</a:t>
            </a:r>
            <a:br>
              <a:rPr lang="en-US" altLang="en-US" sz="2000" dirty="0">
                <a:solidFill>
                  <a:schemeClr val="tx2"/>
                </a:solidFill>
              </a:rPr>
            </a:br>
            <a:r>
              <a:rPr lang="en-US" altLang="en-US" sz="2000" dirty="0">
                <a:solidFill>
                  <a:schemeClr val="tx2"/>
                </a:solidFill>
              </a:rPr>
              <a:t>Columbia, SC 29223</a:t>
            </a:r>
          </a:p>
        </p:txBody>
      </p:sp>
      <p:sp>
        <p:nvSpPr>
          <p:cNvPr id="4" name="TextBox 3">
            <a:extLst>
              <a:ext uri="{FF2B5EF4-FFF2-40B4-BE49-F238E27FC236}">
                <a16:creationId xmlns:a16="http://schemas.microsoft.com/office/drawing/2014/main" id="{282B9EA0-800E-4CA7-A5F4-5E1689E85787}"/>
              </a:ext>
            </a:extLst>
          </p:cNvPr>
          <p:cNvSpPr txBox="1">
            <a:spLocks noChangeArrowheads="1"/>
          </p:cNvSpPr>
          <p:nvPr userDrawn="1"/>
        </p:nvSpPr>
        <p:spPr bwMode="auto">
          <a:xfrm>
            <a:off x="457200" y="369888"/>
            <a:ext cx="76152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800" b="1">
                <a:solidFill>
                  <a:schemeClr val="accent2"/>
                </a:solidFill>
                <a:latin typeface="Times New Roman" panose="02020603050405020304" pitchFamily="18" charset="0"/>
                <a:cs typeface="Times New Roman" panose="02020603050405020304" pitchFamily="18" charset="0"/>
              </a:rPr>
              <a:t>Get in touch with PEBA</a:t>
            </a:r>
          </a:p>
        </p:txBody>
      </p:sp>
      <p:sp>
        <p:nvSpPr>
          <p:cNvPr id="5" name="Slide Number Placeholder 5">
            <a:extLst>
              <a:ext uri="{FF2B5EF4-FFF2-40B4-BE49-F238E27FC236}">
                <a16:creationId xmlns:a16="http://schemas.microsoft.com/office/drawing/2014/main" id="{CA896C13-9870-45A9-8BCF-EEC4D08FBA2C}"/>
              </a:ext>
            </a:extLst>
          </p:cNvPr>
          <p:cNvSpPr>
            <a:spLocks noGrp="1"/>
          </p:cNvSpPr>
          <p:nvPr>
            <p:ph type="sldNum" sz="quarter" idx="10"/>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4355D7D9-7C61-4365-9B86-9288CB808141}" type="slidenum">
              <a:rPr lang="en-US"/>
              <a:pPr>
                <a:defRPr/>
              </a:pPr>
              <a:t>‹#›</a:t>
            </a:fld>
            <a:endParaRPr lang="en-US" dirty="0"/>
          </a:p>
        </p:txBody>
      </p:sp>
    </p:spTree>
    <p:extLst>
      <p:ext uri="{BB962C8B-B14F-4D97-AF65-F5344CB8AC3E}">
        <p14:creationId xmlns:p14="http://schemas.microsoft.com/office/powerpoint/2010/main" val="427933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BB6BBD99-1EB1-475F-8F7E-C25E45FEE23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46438" y="1262063"/>
            <a:ext cx="549275" cy="54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a:extLst>
              <a:ext uri="{FF2B5EF4-FFF2-40B4-BE49-F238E27FC236}">
                <a16:creationId xmlns:a16="http://schemas.microsoft.com/office/drawing/2014/main" id="{3A3FEE62-D8CA-4715-BE6B-0806B463657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248025" y="2179638"/>
            <a:ext cx="5476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a:extLst>
              <a:ext uri="{FF2B5EF4-FFF2-40B4-BE49-F238E27FC236}">
                <a16:creationId xmlns:a16="http://schemas.microsoft.com/office/drawing/2014/main" id="{BA2B89F9-BF3F-4D36-8E60-D65FFD432CDC}"/>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57200" y="2187575"/>
            <a:ext cx="5492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a:extLst>
              <a:ext uri="{FF2B5EF4-FFF2-40B4-BE49-F238E27FC236}">
                <a16:creationId xmlns:a16="http://schemas.microsoft.com/office/drawing/2014/main" id="{A89527C9-CD35-4686-9231-4E0AAC79147C}"/>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57200" y="1262063"/>
            <a:ext cx="549275" cy="54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a:extLst>
              <a:ext uri="{FF2B5EF4-FFF2-40B4-BE49-F238E27FC236}">
                <a16:creationId xmlns:a16="http://schemas.microsoft.com/office/drawing/2014/main" id="{2F2CF9CF-9119-4C77-9FE1-A39AF4EA0EAC}"/>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57200" y="3113088"/>
            <a:ext cx="5492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1">
            <a:extLst>
              <a:ext uri="{FF2B5EF4-FFF2-40B4-BE49-F238E27FC236}">
                <a16:creationId xmlns:a16="http://schemas.microsoft.com/office/drawing/2014/main" id="{4CCF05B9-E731-41FE-BDD4-3D364A18A6DA}"/>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oup 12">
            <a:extLst>
              <a:ext uri="{FF2B5EF4-FFF2-40B4-BE49-F238E27FC236}">
                <a16:creationId xmlns:a16="http://schemas.microsoft.com/office/drawing/2014/main" id="{C5CB29D6-9E9D-4591-9498-8712C219F50B}"/>
              </a:ext>
            </a:extLst>
          </p:cNvPr>
          <p:cNvGrpSpPr>
            <a:grpSpLocks/>
          </p:cNvGrpSpPr>
          <p:nvPr userDrawn="1"/>
        </p:nvGrpSpPr>
        <p:grpSpPr bwMode="auto">
          <a:xfrm>
            <a:off x="1085850" y="1304925"/>
            <a:ext cx="7253288" cy="2312988"/>
            <a:chOff x="1085421" y="957888"/>
            <a:chExt cx="7253907" cy="2312807"/>
          </a:xfrm>
        </p:grpSpPr>
        <p:sp>
          <p:nvSpPr>
            <p:cNvPr id="9" name="TextBox 8">
              <a:extLst>
                <a:ext uri="{FF2B5EF4-FFF2-40B4-BE49-F238E27FC236}">
                  <a16:creationId xmlns:a16="http://schemas.microsoft.com/office/drawing/2014/main" id="{F4A334AE-5313-46DB-B0C7-C935C54340D6}"/>
                </a:ext>
              </a:extLst>
            </p:cNvPr>
            <p:cNvSpPr txBox="1">
              <a:spLocks noChangeArrowheads="1"/>
            </p:cNvSpPr>
            <p:nvPr userDrawn="1"/>
          </p:nvSpPr>
          <p:spPr bwMode="auto">
            <a:xfrm>
              <a:off x="1085421" y="1883329"/>
              <a:ext cx="1354254" cy="461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400">
                  <a:hlinkClick r:id="rId8"/>
                </a:rPr>
                <a:t>SCPEBA</a:t>
              </a:r>
              <a:endParaRPr lang="en-US" altLang="en-US" sz="2400"/>
            </a:p>
          </p:txBody>
        </p:sp>
        <p:sp>
          <p:nvSpPr>
            <p:cNvPr id="10" name="TextBox 9">
              <a:extLst>
                <a:ext uri="{FF2B5EF4-FFF2-40B4-BE49-F238E27FC236}">
                  <a16:creationId xmlns:a16="http://schemas.microsoft.com/office/drawing/2014/main" id="{13CD8E5D-9218-457E-82D2-DFB3C5142607}"/>
                </a:ext>
              </a:extLst>
            </p:cNvPr>
            <p:cNvSpPr txBox="1">
              <a:spLocks noChangeArrowheads="1"/>
            </p:cNvSpPr>
            <p:nvPr userDrawn="1"/>
          </p:nvSpPr>
          <p:spPr bwMode="auto">
            <a:xfrm>
              <a:off x="1085421" y="957888"/>
              <a:ext cx="2082978" cy="461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400">
                  <a:hlinkClick r:id="rId9"/>
                </a:rPr>
                <a:t>SCPEBA</a:t>
              </a:r>
              <a:endParaRPr lang="en-US" altLang="en-US" sz="2400"/>
            </a:p>
          </p:txBody>
        </p:sp>
        <p:sp>
          <p:nvSpPr>
            <p:cNvPr id="11" name="TextBox 10">
              <a:extLst>
                <a:ext uri="{FF2B5EF4-FFF2-40B4-BE49-F238E27FC236}">
                  <a16:creationId xmlns:a16="http://schemas.microsoft.com/office/drawing/2014/main" id="{F0D4A0E0-D240-4EC7-B7D7-75F1DA85F64E}"/>
                </a:ext>
              </a:extLst>
            </p:cNvPr>
            <p:cNvSpPr txBox="1">
              <a:spLocks noChangeArrowheads="1"/>
            </p:cNvSpPr>
            <p:nvPr userDrawn="1"/>
          </p:nvSpPr>
          <p:spPr bwMode="auto">
            <a:xfrm>
              <a:off x="3874897" y="1870630"/>
              <a:ext cx="1574934" cy="460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400" u="sng">
                  <a:hlinkClick r:id="rId10"/>
                </a:rPr>
                <a:t>PEBA TV</a:t>
              </a:r>
              <a:endParaRPr lang="en-US" altLang="en-US" sz="2400"/>
            </a:p>
          </p:txBody>
        </p:sp>
        <p:sp>
          <p:nvSpPr>
            <p:cNvPr id="12" name="TextBox 11">
              <a:extLst>
                <a:ext uri="{FF2B5EF4-FFF2-40B4-BE49-F238E27FC236}">
                  <a16:creationId xmlns:a16="http://schemas.microsoft.com/office/drawing/2014/main" id="{FA3997C7-2CD3-486A-85EC-246BFB2B0EFD}"/>
                </a:ext>
              </a:extLst>
            </p:cNvPr>
            <p:cNvSpPr txBox="1">
              <a:spLocks noChangeArrowheads="1"/>
            </p:cNvSpPr>
            <p:nvPr userDrawn="1"/>
          </p:nvSpPr>
          <p:spPr bwMode="auto">
            <a:xfrm>
              <a:off x="1085421" y="2808768"/>
              <a:ext cx="7253907" cy="461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400" u="sng">
                  <a:hlinkClick r:id="rId11"/>
                </a:rPr>
                <a:t>South Carolina Public Employee Benefit Authority</a:t>
              </a:r>
              <a:endParaRPr lang="en-US" altLang="en-US" sz="3600"/>
            </a:p>
          </p:txBody>
        </p:sp>
      </p:grpSp>
      <p:sp>
        <p:nvSpPr>
          <p:cNvPr id="13" name="TextBox 12">
            <a:extLst>
              <a:ext uri="{FF2B5EF4-FFF2-40B4-BE49-F238E27FC236}">
                <a16:creationId xmlns:a16="http://schemas.microsoft.com/office/drawing/2014/main" id="{6E1DCB07-CC84-47D5-8343-5C907BCD2306}"/>
              </a:ext>
            </a:extLst>
          </p:cNvPr>
          <p:cNvSpPr txBox="1">
            <a:spLocks noChangeArrowheads="1"/>
          </p:cNvSpPr>
          <p:nvPr userDrawn="1"/>
        </p:nvSpPr>
        <p:spPr bwMode="auto">
          <a:xfrm>
            <a:off x="457200" y="369888"/>
            <a:ext cx="76152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800" b="1">
                <a:solidFill>
                  <a:schemeClr val="accent2"/>
                </a:solidFill>
                <a:latin typeface="Times New Roman" panose="02020603050405020304" pitchFamily="18" charset="0"/>
                <a:cs typeface="Times New Roman" panose="02020603050405020304" pitchFamily="18" charset="0"/>
              </a:rPr>
              <a:t>Get social with PEBA</a:t>
            </a:r>
          </a:p>
        </p:txBody>
      </p:sp>
      <p:sp>
        <p:nvSpPr>
          <p:cNvPr id="14" name="TextBox 13">
            <a:extLst>
              <a:ext uri="{FF2B5EF4-FFF2-40B4-BE49-F238E27FC236}">
                <a16:creationId xmlns:a16="http://schemas.microsoft.com/office/drawing/2014/main" id="{A3C5346C-6F7A-41EC-995C-1344F94C9A12}"/>
              </a:ext>
            </a:extLst>
          </p:cNvPr>
          <p:cNvSpPr txBox="1">
            <a:spLocks noChangeArrowheads="1"/>
          </p:cNvSpPr>
          <p:nvPr userDrawn="1"/>
        </p:nvSpPr>
        <p:spPr bwMode="auto">
          <a:xfrm>
            <a:off x="3875088" y="1304925"/>
            <a:ext cx="13541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400">
                <a:hlinkClick r:id="rId12"/>
              </a:rPr>
              <a:t>s.c.peba</a:t>
            </a:r>
            <a:endParaRPr lang="en-US" altLang="en-US" sz="2400"/>
          </a:p>
        </p:txBody>
      </p:sp>
      <p:sp>
        <p:nvSpPr>
          <p:cNvPr id="15" name="Slide Number Placeholder 5">
            <a:extLst>
              <a:ext uri="{FF2B5EF4-FFF2-40B4-BE49-F238E27FC236}">
                <a16:creationId xmlns:a16="http://schemas.microsoft.com/office/drawing/2014/main" id="{12DCD064-0597-4A46-AEAE-B4E091FCBBB8}"/>
              </a:ext>
            </a:extLst>
          </p:cNvPr>
          <p:cNvSpPr>
            <a:spLocks noGrp="1"/>
          </p:cNvSpPr>
          <p:nvPr>
            <p:ph type="sldNum" sz="quarter" idx="10"/>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15C28E8C-8AD2-4C23-A252-0CEB775ED27F}" type="slidenum">
              <a:rPr lang="en-US"/>
              <a:pPr>
                <a:defRPr/>
              </a:pPr>
              <a:t>‹#›</a:t>
            </a:fld>
            <a:endParaRPr lang="en-US" dirty="0"/>
          </a:p>
        </p:txBody>
      </p:sp>
    </p:spTree>
    <p:extLst>
      <p:ext uri="{BB962C8B-B14F-4D97-AF65-F5344CB8AC3E}">
        <p14:creationId xmlns:p14="http://schemas.microsoft.com/office/powerpoint/2010/main" val="2305219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3254DC62-6761-4785-A4C4-B7B6767A148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144900-D258-4A78-AEE0-1F8F6D94AF61}"/>
              </a:ext>
            </a:extLst>
          </p:cNvPr>
          <p:cNvSpPr>
            <a:spLocks noChangeArrowheads="1"/>
          </p:cNvSpPr>
          <p:nvPr userDrawn="1"/>
        </p:nvSpPr>
        <p:spPr bwMode="auto">
          <a:xfrm>
            <a:off x="457200" y="1262063"/>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90000"/>
              </a:lnSpc>
              <a:spcBef>
                <a:spcPts val="1000"/>
              </a:spcBef>
              <a:buFont typeface="Arial" panose="020B0604020202020204" pitchFamily="34" charset="0"/>
              <a:buNone/>
              <a:defRPr/>
            </a:pPr>
            <a:r>
              <a:rPr lang="en-US" altLang="en-US" sz="240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4" name="TextBox 3">
            <a:extLst>
              <a:ext uri="{FF2B5EF4-FFF2-40B4-BE49-F238E27FC236}">
                <a16:creationId xmlns:a16="http://schemas.microsoft.com/office/drawing/2014/main" id="{6D37F503-FD45-4F33-ABFC-DA257E8EECB1}"/>
              </a:ext>
            </a:extLst>
          </p:cNvPr>
          <p:cNvSpPr txBox="1">
            <a:spLocks noChangeArrowheads="1"/>
          </p:cNvSpPr>
          <p:nvPr userDrawn="1"/>
        </p:nvSpPr>
        <p:spPr bwMode="auto">
          <a:xfrm>
            <a:off x="457200" y="369888"/>
            <a:ext cx="332581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2800" b="1">
                <a:solidFill>
                  <a:schemeClr val="accent2"/>
                </a:solidFill>
                <a:latin typeface="Times New Roman" panose="02020603050405020304" pitchFamily="18" charset="0"/>
                <a:cs typeface="Times New Roman" panose="02020603050405020304" pitchFamily="18" charset="0"/>
              </a:rPr>
              <a:t>Disclaimer</a:t>
            </a:r>
          </a:p>
        </p:txBody>
      </p:sp>
      <p:sp>
        <p:nvSpPr>
          <p:cNvPr id="5" name="Slide Number Placeholder 5">
            <a:extLst>
              <a:ext uri="{FF2B5EF4-FFF2-40B4-BE49-F238E27FC236}">
                <a16:creationId xmlns:a16="http://schemas.microsoft.com/office/drawing/2014/main" id="{87861ED2-FF80-4173-B8C1-D75AC7DF383A}"/>
              </a:ext>
            </a:extLst>
          </p:cNvPr>
          <p:cNvSpPr>
            <a:spLocks noGrp="1"/>
          </p:cNvSpPr>
          <p:nvPr>
            <p:ph type="sldNum" sz="quarter" idx="10"/>
          </p:nvPr>
        </p:nvSpPr>
        <p:spPr>
          <a:xfrm>
            <a:off x="8339138" y="6400800"/>
            <a:ext cx="804862"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132CE300-09F1-4154-9FA0-624405D360F7}" type="slidenum">
              <a:rPr lang="en-US"/>
              <a:pPr>
                <a:defRPr/>
              </a:pPr>
              <a:t>‹#›</a:t>
            </a:fld>
            <a:endParaRPr lang="en-US" dirty="0"/>
          </a:p>
        </p:txBody>
      </p:sp>
    </p:spTree>
    <p:extLst>
      <p:ext uri="{BB962C8B-B14F-4D97-AF65-F5344CB8AC3E}">
        <p14:creationId xmlns:p14="http://schemas.microsoft.com/office/powerpoint/2010/main" val="306210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C64EB63-5FDD-4047-95A3-92012C91A7F4}"/>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6552357-F861-4ED2-B2ED-C721D536F25A}"/>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55A741B-550C-4039-9112-689C532E322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a:extLst>
              <a:ext uri="{FF2B5EF4-FFF2-40B4-BE49-F238E27FC236}">
                <a16:creationId xmlns:a16="http://schemas.microsoft.com/office/drawing/2014/main" id="{63640F67-885A-4D55-A184-0A9087AA9F2F}"/>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383784B-C2C8-45AE-B95B-FB536B9481F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400">
                <a:solidFill>
                  <a:schemeClr val="bg2">
                    <a:lumMod val="75000"/>
                  </a:schemeClr>
                </a:solidFill>
                <a:latin typeface="Tw Cen MT Condensed" panose="020B0606020104020203" pitchFamily="34" charset="0"/>
              </a:defRPr>
            </a:lvl1pPr>
          </a:lstStyle>
          <a:p>
            <a:pPr>
              <a:defRPr/>
            </a:pPr>
            <a:fld id="{D2CAA1FC-9BE6-4534-905D-0EE8B2791F0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Lst>
  <p:hf hdr="0" ftr="0" dt="0"/>
  <p:txStyles>
    <p:titleStyle>
      <a:lvl1pPr algn="l" rtl="0" eaLnBrk="0" fontAlgn="base" hangingPunct="0">
        <a:lnSpc>
          <a:spcPct val="90000"/>
        </a:lnSpc>
        <a:spcBef>
          <a:spcPct val="0"/>
        </a:spcBef>
        <a:spcAft>
          <a:spcPct val="0"/>
        </a:spcAft>
        <a:defRPr sz="4400" b="1"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b="1">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b="1">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b="1">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b="1">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b="1">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b="1">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b="1">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b="1">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forms.retirement.sc.gov/formGenericGet.do?formNum=web1340.xdp"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6CC3194B-9F6D-4FB7-A912-B2965FACBEAE}"/>
              </a:ext>
            </a:extLst>
          </p:cNvPr>
          <p:cNvSpPr>
            <a:spLocks noGrp="1" noChangeArrowheads="1"/>
          </p:cNvSpPr>
          <p:nvPr>
            <p:ph type="ctrTitle"/>
          </p:nvPr>
        </p:nvSpPr>
        <p:spPr>
          <a:xfrm>
            <a:off x="1646238" y="2286000"/>
            <a:ext cx="6642100" cy="2286000"/>
          </a:xfrm>
        </p:spPr>
        <p:txBody>
          <a:bodyPr/>
          <a:lstStyle/>
          <a:p>
            <a:pPr eaLnBrk="1" hangingPunct="1"/>
            <a:r>
              <a:rPr lang="en-US" altLang="en-US" dirty="0"/>
              <a:t>Reporting process: supplements</a:t>
            </a:r>
          </a:p>
        </p:txBody>
      </p:sp>
      <p:sp>
        <p:nvSpPr>
          <p:cNvPr id="3" name="Subtitle 2">
            <a:extLst>
              <a:ext uri="{FF2B5EF4-FFF2-40B4-BE49-F238E27FC236}">
                <a16:creationId xmlns:a16="http://schemas.microsoft.com/office/drawing/2014/main" id="{9507AB54-403D-4FE8-B06A-85067A2DCCD0}"/>
              </a:ext>
            </a:extLst>
          </p:cNvPr>
          <p:cNvSpPr>
            <a:spLocks noGrp="1"/>
          </p:cNvSpPr>
          <p:nvPr>
            <p:ph type="subTitle" idx="1"/>
          </p:nvPr>
        </p:nvSpPr>
        <p:spPr>
          <a:xfrm>
            <a:off x="1646238" y="4754563"/>
            <a:ext cx="6642100" cy="1463675"/>
          </a:xfrm>
        </p:spPr>
        <p:txBody>
          <a:bodyPr rtlCol="0"/>
          <a:lstStyle/>
          <a:p>
            <a:pPr eaLnBrk="1" fontAlgn="auto" hangingPunct="1">
              <a:spcAft>
                <a:spcPts val="0"/>
              </a:spcAft>
              <a:defRPr/>
            </a:pPr>
            <a:r>
              <a:rPr lang="en-US" dirty="0"/>
              <a:t>Retirement Benefits Training</a:t>
            </a:r>
          </a:p>
          <a:p>
            <a:pPr eaLnBrk="1" fontAlgn="auto" hangingPunct="1">
              <a:spcAft>
                <a:spcPts val="0"/>
              </a:spcAft>
              <a:defRPr/>
            </a:pPr>
            <a:r>
              <a:rPr lang="en-US" dirty="0"/>
              <a:t>Fiscal year 2022</a:t>
            </a:r>
          </a:p>
        </p:txBody>
      </p:sp>
    </p:spTree>
  </p:cSld>
  <p:clrMapOvr>
    <a:masterClrMapping/>
  </p:clrMapOvr>
  <mc:AlternateContent xmlns:mc="http://schemas.openxmlformats.org/markup-compatibility/2006" xmlns:p14="http://schemas.microsoft.com/office/powerpoint/2010/main">
    <mc:Choice Requires="p14">
      <p:transition spd="slow" p14:dur="2000" advTm="15427"/>
    </mc:Choice>
    <mc:Fallback xmlns="">
      <p:transition spd="slow" advTm="1542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94D574C4-CFEA-4209-B0CA-9D62826FEB50}"/>
              </a:ext>
            </a:extLst>
          </p:cNvPr>
          <p:cNvSpPr>
            <a:spLocks noGrp="1" noChangeArrowheads="1"/>
          </p:cNvSpPr>
          <p:nvPr>
            <p:ph type="title"/>
          </p:nvPr>
        </p:nvSpPr>
        <p:spPr>
          <a:xfrm>
            <a:off x="457200" y="228600"/>
            <a:ext cx="8229600" cy="804863"/>
          </a:xfrm>
        </p:spPr>
        <p:txBody>
          <a:bodyPr/>
          <a:lstStyle/>
          <a:p>
            <a:pPr eaLnBrk="1" hangingPunct="1"/>
            <a:r>
              <a:rPr lang="en-US" altLang="en-US"/>
              <a:t>Employer reporting representatives</a:t>
            </a:r>
          </a:p>
        </p:txBody>
      </p:sp>
      <p:sp>
        <p:nvSpPr>
          <p:cNvPr id="15363" name="Content Placeholder 2">
            <a:extLst>
              <a:ext uri="{FF2B5EF4-FFF2-40B4-BE49-F238E27FC236}">
                <a16:creationId xmlns:a16="http://schemas.microsoft.com/office/drawing/2014/main" id="{3F7ABA1B-8EF4-4528-A7CD-99F4A99222C1}"/>
              </a:ext>
            </a:extLst>
          </p:cNvPr>
          <p:cNvSpPr>
            <a:spLocks noGrp="1" noChangeArrowheads="1"/>
          </p:cNvSpPr>
          <p:nvPr>
            <p:ph idx="1"/>
          </p:nvPr>
        </p:nvSpPr>
        <p:spPr>
          <a:xfrm>
            <a:off x="457200" y="1262063"/>
            <a:ext cx="8229600" cy="5029200"/>
          </a:xfrm>
        </p:spPr>
        <p:txBody>
          <a:bodyPr/>
          <a:lstStyle/>
          <a:p>
            <a:pPr eaLnBrk="1" hangingPunct="1"/>
            <a:r>
              <a:rPr lang="en-US" altLang="en-US"/>
              <a:t>PEBA’s Member Account Services has staff assigned to each employer to help with:</a:t>
            </a:r>
          </a:p>
          <a:p>
            <a:pPr lvl="1" eaLnBrk="1" hangingPunct="1"/>
            <a:r>
              <a:rPr lang="en-US" altLang="en-US"/>
              <a:t>Monthly deposits;</a:t>
            </a:r>
          </a:p>
          <a:p>
            <a:pPr lvl="1" eaLnBrk="1" hangingPunct="1"/>
            <a:r>
              <a:rPr lang="en-US" altLang="en-US"/>
              <a:t>Quarterly payroll reports;</a:t>
            </a:r>
          </a:p>
          <a:p>
            <a:pPr lvl="1" eaLnBrk="1" hangingPunct="1"/>
            <a:r>
              <a:rPr lang="en-US" altLang="en-US"/>
              <a:t>Service credit and contract lengths; and</a:t>
            </a:r>
          </a:p>
          <a:p>
            <a:pPr lvl="1" eaLnBrk="1" hangingPunct="1"/>
            <a:r>
              <a:rPr lang="en-US" altLang="en-US"/>
              <a:t>Supplemental reports.</a:t>
            </a:r>
          </a:p>
          <a:p>
            <a:pPr eaLnBrk="1" hangingPunct="1"/>
            <a:r>
              <a:rPr lang="en-US" altLang="en-US"/>
              <a:t>Select </a:t>
            </a:r>
            <a:r>
              <a:rPr lang="en-US" altLang="en-US" i="1"/>
              <a:t>EES Assistance </a:t>
            </a:r>
            <a:r>
              <a:rPr lang="en-US" altLang="en-US"/>
              <a:t>in EES for your representative’s name and contact information.</a:t>
            </a:r>
          </a:p>
        </p:txBody>
      </p:sp>
      <p:sp>
        <p:nvSpPr>
          <p:cNvPr id="15364" name="Slide Number Placeholder 3">
            <a:extLst>
              <a:ext uri="{FF2B5EF4-FFF2-40B4-BE49-F238E27FC236}">
                <a16:creationId xmlns:a16="http://schemas.microsoft.com/office/drawing/2014/main" id="{E0050685-D326-426F-A47B-8B15C057167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0CB95514-0AE3-42B7-A30C-7A7652BE5852}" type="slidenum">
              <a:rPr lang="en-US" altLang="en-US" sz="1400" smtClean="0">
                <a:solidFill>
                  <a:schemeClr val="bg1"/>
                </a:solidFill>
                <a:latin typeface="Times New Roman" panose="02020603050405020304" pitchFamily="18" charset="0"/>
              </a:rPr>
              <a:pPr fontAlgn="base">
                <a:lnSpc>
                  <a:spcPct val="100000"/>
                </a:lnSpc>
                <a:spcBef>
                  <a:spcPct val="0"/>
                </a:spcBef>
                <a:spcAft>
                  <a:spcPct val="0"/>
                </a:spcAft>
                <a:buFontTx/>
                <a:buNone/>
              </a:pPr>
              <a:t>2</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24122"/>
    </mc:Choice>
    <mc:Fallback xmlns="">
      <p:transition spd="slow" advTm="24122"/>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4A0CAF12-43FC-428D-86FD-A53E9D6518EC}"/>
              </a:ext>
            </a:extLst>
          </p:cNvPr>
          <p:cNvSpPr>
            <a:spLocks noGrp="1" noChangeArrowheads="1"/>
          </p:cNvSpPr>
          <p:nvPr>
            <p:ph type="title"/>
          </p:nvPr>
        </p:nvSpPr>
        <p:spPr>
          <a:xfrm>
            <a:off x="457200" y="228600"/>
            <a:ext cx="8229600" cy="804863"/>
          </a:xfrm>
        </p:spPr>
        <p:txBody>
          <a:bodyPr/>
          <a:lstStyle/>
          <a:p>
            <a:pPr eaLnBrk="1" hangingPunct="1"/>
            <a:r>
              <a:rPr lang="en-US" altLang="en-US" i="1" dirty="0"/>
              <a:t>Supplemental Contribution Report </a:t>
            </a:r>
            <a:r>
              <a:rPr lang="en-US" altLang="en-US" dirty="0"/>
              <a:t>(Form 1227)</a:t>
            </a:r>
          </a:p>
        </p:txBody>
      </p:sp>
      <p:sp>
        <p:nvSpPr>
          <p:cNvPr id="46083" name="Content Placeholder 2">
            <a:extLst>
              <a:ext uri="{FF2B5EF4-FFF2-40B4-BE49-F238E27FC236}">
                <a16:creationId xmlns:a16="http://schemas.microsoft.com/office/drawing/2014/main" id="{759C5927-6858-4282-A290-C42470D4DBA0}"/>
              </a:ext>
            </a:extLst>
          </p:cNvPr>
          <p:cNvSpPr>
            <a:spLocks noGrp="1" noChangeArrowheads="1"/>
          </p:cNvSpPr>
          <p:nvPr>
            <p:ph idx="1"/>
          </p:nvPr>
        </p:nvSpPr>
        <p:spPr>
          <a:xfrm>
            <a:off x="457200" y="1262063"/>
            <a:ext cx="8229600" cy="5029200"/>
          </a:xfrm>
        </p:spPr>
        <p:txBody>
          <a:bodyPr/>
          <a:lstStyle/>
          <a:p>
            <a:pPr eaLnBrk="1" hangingPunct="1"/>
            <a:r>
              <a:rPr lang="en-US" altLang="en-US" dirty="0"/>
              <a:t>Submit if service contribution error exists on already-posted quarterly payroll data.</a:t>
            </a:r>
          </a:p>
          <a:p>
            <a:pPr lvl="1" eaLnBrk="1" hangingPunct="1"/>
            <a:r>
              <a:rPr lang="en-US" altLang="en-US" dirty="0"/>
              <a:t>Omissions: enter as a positive amount.</a:t>
            </a:r>
          </a:p>
          <a:p>
            <a:pPr lvl="1" eaLnBrk="1" hangingPunct="1"/>
            <a:r>
              <a:rPr lang="en-US" altLang="en-US" dirty="0"/>
              <a:t>Corrections: enter negative and positive amounts.</a:t>
            </a:r>
          </a:p>
          <a:p>
            <a:pPr lvl="1" eaLnBrk="1" hangingPunct="1"/>
            <a:r>
              <a:rPr lang="en-US" altLang="en-US" dirty="0"/>
              <a:t>Deletions: enter as a negative amount.</a:t>
            </a:r>
          </a:p>
          <a:p>
            <a:pPr eaLnBrk="1" hangingPunct="1"/>
            <a:r>
              <a:rPr lang="en-US" altLang="en-US" dirty="0"/>
              <a:t>Include only one fiscal year per form.</a:t>
            </a:r>
          </a:p>
          <a:p>
            <a:pPr eaLnBrk="1" hangingPunct="1"/>
            <a:r>
              <a:rPr lang="en-US" altLang="en-US" dirty="0"/>
              <a:t>View </a:t>
            </a:r>
            <a:r>
              <a:rPr lang="en-US" altLang="en-US" i="1" dirty="0">
                <a:hlinkClick r:id="rId2"/>
              </a:rPr>
              <a:t>Fiscal Year Contribution Rates</a:t>
            </a:r>
            <a:r>
              <a:rPr lang="en-US" altLang="en-US" i="1" dirty="0"/>
              <a:t> </a:t>
            </a:r>
            <a:r>
              <a:rPr lang="en-US" altLang="en-US" dirty="0"/>
              <a:t>(Form 1340) for prior year fiscal year employer and member rates.</a:t>
            </a:r>
          </a:p>
          <a:p>
            <a:pPr eaLnBrk="1" hangingPunct="1"/>
            <a:endParaRPr lang="en-US" altLang="en-US" dirty="0"/>
          </a:p>
        </p:txBody>
      </p:sp>
      <p:sp>
        <p:nvSpPr>
          <p:cNvPr id="46084" name="Slide Number Placeholder 3">
            <a:extLst>
              <a:ext uri="{FF2B5EF4-FFF2-40B4-BE49-F238E27FC236}">
                <a16:creationId xmlns:a16="http://schemas.microsoft.com/office/drawing/2014/main" id="{74D9EA11-C506-4075-8607-64DA7279C82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07BB1592-F03C-49D8-8E79-E758AE775DE2}" type="slidenum">
              <a:rPr lang="en-US" altLang="en-US" sz="1400" smtClean="0">
                <a:solidFill>
                  <a:schemeClr val="bg1"/>
                </a:solidFill>
                <a:latin typeface="Times New Roman" panose="02020603050405020304" pitchFamily="18" charset="0"/>
              </a:rPr>
              <a:pPr fontAlgn="base">
                <a:lnSpc>
                  <a:spcPct val="100000"/>
                </a:lnSpc>
                <a:spcBef>
                  <a:spcPct val="0"/>
                </a:spcBef>
                <a:spcAft>
                  <a:spcPct val="0"/>
                </a:spcAft>
                <a:buFontTx/>
                <a:buNone/>
              </a:pPr>
              <a:t>3</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24443"/>
    </mc:Choice>
    <mc:Fallback xmlns="">
      <p:transition spd="slow" advTm="2444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3B814413-F9A3-4DEB-A44D-1861C2015829}"/>
              </a:ext>
            </a:extLst>
          </p:cNvPr>
          <p:cNvSpPr>
            <a:spLocks noGrp="1" noChangeArrowheads="1"/>
          </p:cNvSpPr>
          <p:nvPr>
            <p:ph type="title"/>
          </p:nvPr>
        </p:nvSpPr>
        <p:spPr>
          <a:xfrm>
            <a:off x="457200" y="228600"/>
            <a:ext cx="8229600" cy="804863"/>
          </a:xfrm>
        </p:spPr>
        <p:txBody>
          <a:bodyPr/>
          <a:lstStyle/>
          <a:p>
            <a:pPr eaLnBrk="1" hangingPunct="1"/>
            <a:r>
              <a:rPr lang="en-US" altLang="en-US" i="1" dirty="0"/>
              <a:t>Supplemental Service Report </a:t>
            </a:r>
            <a:r>
              <a:rPr lang="en-US" altLang="en-US" dirty="0"/>
              <a:t>(Form 1224) </a:t>
            </a:r>
          </a:p>
        </p:txBody>
      </p:sp>
      <p:sp>
        <p:nvSpPr>
          <p:cNvPr id="47107" name="Content Placeholder 2">
            <a:extLst>
              <a:ext uri="{FF2B5EF4-FFF2-40B4-BE49-F238E27FC236}">
                <a16:creationId xmlns:a16="http://schemas.microsoft.com/office/drawing/2014/main" id="{34D02B4E-8ADE-48E7-85D9-63824F407A29}"/>
              </a:ext>
            </a:extLst>
          </p:cNvPr>
          <p:cNvSpPr>
            <a:spLocks noGrp="1" noChangeArrowheads="1"/>
          </p:cNvSpPr>
          <p:nvPr>
            <p:ph idx="1"/>
          </p:nvPr>
        </p:nvSpPr>
        <p:spPr>
          <a:xfrm>
            <a:off x="457200" y="1262063"/>
            <a:ext cx="8229600" cy="5029200"/>
          </a:xfrm>
        </p:spPr>
        <p:txBody>
          <a:bodyPr/>
          <a:lstStyle/>
          <a:p>
            <a:pPr eaLnBrk="1" hangingPunct="1"/>
            <a:r>
              <a:rPr lang="en-US" altLang="en-US"/>
              <a:t>Use to record contributions for members in specific types of leave-without-pay status who wish to continue contributions:</a:t>
            </a:r>
          </a:p>
          <a:p>
            <a:pPr lvl="1" eaLnBrk="1" hangingPunct="1"/>
            <a:r>
              <a:rPr lang="en-US" altLang="en-US"/>
              <a:t>Military leave of absence (status code 59).</a:t>
            </a:r>
          </a:p>
          <a:p>
            <a:pPr lvl="1" eaLnBrk="1" hangingPunct="1"/>
            <a:r>
              <a:rPr lang="en-US" altLang="en-US"/>
              <a:t>Workers’ compensation (status code 61).</a:t>
            </a:r>
          </a:p>
          <a:p>
            <a:pPr eaLnBrk="1" hangingPunct="1"/>
            <a:r>
              <a:rPr lang="en-US" altLang="en-US"/>
              <a:t>Based on compensation member would have earned if he was able to perform job duties.</a:t>
            </a:r>
          </a:p>
          <a:p>
            <a:pPr eaLnBrk="1" hangingPunct="1"/>
            <a:r>
              <a:rPr lang="en-US" altLang="en-US"/>
              <a:t>Submit monthly when needed.</a:t>
            </a:r>
          </a:p>
          <a:p>
            <a:pPr eaLnBrk="1" hangingPunct="1"/>
            <a:endParaRPr lang="en-US" altLang="en-US"/>
          </a:p>
        </p:txBody>
      </p:sp>
      <p:sp>
        <p:nvSpPr>
          <p:cNvPr id="47108" name="Slide Number Placeholder 3">
            <a:extLst>
              <a:ext uri="{FF2B5EF4-FFF2-40B4-BE49-F238E27FC236}">
                <a16:creationId xmlns:a16="http://schemas.microsoft.com/office/drawing/2014/main" id="{CE2D22F9-9795-4CAB-A883-4165216F6ED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A01E5AEB-ABB9-493C-8E55-05A24A46D4A6}" type="slidenum">
              <a:rPr lang="en-US" altLang="en-US" sz="1400" smtClean="0">
                <a:solidFill>
                  <a:schemeClr val="bg1"/>
                </a:solidFill>
                <a:latin typeface="Times New Roman" panose="02020603050405020304" pitchFamily="18" charset="0"/>
              </a:rPr>
              <a:pPr fontAlgn="base">
                <a:lnSpc>
                  <a:spcPct val="100000"/>
                </a:lnSpc>
                <a:spcBef>
                  <a:spcPct val="0"/>
                </a:spcBef>
                <a:spcAft>
                  <a:spcPct val="0"/>
                </a:spcAft>
                <a:buFontTx/>
                <a:buNone/>
              </a:pPr>
              <a:t>4</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29569"/>
    </mc:Choice>
    <mc:Fallback xmlns="">
      <p:transition spd="slow" advTm="2956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91911BBB-AA41-4685-AD6B-39924150C71D}"/>
              </a:ext>
            </a:extLst>
          </p:cNvPr>
          <p:cNvSpPr>
            <a:spLocks noGrp="1" noChangeArrowheads="1"/>
          </p:cNvSpPr>
          <p:nvPr>
            <p:ph type="title"/>
          </p:nvPr>
        </p:nvSpPr>
        <p:spPr>
          <a:xfrm>
            <a:off x="457200" y="228600"/>
            <a:ext cx="8229600" cy="804863"/>
          </a:xfrm>
        </p:spPr>
        <p:txBody>
          <a:bodyPr/>
          <a:lstStyle/>
          <a:p>
            <a:pPr eaLnBrk="1" hangingPunct="1"/>
            <a:r>
              <a:rPr lang="en-US" altLang="en-US"/>
              <a:t>Furlough supplements</a:t>
            </a:r>
          </a:p>
        </p:txBody>
      </p:sp>
      <p:sp>
        <p:nvSpPr>
          <p:cNvPr id="48131" name="Content Placeholder 2">
            <a:extLst>
              <a:ext uri="{FF2B5EF4-FFF2-40B4-BE49-F238E27FC236}">
                <a16:creationId xmlns:a16="http://schemas.microsoft.com/office/drawing/2014/main" id="{74E4F680-17A6-497B-B31C-200B88C19982}"/>
              </a:ext>
            </a:extLst>
          </p:cNvPr>
          <p:cNvSpPr>
            <a:spLocks noGrp="1" noChangeArrowheads="1"/>
          </p:cNvSpPr>
          <p:nvPr>
            <p:ph idx="1"/>
          </p:nvPr>
        </p:nvSpPr>
        <p:spPr>
          <a:xfrm>
            <a:off x="457200" y="1262063"/>
            <a:ext cx="8229600" cy="5029200"/>
          </a:xfrm>
        </p:spPr>
        <p:txBody>
          <a:bodyPr/>
          <a:lstStyle/>
          <a:p>
            <a:pPr eaLnBrk="1" hangingPunct="1"/>
            <a:r>
              <a:rPr lang="en-US" altLang="en-US" dirty="0"/>
              <a:t>Covers contributions made pursuant to furlough programs authorized under state law.</a:t>
            </a:r>
          </a:p>
          <a:p>
            <a:pPr eaLnBrk="1" hangingPunct="1"/>
            <a:r>
              <a:rPr lang="en-US" altLang="en-US" dirty="0"/>
              <a:t>Remit employer and member contributions for SCRS, PORS and State ORP.</a:t>
            </a:r>
          </a:p>
          <a:p>
            <a:pPr eaLnBrk="1" hangingPunct="1"/>
            <a:r>
              <a:rPr lang="en-US" altLang="en-US" dirty="0"/>
              <a:t>No furlough contributions due for return-to-work retirees.</a:t>
            </a:r>
          </a:p>
          <a:p>
            <a:pPr eaLnBrk="1" hangingPunct="1"/>
            <a:r>
              <a:rPr lang="en-US" altLang="en-US" dirty="0"/>
              <a:t>Contributions based on salary immediately prior to furlough period.</a:t>
            </a:r>
          </a:p>
          <a:p>
            <a:pPr eaLnBrk="1" hangingPunct="1"/>
            <a:r>
              <a:rPr lang="en-US" altLang="en-US" dirty="0"/>
              <a:t>Submit via </a:t>
            </a:r>
            <a:r>
              <a:rPr lang="en-US" altLang="en-US" i="1" dirty="0"/>
              <a:t>Upload Furlough Supplement Data </a:t>
            </a:r>
            <a:r>
              <a:rPr lang="en-US" altLang="en-US" dirty="0"/>
              <a:t>option in EES. </a:t>
            </a:r>
          </a:p>
        </p:txBody>
      </p:sp>
      <p:sp>
        <p:nvSpPr>
          <p:cNvPr id="48132" name="Slide Number Placeholder 3">
            <a:extLst>
              <a:ext uri="{FF2B5EF4-FFF2-40B4-BE49-F238E27FC236}">
                <a16:creationId xmlns:a16="http://schemas.microsoft.com/office/drawing/2014/main" id="{E8AB912E-221D-4B09-9B90-5F2902A3D09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AB32D574-E80A-48CD-9BBF-6270251662E5}" type="slidenum">
              <a:rPr lang="en-US" altLang="en-US" sz="1400" smtClean="0">
                <a:solidFill>
                  <a:schemeClr val="bg1"/>
                </a:solidFill>
                <a:latin typeface="Times New Roman" panose="02020603050405020304" pitchFamily="18" charset="0"/>
              </a:rPr>
              <a:pPr fontAlgn="base">
                <a:lnSpc>
                  <a:spcPct val="100000"/>
                </a:lnSpc>
                <a:spcBef>
                  <a:spcPct val="0"/>
                </a:spcBef>
                <a:spcAft>
                  <a:spcPct val="0"/>
                </a:spcAft>
                <a:buFontTx/>
                <a:buNone/>
              </a:pPr>
              <a:t>5</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38716"/>
    </mc:Choice>
    <mc:Fallback xmlns="">
      <p:transition spd="slow" advTm="3871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92735-DABE-406C-9BA8-80C5DC49ED65}"/>
              </a:ext>
            </a:extLst>
          </p:cNvPr>
          <p:cNvSpPr>
            <a:spLocks noGrp="1"/>
          </p:cNvSpPr>
          <p:nvPr>
            <p:ph type="title"/>
          </p:nvPr>
        </p:nvSpPr>
        <p:spPr/>
        <p:txBody>
          <a:bodyPr/>
          <a:lstStyle/>
          <a:p>
            <a:r>
              <a:rPr lang="en-US" dirty="0"/>
              <a:t>Teacher step increases</a:t>
            </a:r>
          </a:p>
        </p:txBody>
      </p:sp>
      <p:sp>
        <p:nvSpPr>
          <p:cNvPr id="3" name="Content Placeholder 2">
            <a:extLst>
              <a:ext uri="{FF2B5EF4-FFF2-40B4-BE49-F238E27FC236}">
                <a16:creationId xmlns:a16="http://schemas.microsoft.com/office/drawing/2014/main" id="{0E6D0E8A-49E5-4840-B233-2B7DF4173B81}"/>
              </a:ext>
            </a:extLst>
          </p:cNvPr>
          <p:cNvSpPr>
            <a:spLocks noGrp="1"/>
          </p:cNvSpPr>
          <p:nvPr>
            <p:ph idx="1"/>
          </p:nvPr>
        </p:nvSpPr>
        <p:spPr/>
        <p:txBody>
          <a:bodyPr/>
          <a:lstStyle/>
          <a:p>
            <a:r>
              <a:rPr lang="en-US" dirty="0"/>
              <a:t>Teacher step increase information can now be submitted in EES using the Upload Supplement Data option.</a:t>
            </a:r>
          </a:p>
          <a:p>
            <a:pPr lvl="1"/>
            <a:r>
              <a:rPr lang="en-US" dirty="0"/>
              <a:t>The file should include quarterly wage and retirement contribution amounts for each member by the quarter in which the compensation was earned.</a:t>
            </a:r>
          </a:p>
          <a:p>
            <a:pPr lvl="1"/>
            <a:r>
              <a:rPr lang="en-US" dirty="0"/>
              <a:t>It is important that you report only one quarter on each file. If you need to report amounts for more than one quarter, you must upload a separate file for each quarter.</a:t>
            </a:r>
          </a:p>
          <a:p>
            <a:r>
              <a:rPr lang="en-US" dirty="0"/>
              <a:t>Each file requires a separate </a:t>
            </a:r>
            <a:r>
              <a:rPr lang="en-US" i="1" dirty="0"/>
              <a:t>Supplemental Service Report: Teacher Supplements</a:t>
            </a:r>
            <a:r>
              <a:rPr lang="en-US" dirty="0"/>
              <a:t> (Form 1229), which will automatically generate once the supplemental data file is uploaded. Print and mail the form to PEBA along with payment.</a:t>
            </a:r>
          </a:p>
        </p:txBody>
      </p:sp>
      <p:sp>
        <p:nvSpPr>
          <p:cNvPr id="4" name="Slide Number Placeholder 3">
            <a:extLst>
              <a:ext uri="{FF2B5EF4-FFF2-40B4-BE49-F238E27FC236}">
                <a16:creationId xmlns:a16="http://schemas.microsoft.com/office/drawing/2014/main" id="{71E21FA0-7569-49A7-B611-7A3277547185}"/>
              </a:ext>
            </a:extLst>
          </p:cNvPr>
          <p:cNvSpPr>
            <a:spLocks noGrp="1"/>
          </p:cNvSpPr>
          <p:nvPr>
            <p:ph type="sldNum" sz="quarter" idx="10"/>
          </p:nvPr>
        </p:nvSpPr>
        <p:spPr/>
        <p:txBody>
          <a:bodyPr/>
          <a:lstStyle/>
          <a:p>
            <a:pPr>
              <a:defRPr/>
            </a:pPr>
            <a:fld id="{7B0F109D-22A2-452A-899C-98BEB55FB27A}" type="slidenum">
              <a:rPr lang="en-US" smtClean="0"/>
              <a:pPr>
                <a:defRPr/>
              </a:pPr>
              <a:t>6</a:t>
            </a:fld>
            <a:endParaRPr lang="en-US" dirty="0"/>
          </a:p>
        </p:txBody>
      </p:sp>
    </p:spTree>
    <p:extLst>
      <p:ext uri="{BB962C8B-B14F-4D97-AF65-F5344CB8AC3E}">
        <p14:creationId xmlns:p14="http://schemas.microsoft.com/office/powerpoint/2010/main" val="3452240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1">
            <a:extLst>
              <a:ext uri="{FF2B5EF4-FFF2-40B4-BE49-F238E27FC236}">
                <a16:creationId xmlns:a16="http://schemas.microsoft.com/office/drawing/2014/main" id="{41004937-8EE1-4360-8286-9D8FA71A879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B1595F0F-3E2C-47AA-A835-AD28C521BF92}" type="slidenum">
              <a:rPr lang="en-US" altLang="en-US" sz="1400" smtClean="0">
                <a:solidFill>
                  <a:schemeClr val="bg1"/>
                </a:solidFill>
                <a:latin typeface="Times New Roman" panose="02020603050405020304" pitchFamily="18" charset="0"/>
              </a:rPr>
              <a:pPr fontAlgn="base">
                <a:lnSpc>
                  <a:spcPct val="100000"/>
                </a:lnSpc>
                <a:spcBef>
                  <a:spcPct val="0"/>
                </a:spcBef>
                <a:spcAft>
                  <a:spcPct val="0"/>
                </a:spcAft>
                <a:buFontTx/>
                <a:buNone/>
              </a:pPr>
              <a:t>7</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7268"/>
    </mc:Choice>
    <mc:Fallback xmlns="">
      <p:transition spd="slow" advTm="7268"/>
    </mc:Fallback>
  </mc:AlternateContent>
</p:sld>
</file>

<file path=ppt/theme/theme1.xml><?xml version="1.0" encoding="utf-8"?>
<a:theme xmlns:a="http://schemas.openxmlformats.org/drawingml/2006/main" name="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D9960687-C75A-420D-8DDD-D4595019A51F}" vid="{44207126-CA13-42C3-9B79-86376552E6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Academy Presentation Template</Template>
  <TotalTime>673</TotalTime>
  <Words>367</Words>
  <Application>Microsoft Office PowerPoint</Application>
  <PresentationFormat>On-screen Show (4:3)</PresentationFormat>
  <Paragraphs>40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Office Theme</vt:lpstr>
      <vt:lpstr>Reporting process: supplements</vt:lpstr>
      <vt:lpstr>Employer reporting representatives</vt:lpstr>
      <vt:lpstr>Supplemental Contribution Report (Form 1227)</vt:lpstr>
      <vt:lpstr>Supplemental Service Report (Form 1224) </vt:lpstr>
      <vt:lpstr>Furlough supplements</vt:lpstr>
      <vt:lpstr>Teacher step increases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66</cp:revision>
  <cp:lastPrinted>2020-05-26T12:24:22Z</cp:lastPrinted>
  <dcterms:created xsi:type="dcterms:W3CDTF">2020-03-31T13:24:57Z</dcterms:created>
  <dcterms:modified xsi:type="dcterms:W3CDTF">2021-07-01T13:09:20Z</dcterms:modified>
</cp:coreProperties>
</file>