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ags/tag6.xml" ContentType="application/vnd.openxmlformats-officedocument.presentationml.tags+xml"/>
  <Override PartName="/ppt/notesSlides/notesSlide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14"/>
  </p:notesMasterIdLst>
  <p:handoutMasterIdLst>
    <p:handoutMasterId r:id="rId15"/>
  </p:handoutMasterIdLst>
  <p:sldIdLst>
    <p:sldId id="455" r:id="rId2"/>
    <p:sldId id="456" r:id="rId3"/>
    <p:sldId id="457" r:id="rId4"/>
    <p:sldId id="458" r:id="rId5"/>
    <p:sldId id="459" r:id="rId6"/>
    <p:sldId id="461" r:id="rId7"/>
    <p:sldId id="315" r:id="rId8"/>
    <p:sldId id="411" r:id="rId9"/>
    <p:sldId id="462" r:id="rId10"/>
    <p:sldId id="463" r:id="rId11"/>
    <p:sldId id="464" r:id="rId12"/>
    <p:sldId id="263" r:id="rId13"/>
  </p:sldIdLst>
  <p:sldSz cx="12192000" cy="6858000"/>
  <p:notesSz cx="7023100" cy="9309100"/>
  <p:custDataLst>
    <p:tags r:id="rId1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211EDD33-86DB-4CFD-A41B-7B88B073EF7A}" name="Jessica Moak" initials="JM" userId="S::rmoakj@peba.sc.gov::00fb72e6-3ecd-44d5-a8cb-95d2c3bab7d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205" autoAdjust="0"/>
    <p:restoredTop sz="96357" autoAdjust="0"/>
  </p:normalViewPr>
  <p:slideViewPr>
    <p:cSldViewPr snapToGrid="0">
      <p:cViewPr varScale="1">
        <p:scale>
          <a:sx n="112" d="100"/>
          <a:sy n="112" d="100"/>
        </p:scale>
        <p:origin x="138" y="96"/>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microsoft.com/office/2018/10/relationships/authors" Target="author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3000" b="1" dirty="0">
                <a:solidFill>
                  <a:schemeClr val="tx2"/>
                </a:solidFill>
                <a:latin typeface="+mn-lt"/>
                <a:cs typeface="Times New Roman" panose="02020603050405020304" pitchFamily="18" charset="0"/>
              </a:rPr>
              <a:t>SCRS and State ORP</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doughnutChart>
        <c:varyColors val="1"/>
        <c:ser>
          <c:idx val="0"/>
          <c:order val="0"/>
          <c:tx>
            <c:strRef>
              <c:f>Sheet1!$B$1</c:f>
              <c:strCache>
                <c:ptCount val="1"/>
                <c:pt idx="0">
                  <c:v>SCRS</c:v>
                </c:pt>
              </c:strCache>
            </c:strRef>
          </c:tx>
          <c:dPt>
            <c:idx val="0"/>
            <c:bubble3D val="0"/>
            <c:spPr>
              <a:solidFill>
                <a:schemeClr val="accent5"/>
              </a:solidFill>
              <a:ln w="19050">
                <a:solidFill>
                  <a:schemeClr val="lt1"/>
                </a:solidFill>
              </a:ln>
              <a:effectLst>
                <a:softEdge rad="0"/>
              </a:effectLst>
            </c:spPr>
            <c:extLst>
              <c:ext xmlns:c16="http://schemas.microsoft.com/office/drawing/2014/chart" uri="{C3380CC4-5D6E-409C-BE32-E72D297353CC}">
                <c16:uniqueId val="{00000001-D4F4-4CBA-9A77-F939CE8E76CB}"/>
              </c:ext>
            </c:extLst>
          </c:dPt>
          <c:dPt>
            <c:idx val="1"/>
            <c:bubble3D val="0"/>
            <c:spPr>
              <a:noFill/>
              <a:ln w="19050">
                <a:solidFill>
                  <a:schemeClr val="lt1"/>
                </a:solidFill>
              </a:ln>
              <a:effectLst/>
            </c:spPr>
            <c:extLst>
              <c:ext xmlns:c16="http://schemas.microsoft.com/office/drawing/2014/chart" uri="{C3380CC4-5D6E-409C-BE32-E72D297353CC}">
                <c16:uniqueId val="{00000003-D4F4-4CBA-9A77-F939CE8E76CB}"/>
              </c:ext>
            </c:extLst>
          </c:dPt>
          <c:cat>
            <c:numRef>
              <c:f>Sheet1!$A$2:$A$3</c:f>
              <c:numCache>
                <c:formatCode>General</c:formatCode>
                <c:ptCount val="2"/>
              </c:numCache>
            </c:numRef>
          </c:cat>
          <c:val>
            <c:numRef>
              <c:f>Sheet1!$B$2:$B$3</c:f>
              <c:numCache>
                <c:formatCode>General</c:formatCode>
                <c:ptCount val="2"/>
                <c:pt idx="0">
                  <c:v>9</c:v>
                </c:pt>
                <c:pt idx="1">
                  <c:v>91</c:v>
                </c:pt>
              </c:numCache>
            </c:numRef>
          </c:val>
          <c:extLst>
            <c:ext xmlns:c16="http://schemas.microsoft.com/office/drawing/2014/chart" uri="{C3380CC4-5D6E-409C-BE32-E72D297353CC}">
              <c16:uniqueId val="{00000004-D4F4-4CBA-9A77-F939CE8E76CB}"/>
            </c:ext>
          </c:extLst>
        </c:ser>
        <c:dLbls>
          <c:showLegendKey val="0"/>
          <c:showVal val="0"/>
          <c:showCatName val="0"/>
          <c:showSerName val="0"/>
          <c:showPercent val="0"/>
          <c:showBubbleSize val="0"/>
          <c:showLeaderLines val="1"/>
        </c:dLbls>
        <c:firstSliceAng val="31"/>
        <c:holeSize val="65"/>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3000" b="1" dirty="0">
                <a:solidFill>
                  <a:schemeClr val="tx2"/>
                </a:solidFill>
                <a:latin typeface="+mn-lt"/>
                <a:cs typeface="Times New Roman" panose="02020603050405020304" pitchFamily="18" charset="0"/>
              </a:rPr>
              <a:t>PORS</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doughnutChart>
        <c:varyColors val="1"/>
        <c:ser>
          <c:idx val="0"/>
          <c:order val="0"/>
          <c:tx>
            <c:strRef>
              <c:f>Sheet1!$B$1</c:f>
              <c:strCache>
                <c:ptCount val="1"/>
                <c:pt idx="0">
                  <c:v>SCRS</c:v>
                </c:pt>
              </c:strCache>
            </c:strRef>
          </c:tx>
          <c:dPt>
            <c:idx val="0"/>
            <c:bubble3D val="0"/>
            <c:spPr>
              <a:solidFill>
                <a:schemeClr val="accent5"/>
              </a:solidFill>
              <a:ln w="19050">
                <a:solidFill>
                  <a:schemeClr val="lt1"/>
                </a:solidFill>
              </a:ln>
              <a:effectLst>
                <a:softEdge rad="0"/>
              </a:effectLst>
            </c:spPr>
            <c:extLst>
              <c:ext xmlns:c16="http://schemas.microsoft.com/office/drawing/2014/chart" uri="{C3380CC4-5D6E-409C-BE32-E72D297353CC}">
                <c16:uniqueId val="{00000001-F01C-4CD5-9177-AC0D4B2BAE9D}"/>
              </c:ext>
            </c:extLst>
          </c:dPt>
          <c:dPt>
            <c:idx val="1"/>
            <c:bubble3D val="0"/>
            <c:spPr>
              <a:noFill/>
              <a:ln w="19050">
                <a:solidFill>
                  <a:schemeClr val="lt1"/>
                </a:solidFill>
              </a:ln>
              <a:effectLst/>
            </c:spPr>
            <c:extLst>
              <c:ext xmlns:c16="http://schemas.microsoft.com/office/drawing/2014/chart" uri="{C3380CC4-5D6E-409C-BE32-E72D297353CC}">
                <c16:uniqueId val="{00000003-F01C-4CD5-9177-AC0D4B2BAE9D}"/>
              </c:ext>
            </c:extLst>
          </c:dPt>
          <c:cat>
            <c:numRef>
              <c:f>Sheet1!$A$2:$A$3</c:f>
              <c:numCache>
                <c:formatCode>General</c:formatCode>
                <c:ptCount val="2"/>
              </c:numCache>
            </c:numRef>
          </c:cat>
          <c:val>
            <c:numRef>
              <c:f>Sheet1!$B$2:$B$3</c:f>
              <c:numCache>
                <c:formatCode>General</c:formatCode>
                <c:ptCount val="2"/>
                <c:pt idx="0">
                  <c:v>9.75</c:v>
                </c:pt>
                <c:pt idx="1">
                  <c:v>90.25</c:v>
                </c:pt>
              </c:numCache>
            </c:numRef>
          </c:val>
          <c:extLst>
            <c:ext xmlns:c16="http://schemas.microsoft.com/office/drawing/2014/chart" uri="{C3380CC4-5D6E-409C-BE32-E72D297353CC}">
              <c16:uniqueId val="{00000004-F01C-4CD5-9177-AC0D4B2BAE9D}"/>
            </c:ext>
          </c:extLst>
        </c:ser>
        <c:dLbls>
          <c:showLegendKey val="0"/>
          <c:showVal val="0"/>
          <c:showCatName val="0"/>
          <c:showSerName val="0"/>
          <c:showPercent val="0"/>
          <c:showBubbleSize val="0"/>
          <c:showLeaderLines val="1"/>
        </c:dLbls>
        <c:firstSliceAng val="31"/>
        <c:holeSize val="65"/>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4/2/2025</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4/2/2025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slide" Target="../slides/slide3.xml"/><Relationship Id="rId2" Type="http://schemas.openxmlformats.org/officeDocument/2006/relationships/notesMaster" Target="../notesMasters/notesMaster1.xml"/><Relationship Id="rId1" Type="http://schemas.openxmlformats.org/officeDocument/2006/relationships/tags" Target="../tags/tag5.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u="none" dirty="0"/>
          </a:p>
        </p:txBody>
      </p:sp>
      <p:sp>
        <p:nvSpPr>
          <p:cNvPr id="4" name="Slide Number Placeholder 3"/>
          <p:cNvSpPr>
            <a:spLocks noGrp="1"/>
          </p:cNvSpPr>
          <p:nvPr>
            <p:ph type="sldNum" sz="quarter" idx="5"/>
          </p:nvPr>
        </p:nvSpPr>
        <p:spPr/>
        <p:txBody>
          <a:bodyPr/>
          <a:lstStyle/>
          <a:p>
            <a:fld id="{036C5A97-FE1B-4EFC-9C73-B1258035E011}" type="slidenum">
              <a:rPr lang="en-US" smtClean="0"/>
              <a:t>2</a:t>
            </a:fld>
            <a:endParaRPr lang="en-US"/>
          </a:p>
        </p:txBody>
      </p:sp>
    </p:spTree>
    <p:extLst>
      <p:ext uri="{BB962C8B-B14F-4D97-AF65-F5344CB8AC3E}">
        <p14:creationId xmlns:p14="http://schemas.microsoft.com/office/powerpoint/2010/main" val="3426722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3</a:t>
            </a:fld>
            <a:endParaRPr lang="en-US" dirty="0"/>
          </a:p>
        </p:txBody>
      </p:sp>
    </p:spTree>
    <p:extLst>
      <p:ext uri="{BB962C8B-B14F-4D97-AF65-F5344CB8AC3E}">
        <p14:creationId xmlns:p14="http://schemas.microsoft.com/office/powerpoint/2010/main" val="9121116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12</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4.xml"/><Relationship Id="rId1" Type="http://schemas.openxmlformats.org/officeDocument/2006/relationships/tags" Target="../tags/tag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5.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hyperlink" Target="https://peba.sc.gov/sites/default/files/working_retirees.pdf" TargetMode="Externa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hyperlink" Target="http://www.peba.sc.gov/sites/default/files/er_manual.pdf" TargetMode="Externa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p:txBody>
          <a:bodyPr/>
          <a:lstStyle/>
          <a:p>
            <a:r>
              <a:rPr lang="en-US" dirty="0"/>
              <a:t>Reporting process:</a:t>
            </a:r>
            <a:br>
              <a:rPr lang="en-US" dirty="0"/>
            </a:br>
            <a:r>
              <a:rPr lang="en-US" dirty="0"/>
              <a:t>contributions</a:t>
            </a:r>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p:txBody>
          <a:bodyPr/>
          <a:lstStyle/>
          <a:p>
            <a:r>
              <a:rPr lang="en-US" dirty="0"/>
              <a:t>Retirement Benefits Training</a:t>
            </a:r>
          </a:p>
          <a:p>
            <a:r>
              <a:rPr lang="en-US" dirty="0"/>
              <a:t>Fiscal year 2026</a:t>
            </a:r>
            <a:endParaRPr lang="en-US" dirty="0">
              <a:solidFill>
                <a:srgbClr val="FF0000"/>
              </a:solidFill>
            </a:endParaRP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5CFAC006-4357-9C6C-0E24-961EF0D5B76A}"/>
              </a:ext>
            </a:extLst>
          </p:cNvPr>
          <p:cNvSpPr>
            <a:spLocks noGrp="1"/>
          </p:cNvSpPr>
          <p:nvPr>
            <p:ph type="title"/>
          </p:nvPr>
        </p:nvSpPr>
        <p:spPr/>
        <p:txBody>
          <a:bodyPr/>
          <a:lstStyle/>
          <a:p>
            <a:r>
              <a:rPr lang="en-US" dirty="0"/>
              <a:t>Wages subject to contributions</a:t>
            </a:r>
          </a:p>
        </p:txBody>
      </p:sp>
      <p:sp>
        <p:nvSpPr>
          <p:cNvPr id="2" name="Slide Number Placeholder 1">
            <a:extLst>
              <a:ext uri="{FF2B5EF4-FFF2-40B4-BE49-F238E27FC236}">
                <a16:creationId xmlns:a16="http://schemas.microsoft.com/office/drawing/2014/main" id="{B3B4776A-F388-3EAC-570E-667C2F374254}"/>
              </a:ext>
            </a:extLst>
          </p:cNvPr>
          <p:cNvSpPr>
            <a:spLocks noGrp="1"/>
          </p:cNvSpPr>
          <p:nvPr>
            <p:ph type="sldNum" sz="quarter" idx="12"/>
          </p:nvPr>
        </p:nvSpPr>
        <p:spPr/>
        <p:txBody>
          <a:bodyPr/>
          <a:lstStyle/>
          <a:p>
            <a:fld id="{28024367-D536-4F59-B2ED-0E7825EDA9AF}" type="slidenum">
              <a:rPr lang="en-US" smtClean="0"/>
              <a:pPr/>
              <a:t>10</a:t>
            </a:fld>
            <a:endParaRPr lang="en-US" dirty="0"/>
          </a:p>
        </p:txBody>
      </p:sp>
      <p:sp>
        <p:nvSpPr>
          <p:cNvPr id="9" name="Content Placeholder 8">
            <a:extLst>
              <a:ext uri="{FF2B5EF4-FFF2-40B4-BE49-F238E27FC236}">
                <a16:creationId xmlns:a16="http://schemas.microsoft.com/office/drawing/2014/main" id="{28F6FEA6-8420-D542-A567-1987D6ACB6E6}"/>
              </a:ext>
            </a:extLst>
          </p:cNvPr>
          <p:cNvSpPr>
            <a:spLocks noGrp="1"/>
          </p:cNvSpPr>
          <p:nvPr>
            <p:ph sz="half" idx="13"/>
          </p:nvPr>
        </p:nvSpPr>
        <p:spPr/>
        <p:txBody>
          <a:bodyPr/>
          <a:lstStyle/>
          <a:p>
            <a:pPr eaLnBrk="1" hangingPunct="1"/>
            <a:r>
              <a:rPr lang="en-US" altLang="en-US" dirty="0"/>
              <a:t>Gross salary or wages:</a:t>
            </a:r>
          </a:p>
          <a:p>
            <a:pPr lvl="1" eaLnBrk="1" hangingPunct="1"/>
            <a:r>
              <a:rPr lang="en-US" altLang="en-US" dirty="0"/>
              <a:t>Before taxes withheld; and</a:t>
            </a:r>
          </a:p>
          <a:p>
            <a:pPr lvl="1" eaLnBrk="1" hangingPunct="1"/>
            <a:r>
              <a:rPr lang="en-US" altLang="en-US" dirty="0"/>
              <a:t>Before other deductions.</a:t>
            </a:r>
          </a:p>
          <a:p>
            <a:pPr eaLnBrk="1" hangingPunct="1"/>
            <a:r>
              <a:rPr lang="en-US" altLang="en-US" dirty="0"/>
              <a:t>Wages paid while on sick, annual and general leave.</a:t>
            </a:r>
          </a:p>
          <a:p>
            <a:pPr eaLnBrk="1" hangingPunct="1"/>
            <a:r>
              <a:rPr lang="en-US" altLang="en-US" dirty="0"/>
              <a:t>Overtime/compensatory time (must be employer-mandated for SCRS).</a:t>
            </a:r>
          </a:p>
          <a:p>
            <a:pPr lvl="1" eaLnBrk="1" hangingPunct="1"/>
            <a:r>
              <a:rPr lang="en-US" altLang="en-US" dirty="0"/>
              <a:t>Authorized, approved overtime pay is considered employer-mandated and earnable compensation for AFC purposes. As such, the employer will deduct and remit retirement contributions.</a:t>
            </a:r>
          </a:p>
        </p:txBody>
      </p:sp>
      <p:sp>
        <p:nvSpPr>
          <p:cNvPr id="3" name="Content Placeholder 2">
            <a:extLst>
              <a:ext uri="{FF2B5EF4-FFF2-40B4-BE49-F238E27FC236}">
                <a16:creationId xmlns:a16="http://schemas.microsoft.com/office/drawing/2014/main" id="{C6A98228-8AD4-E2AC-E284-6B5A9C6AC951}"/>
              </a:ext>
            </a:extLst>
          </p:cNvPr>
          <p:cNvSpPr>
            <a:spLocks noGrp="1"/>
          </p:cNvSpPr>
          <p:nvPr>
            <p:ph sz="half" idx="2"/>
          </p:nvPr>
        </p:nvSpPr>
        <p:spPr/>
        <p:txBody>
          <a:bodyPr>
            <a:normAutofit/>
          </a:bodyPr>
          <a:lstStyle/>
          <a:p>
            <a:pPr eaLnBrk="1" hangingPunct="1"/>
            <a:r>
              <a:rPr lang="en-US" altLang="en-US" dirty="0"/>
              <a:t>Unused annual leave (Class Two members only):</a:t>
            </a:r>
          </a:p>
          <a:p>
            <a:pPr lvl="1" eaLnBrk="1" hangingPunct="1"/>
            <a:r>
              <a:rPr lang="en-US" altLang="en-US" dirty="0"/>
              <a:t>Contributions deductible for up to and including 45 days of termination pay for unused annual/general leave.</a:t>
            </a:r>
          </a:p>
          <a:p>
            <a:pPr lvl="1" eaLnBrk="1" hangingPunct="1"/>
            <a:r>
              <a:rPr lang="en-US" altLang="en-US" dirty="0"/>
              <a:t>Payment at retirement is included in average final compensation.</a:t>
            </a:r>
          </a:p>
          <a:p>
            <a:endParaRPr lang="en-US" dirty="0"/>
          </a:p>
        </p:txBody>
      </p:sp>
    </p:spTree>
    <p:extLst>
      <p:ext uri="{BB962C8B-B14F-4D97-AF65-F5344CB8AC3E}">
        <p14:creationId xmlns:p14="http://schemas.microsoft.com/office/powerpoint/2010/main" val="4899387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5CFAC006-4357-9C6C-0E24-961EF0D5B76A}"/>
              </a:ext>
            </a:extLst>
          </p:cNvPr>
          <p:cNvSpPr>
            <a:spLocks noGrp="1"/>
          </p:cNvSpPr>
          <p:nvPr>
            <p:ph type="title"/>
          </p:nvPr>
        </p:nvSpPr>
        <p:spPr/>
        <p:txBody>
          <a:bodyPr/>
          <a:lstStyle/>
          <a:p>
            <a:r>
              <a:rPr lang="en-US" dirty="0"/>
              <a:t>Wages not subject to contributions</a:t>
            </a:r>
          </a:p>
        </p:txBody>
      </p:sp>
      <p:sp>
        <p:nvSpPr>
          <p:cNvPr id="2" name="Slide Number Placeholder 1">
            <a:extLst>
              <a:ext uri="{FF2B5EF4-FFF2-40B4-BE49-F238E27FC236}">
                <a16:creationId xmlns:a16="http://schemas.microsoft.com/office/drawing/2014/main" id="{B3B4776A-F388-3EAC-570E-667C2F374254}"/>
              </a:ext>
            </a:extLst>
          </p:cNvPr>
          <p:cNvSpPr>
            <a:spLocks noGrp="1"/>
          </p:cNvSpPr>
          <p:nvPr>
            <p:ph type="sldNum" sz="quarter" idx="12"/>
          </p:nvPr>
        </p:nvSpPr>
        <p:spPr/>
        <p:txBody>
          <a:bodyPr/>
          <a:lstStyle/>
          <a:p>
            <a:fld id="{28024367-D536-4F59-B2ED-0E7825EDA9AF}" type="slidenum">
              <a:rPr lang="en-US" smtClean="0"/>
              <a:pPr/>
              <a:t>11</a:t>
            </a:fld>
            <a:endParaRPr lang="en-US" dirty="0"/>
          </a:p>
        </p:txBody>
      </p:sp>
      <p:sp>
        <p:nvSpPr>
          <p:cNvPr id="9" name="Content Placeholder 8">
            <a:extLst>
              <a:ext uri="{FF2B5EF4-FFF2-40B4-BE49-F238E27FC236}">
                <a16:creationId xmlns:a16="http://schemas.microsoft.com/office/drawing/2014/main" id="{28F6FEA6-8420-D542-A567-1987D6ACB6E6}"/>
              </a:ext>
            </a:extLst>
          </p:cNvPr>
          <p:cNvSpPr>
            <a:spLocks noGrp="1"/>
          </p:cNvSpPr>
          <p:nvPr>
            <p:ph sz="half" idx="13"/>
          </p:nvPr>
        </p:nvSpPr>
        <p:spPr/>
        <p:txBody>
          <a:bodyPr/>
          <a:lstStyle/>
          <a:p>
            <a:pPr eaLnBrk="1" hangingPunct="1"/>
            <a:r>
              <a:rPr lang="en-US" altLang="en-US" dirty="0"/>
              <a:t>Termination pay for more than 45 days of unused annual leave (Class Two members only).</a:t>
            </a:r>
          </a:p>
          <a:p>
            <a:pPr eaLnBrk="1" hangingPunct="1"/>
            <a:r>
              <a:rPr lang="en-US" altLang="en-US" dirty="0"/>
              <a:t>Termination pay for unused annual leave (Class Three members only).</a:t>
            </a:r>
          </a:p>
          <a:p>
            <a:pPr eaLnBrk="1" hangingPunct="1"/>
            <a:r>
              <a:rPr lang="en-US" altLang="en-US" dirty="0"/>
              <a:t>Special payments:</a:t>
            </a:r>
          </a:p>
          <a:p>
            <a:pPr lvl="1" eaLnBrk="1" hangingPunct="1"/>
            <a:r>
              <a:rPr lang="en-US" altLang="en-US" dirty="0"/>
              <a:t>One-time bonus and incentive-type payments; and</a:t>
            </a:r>
          </a:p>
          <a:p>
            <a:pPr lvl="1" eaLnBrk="1" hangingPunct="1"/>
            <a:r>
              <a:rPr lang="en-US" altLang="en-US" dirty="0"/>
              <a:t>Retirement incentive payments.</a:t>
            </a:r>
          </a:p>
        </p:txBody>
      </p:sp>
      <p:sp>
        <p:nvSpPr>
          <p:cNvPr id="3" name="Content Placeholder 2">
            <a:extLst>
              <a:ext uri="{FF2B5EF4-FFF2-40B4-BE49-F238E27FC236}">
                <a16:creationId xmlns:a16="http://schemas.microsoft.com/office/drawing/2014/main" id="{C6A98228-8AD4-E2AC-E284-6B5A9C6AC951}"/>
              </a:ext>
            </a:extLst>
          </p:cNvPr>
          <p:cNvSpPr>
            <a:spLocks noGrp="1"/>
          </p:cNvSpPr>
          <p:nvPr>
            <p:ph sz="half" idx="2"/>
          </p:nvPr>
        </p:nvSpPr>
        <p:spPr/>
        <p:txBody>
          <a:bodyPr>
            <a:normAutofit/>
          </a:bodyPr>
          <a:lstStyle/>
          <a:p>
            <a:pPr eaLnBrk="1" hangingPunct="1"/>
            <a:r>
              <a:rPr lang="en-US" altLang="en-US" dirty="0"/>
              <a:t>Lump-sum payments for unused sick leave.</a:t>
            </a:r>
          </a:p>
          <a:p>
            <a:pPr eaLnBrk="1" hangingPunct="1"/>
            <a:r>
              <a:rPr lang="en-US" altLang="en-US" dirty="0"/>
              <a:t>Long-term disability benefits.</a:t>
            </a:r>
          </a:p>
        </p:txBody>
      </p:sp>
    </p:spTree>
    <p:extLst>
      <p:ext uri="{BB962C8B-B14F-4D97-AF65-F5344CB8AC3E}">
        <p14:creationId xmlns:p14="http://schemas.microsoft.com/office/powerpoint/2010/main" val="35092990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12</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56A69BCA-0A9B-3E80-2344-BC60E382F65E}"/>
              </a:ext>
            </a:extLst>
          </p:cNvPr>
          <p:cNvSpPr>
            <a:spLocks noGrp="1"/>
          </p:cNvSpPr>
          <p:nvPr>
            <p:ph sz="half" idx="1"/>
          </p:nvPr>
        </p:nvSpPr>
        <p:spPr/>
        <p:txBody>
          <a:bodyPr/>
          <a:lstStyle/>
          <a:p>
            <a:pPr eaLnBrk="1" hangingPunct="1"/>
            <a:r>
              <a:rPr lang="en-US" altLang="en-US" dirty="0"/>
              <a:t>PEBA’s Member Account Services has staff assigned to each employer to help with:</a:t>
            </a:r>
          </a:p>
          <a:p>
            <a:pPr lvl="1" eaLnBrk="1" hangingPunct="1"/>
            <a:r>
              <a:rPr lang="en-US" altLang="en-US" dirty="0"/>
              <a:t>Monthly deposits;</a:t>
            </a:r>
          </a:p>
          <a:p>
            <a:pPr lvl="1" eaLnBrk="1" hangingPunct="1"/>
            <a:r>
              <a:rPr lang="en-US" altLang="en-US" dirty="0"/>
              <a:t>Quarterly payroll reports;</a:t>
            </a:r>
          </a:p>
          <a:p>
            <a:pPr lvl="1" eaLnBrk="1" hangingPunct="1"/>
            <a:r>
              <a:rPr lang="en-US" altLang="en-US" dirty="0"/>
              <a:t>Service credit and contract lengths; and</a:t>
            </a:r>
          </a:p>
          <a:p>
            <a:pPr lvl="1" eaLnBrk="1" hangingPunct="1"/>
            <a:r>
              <a:rPr lang="en-US" altLang="en-US" dirty="0"/>
              <a:t>Supplemental reports.</a:t>
            </a:r>
          </a:p>
          <a:p>
            <a:pPr eaLnBrk="1" hangingPunct="1"/>
            <a:r>
              <a:rPr lang="en-US" altLang="en-US" dirty="0"/>
              <a:t>Select </a:t>
            </a:r>
            <a:r>
              <a:rPr lang="en-US" altLang="en-US" i="1" dirty="0"/>
              <a:t>EES Assistance </a:t>
            </a:r>
            <a:r>
              <a:rPr lang="en-US" altLang="en-US" dirty="0"/>
              <a:t>in EES for your representative’s name and contact information.</a:t>
            </a:r>
          </a:p>
        </p:txBody>
      </p:sp>
      <p:sp>
        <p:nvSpPr>
          <p:cNvPr id="3" name="Title 2">
            <a:extLst>
              <a:ext uri="{FF2B5EF4-FFF2-40B4-BE49-F238E27FC236}">
                <a16:creationId xmlns:a16="http://schemas.microsoft.com/office/drawing/2014/main" id="{528D603E-0FFE-5982-4B68-942BBFA5AA1E}"/>
              </a:ext>
            </a:extLst>
          </p:cNvPr>
          <p:cNvSpPr>
            <a:spLocks noGrp="1"/>
          </p:cNvSpPr>
          <p:nvPr>
            <p:ph type="title"/>
          </p:nvPr>
        </p:nvSpPr>
        <p:spPr/>
        <p:txBody>
          <a:bodyPr/>
          <a:lstStyle/>
          <a:p>
            <a:r>
              <a:rPr lang="en-US" dirty="0"/>
              <a:t>Employer reporting representatives</a:t>
            </a:r>
          </a:p>
        </p:txBody>
      </p:sp>
      <p:sp>
        <p:nvSpPr>
          <p:cNvPr id="4" name="Slide Number Placeholder 3"/>
          <p:cNvSpPr>
            <a:spLocks noGrp="1"/>
          </p:cNvSpPr>
          <p:nvPr>
            <p:ph type="sldNum" sz="quarter" idx="12"/>
          </p:nvPr>
        </p:nvSpPr>
        <p:spPr/>
        <p:txBody>
          <a:bodyPr/>
          <a:lstStyle/>
          <a:p>
            <a:fld id="{28024367-D536-4F59-B2ED-0E7825EDA9AF}" type="slidenum">
              <a:rPr lang="en-US" smtClean="0"/>
              <a:pPr/>
              <a:t>2</a:t>
            </a:fld>
            <a:endParaRPr lang="en-US" dirty="0"/>
          </a:p>
        </p:txBody>
      </p:sp>
    </p:spTree>
    <p:extLst>
      <p:ext uri="{BB962C8B-B14F-4D97-AF65-F5344CB8AC3E}">
        <p14:creationId xmlns:p14="http://schemas.microsoft.com/office/powerpoint/2010/main" val="39683925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8024367-D536-4F59-B2ED-0E7825EDA9AF}" type="slidenum">
              <a:rPr lang="en-US" smtClean="0"/>
              <a:pPr/>
              <a:t>3</a:t>
            </a:fld>
            <a:endParaRPr lang="en-US" dirty="0"/>
          </a:p>
        </p:txBody>
      </p:sp>
      <p:sp>
        <p:nvSpPr>
          <p:cNvPr id="2" name="Title 1">
            <a:extLst>
              <a:ext uri="{FF2B5EF4-FFF2-40B4-BE49-F238E27FC236}">
                <a16:creationId xmlns:a16="http://schemas.microsoft.com/office/drawing/2014/main" id="{209C5370-E527-7F0B-BB60-81CE37960892}"/>
              </a:ext>
            </a:extLst>
          </p:cNvPr>
          <p:cNvSpPr>
            <a:spLocks noGrp="1"/>
          </p:cNvSpPr>
          <p:nvPr>
            <p:ph type="title"/>
          </p:nvPr>
        </p:nvSpPr>
        <p:spPr/>
        <p:txBody>
          <a:bodyPr/>
          <a:lstStyle/>
          <a:p>
            <a:r>
              <a:rPr lang="en-US" dirty="0"/>
              <a:t>Employer and member contributions</a:t>
            </a:r>
          </a:p>
        </p:txBody>
      </p:sp>
      <p:sp>
        <p:nvSpPr>
          <p:cNvPr id="20" name="Content Placeholder 19">
            <a:extLst>
              <a:ext uri="{FF2B5EF4-FFF2-40B4-BE49-F238E27FC236}">
                <a16:creationId xmlns:a16="http://schemas.microsoft.com/office/drawing/2014/main" id="{8DA0C133-4754-2193-7517-6DC737EC2ACD}"/>
              </a:ext>
            </a:extLst>
          </p:cNvPr>
          <p:cNvSpPr>
            <a:spLocks noGrp="1"/>
          </p:cNvSpPr>
          <p:nvPr>
            <p:ph idx="1"/>
          </p:nvPr>
        </p:nvSpPr>
        <p:spPr/>
        <p:txBody>
          <a:bodyPr>
            <a:normAutofit/>
          </a:bodyPr>
          <a:lstStyle/>
          <a:p>
            <a:pPr eaLnBrk="1" hangingPunct="1"/>
            <a:r>
              <a:rPr lang="en-US" altLang="en-US" dirty="0"/>
              <a:t>Participating employers and members are required to contribute to SCRS, PORS or State ORP, depending on the plan in which a member enrolls.</a:t>
            </a:r>
          </a:p>
          <a:p>
            <a:pPr eaLnBrk="1" hangingPunct="1"/>
            <a:r>
              <a:rPr lang="en-US" altLang="en-US" dirty="0"/>
              <a:t>Employers contribute based on members’ plan and earnable compensation.</a:t>
            </a:r>
          </a:p>
          <a:p>
            <a:pPr eaLnBrk="1" hangingPunct="1"/>
            <a:r>
              <a:rPr lang="en-US" altLang="en-US" dirty="0"/>
              <a:t>Members contribute a portion of their earnable compensation based on their plan. </a:t>
            </a:r>
          </a:p>
          <a:p>
            <a:pPr eaLnBrk="1" hangingPunct="1"/>
            <a:r>
              <a:rPr lang="en-US" altLang="en-US" dirty="0"/>
              <a:t>Contribution rates for employers are subject to change each July 1.</a:t>
            </a:r>
          </a:p>
          <a:p>
            <a:pPr eaLnBrk="1" hangingPunct="1"/>
            <a:r>
              <a:rPr lang="en-US" altLang="en-US" dirty="0"/>
              <a:t>Currently, member contributions are fixed by statute and not scheduled to change.</a:t>
            </a:r>
          </a:p>
        </p:txBody>
      </p:sp>
    </p:spTree>
    <p:custDataLst>
      <p:tags r:id="rId1"/>
    </p:custDataLst>
    <p:extLst>
      <p:ext uri="{BB962C8B-B14F-4D97-AF65-F5344CB8AC3E}">
        <p14:creationId xmlns:p14="http://schemas.microsoft.com/office/powerpoint/2010/main" val="11149211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Content Placeholder 16">
            <a:extLst>
              <a:ext uri="{FF2B5EF4-FFF2-40B4-BE49-F238E27FC236}">
                <a16:creationId xmlns:a16="http://schemas.microsoft.com/office/drawing/2014/main" id="{D0A23F95-F6A6-C1C1-20FB-782E77B5B45D}"/>
              </a:ext>
            </a:extLst>
          </p:cNvPr>
          <p:cNvSpPr>
            <a:spLocks noGrp="1"/>
          </p:cNvSpPr>
          <p:nvPr>
            <p:ph sz="half" idx="1"/>
          </p:nvPr>
        </p:nvSpPr>
        <p:spPr/>
        <p:txBody>
          <a:bodyPr>
            <a:normAutofit lnSpcReduction="10000"/>
          </a:bodyPr>
          <a:lstStyle/>
          <a:p>
            <a:r>
              <a:rPr lang="en-US" altLang="en-US" dirty="0"/>
              <a:t>Employers are required to remit contributions based on compensation for:</a:t>
            </a:r>
          </a:p>
          <a:p>
            <a:pPr lvl="1"/>
            <a:r>
              <a:rPr lang="en-US" altLang="en-US" dirty="0"/>
              <a:t>Contributing SCRS and PORS members.</a:t>
            </a:r>
          </a:p>
          <a:p>
            <a:pPr lvl="1"/>
            <a:r>
              <a:rPr lang="en-US" altLang="en-US" dirty="0"/>
              <a:t>State ORP participants.</a:t>
            </a:r>
          </a:p>
          <a:p>
            <a:pPr lvl="1"/>
            <a:r>
              <a:rPr lang="en-US" altLang="en-US" dirty="0"/>
              <a:t>Return-to-work SCRS and PORS retired members.</a:t>
            </a:r>
          </a:p>
          <a:p>
            <a:pPr lvl="1"/>
            <a:r>
              <a:rPr lang="en-US" altLang="en-US" dirty="0"/>
              <a:t>Incidental death benefit coverage, if covered. </a:t>
            </a:r>
          </a:p>
          <a:p>
            <a:pPr lvl="1"/>
            <a:r>
              <a:rPr lang="en-US" altLang="en-US" dirty="0"/>
              <a:t>Accidental Death Program coverage, if covered (PORS only).</a:t>
            </a:r>
          </a:p>
        </p:txBody>
      </p:sp>
      <p:sp>
        <p:nvSpPr>
          <p:cNvPr id="18" name="Content Placeholder 17">
            <a:extLst>
              <a:ext uri="{FF2B5EF4-FFF2-40B4-BE49-F238E27FC236}">
                <a16:creationId xmlns:a16="http://schemas.microsoft.com/office/drawing/2014/main" id="{145CA8B3-C106-C5E0-ACEB-EE310CBE25A5}"/>
              </a:ext>
            </a:extLst>
          </p:cNvPr>
          <p:cNvSpPr>
            <a:spLocks noGrp="1"/>
          </p:cNvSpPr>
          <p:nvPr>
            <p:ph sz="half" idx="2"/>
          </p:nvPr>
        </p:nvSpPr>
        <p:spPr/>
        <p:txBody>
          <a:bodyPr/>
          <a:lstStyle/>
          <a:p>
            <a:r>
              <a:rPr lang="en-US" altLang="en-US" dirty="0"/>
              <a:t>State agencies, public higher education institutions, public school districts and charter schools that participate in retirement are required to pay insurance surcharge to share the cost of retiree insurance.</a:t>
            </a:r>
          </a:p>
          <a:p>
            <a:r>
              <a:rPr lang="en-US" altLang="en-US" dirty="0"/>
              <a:t>Employer contributions are not placed in member accounts.</a:t>
            </a:r>
          </a:p>
        </p:txBody>
      </p:sp>
      <p:sp>
        <p:nvSpPr>
          <p:cNvPr id="16" name="Title 15">
            <a:extLst>
              <a:ext uri="{FF2B5EF4-FFF2-40B4-BE49-F238E27FC236}">
                <a16:creationId xmlns:a16="http://schemas.microsoft.com/office/drawing/2014/main" id="{5A955F1C-35DB-04E2-D1FB-A7FED935331A}"/>
              </a:ext>
            </a:extLst>
          </p:cNvPr>
          <p:cNvSpPr>
            <a:spLocks noGrp="1"/>
          </p:cNvSpPr>
          <p:nvPr>
            <p:ph type="title"/>
          </p:nvPr>
        </p:nvSpPr>
        <p:spPr/>
        <p:txBody>
          <a:bodyPr/>
          <a:lstStyle/>
          <a:p>
            <a:r>
              <a:rPr lang="en-US" altLang="en-US" dirty="0"/>
              <a:t>Fiscal year 2026 employer contributions</a:t>
            </a:r>
            <a:endParaRPr lang="en-US" dirty="0"/>
          </a:p>
        </p:txBody>
      </p:sp>
      <p:sp>
        <p:nvSpPr>
          <p:cNvPr id="4" name="Slide Number Placeholder 3">
            <a:extLst>
              <a:ext uri="{FF2B5EF4-FFF2-40B4-BE49-F238E27FC236}">
                <a16:creationId xmlns:a16="http://schemas.microsoft.com/office/drawing/2014/main" id="{DC27C856-15FA-ABC3-C894-601F092C24F2}"/>
              </a:ext>
            </a:extLst>
          </p:cNvPr>
          <p:cNvSpPr>
            <a:spLocks noGrp="1"/>
          </p:cNvSpPr>
          <p:nvPr>
            <p:ph type="sldNum" sz="quarter" idx="12"/>
          </p:nvPr>
        </p:nvSpPr>
        <p:spPr/>
        <p:txBody>
          <a:bodyPr/>
          <a:lstStyle/>
          <a:p>
            <a:fld id="{28024367-D536-4F59-B2ED-0E7825EDA9AF}" type="slidenum">
              <a:rPr lang="en-US" smtClean="0"/>
              <a:pPr/>
              <a:t>4</a:t>
            </a:fld>
            <a:endParaRPr lang="en-US" dirty="0"/>
          </a:p>
        </p:txBody>
      </p:sp>
    </p:spTree>
    <p:extLst>
      <p:ext uri="{BB962C8B-B14F-4D97-AF65-F5344CB8AC3E}">
        <p14:creationId xmlns:p14="http://schemas.microsoft.com/office/powerpoint/2010/main" val="12470358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3F83B7E-5DC8-B4A9-F3BC-0518D6D9C9DE}"/>
              </a:ext>
            </a:extLst>
          </p:cNvPr>
          <p:cNvSpPr>
            <a:spLocks noGrp="1"/>
          </p:cNvSpPr>
          <p:nvPr>
            <p:ph type="title"/>
          </p:nvPr>
        </p:nvSpPr>
        <p:spPr/>
        <p:txBody>
          <a:bodyPr/>
          <a:lstStyle/>
          <a:p>
            <a:r>
              <a:rPr lang="en-US" dirty="0"/>
              <a:t>Fiscal year 2026 employer contribution rates</a:t>
            </a:r>
          </a:p>
        </p:txBody>
      </p:sp>
      <p:graphicFrame>
        <p:nvGraphicFramePr>
          <p:cNvPr id="5" name="Content Placeholder 6">
            <a:extLst>
              <a:ext uri="{FF2B5EF4-FFF2-40B4-BE49-F238E27FC236}">
                <a16:creationId xmlns:a16="http://schemas.microsoft.com/office/drawing/2014/main" id="{C0D2126C-BE39-4983-73C2-304FFF442EEC}"/>
              </a:ext>
            </a:extLst>
          </p:cNvPr>
          <p:cNvGraphicFramePr>
            <a:graphicFrameLocks noGrp="1"/>
          </p:cNvGraphicFramePr>
          <p:nvPr>
            <p:ph idx="1"/>
            <p:extLst>
              <p:ext uri="{D42A27DB-BD31-4B8C-83A1-F6EECF244321}">
                <p14:modId xmlns:p14="http://schemas.microsoft.com/office/powerpoint/2010/main" val="3221385518"/>
              </p:ext>
            </p:extLst>
          </p:nvPr>
        </p:nvGraphicFramePr>
        <p:xfrm>
          <a:off x="609600" y="2509838"/>
          <a:ext cx="10972800" cy="3200400"/>
        </p:xfrm>
        <a:graphic>
          <a:graphicData uri="http://schemas.openxmlformats.org/drawingml/2006/table">
            <a:tbl>
              <a:tblPr firstRow="1" firstCol="1" bandRow="1">
                <a:tableStyleId>{5940675A-B579-460E-94D1-54222C63F5DA}</a:tableStyleId>
              </a:tblPr>
              <a:tblGrid>
                <a:gridCol w="182880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gridCol w="1828800">
                  <a:extLst>
                    <a:ext uri="{9D8B030D-6E8A-4147-A177-3AD203B41FA5}">
                      <a16:colId xmlns:a16="http://schemas.microsoft.com/office/drawing/2014/main" val="20002"/>
                    </a:ext>
                  </a:extLst>
                </a:gridCol>
                <a:gridCol w="1828800">
                  <a:extLst>
                    <a:ext uri="{9D8B030D-6E8A-4147-A177-3AD203B41FA5}">
                      <a16:colId xmlns:a16="http://schemas.microsoft.com/office/drawing/2014/main" val="20003"/>
                    </a:ext>
                  </a:extLst>
                </a:gridCol>
                <a:gridCol w="1828800">
                  <a:extLst>
                    <a:ext uri="{9D8B030D-6E8A-4147-A177-3AD203B41FA5}">
                      <a16:colId xmlns:a16="http://schemas.microsoft.com/office/drawing/2014/main" val="20004"/>
                    </a:ext>
                  </a:extLst>
                </a:gridCol>
                <a:gridCol w="1828800">
                  <a:extLst>
                    <a:ext uri="{9D8B030D-6E8A-4147-A177-3AD203B41FA5}">
                      <a16:colId xmlns:a16="http://schemas.microsoft.com/office/drawing/2014/main" val="20005"/>
                    </a:ext>
                  </a:extLst>
                </a:gridCol>
              </a:tblGrid>
              <a:tr h="548640">
                <a:tc gridSpan="6">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2000" i="1" dirty="0">
                          <a:solidFill>
                            <a:schemeClr val="tx2"/>
                          </a:solidFill>
                        </a:rPr>
                        <a:t>Effective for all wages paid on and after July 1, 2025.</a:t>
                      </a:r>
                    </a:p>
                  </a:txBody>
                  <a:tcPr marL="68584" marR="68584"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algn="ctr">
                        <a:lnSpc>
                          <a:spcPct val="107000"/>
                        </a:lnSpc>
                        <a:spcBef>
                          <a:spcPts val="0"/>
                        </a:spcBef>
                        <a:spcAft>
                          <a:spcPts val="0"/>
                        </a:spcAft>
                      </a:pP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algn="ctr">
                        <a:lnSpc>
                          <a:spcPct val="107000"/>
                        </a:lnSpc>
                        <a:spcBef>
                          <a:spcPts val="0"/>
                        </a:spcBef>
                        <a:spcAft>
                          <a:spcPts val="0"/>
                        </a:spcAft>
                      </a:pP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algn="ctr">
                        <a:lnSpc>
                          <a:spcPct val="107000"/>
                        </a:lnSpc>
                        <a:spcBef>
                          <a:spcPts val="0"/>
                        </a:spcBef>
                        <a:spcAft>
                          <a:spcPts val="0"/>
                        </a:spcAft>
                      </a:pP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algn="ctr">
                        <a:lnSpc>
                          <a:spcPct val="107000"/>
                        </a:lnSpc>
                        <a:spcBef>
                          <a:spcPts val="0"/>
                        </a:spcBef>
                        <a:spcAft>
                          <a:spcPts val="0"/>
                        </a:spcAft>
                      </a:pP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algn="ctr">
                        <a:lnSpc>
                          <a:spcPct val="107000"/>
                        </a:lnSpc>
                        <a:spcBef>
                          <a:spcPts val="0"/>
                        </a:spcBef>
                        <a:spcAft>
                          <a:spcPts val="0"/>
                        </a:spcAft>
                      </a:pP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b">
                    <a:lnL w="1270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31992681"/>
                  </a:ext>
                </a:extLst>
              </a:tr>
              <a:tr h="1005840">
                <a:tc>
                  <a:txBody>
                    <a:bodyPr/>
                    <a:lstStyle/>
                    <a:p>
                      <a:pPr marL="0" marR="0" algn="ctr">
                        <a:lnSpc>
                          <a:spcPct val="107000"/>
                        </a:lnSpc>
                        <a:spcBef>
                          <a:spcPts val="0"/>
                        </a:spcBef>
                        <a:spcAft>
                          <a:spcPts val="0"/>
                        </a:spcAft>
                      </a:pPr>
                      <a:r>
                        <a:rPr lang="en-US" sz="2000" b="1" dirty="0">
                          <a:solidFill>
                            <a:schemeClr val="tx2"/>
                          </a:solidFill>
                          <a:effectLst/>
                        </a:rPr>
                        <a:t>Retirement plan</a:t>
                      </a: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b">
                    <a:lnL w="635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2000" b="1" dirty="0">
                          <a:solidFill>
                            <a:schemeClr val="tx2"/>
                          </a:solidFill>
                          <a:effectLst/>
                        </a:rPr>
                        <a:t>Employer</a:t>
                      </a:r>
                    </a:p>
                    <a:p>
                      <a:pPr marL="0" marR="0" algn="ctr">
                        <a:lnSpc>
                          <a:spcPct val="107000"/>
                        </a:lnSpc>
                        <a:spcBef>
                          <a:spcPts val="0"/>
                        </a:spcBef>
                        <a:spcAft>
                          <a:spcPts val="0"/>
                        </a:spcAft>
                      </a:pPr>
                      <a:r>
                        <a:rPr lang="en-US" sz="2000" b="1" dirty="0">
                          <a:solidFill>
                            <a:schemeClr val="tx2"/>
                          </a:solidFill>
                          <a:effectLst/>
                        </a:rPr>
                        <a:t>contribution</a:t>
                      </a: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2000" b="1" dirty="0">
                          <a:solidFill>
                            <a:schemeClr val="tx2"/>
                          </a:solidFill>
                          <a:effectLst/>
                        </a:rPr>
                        <a:t>Incidental</a:t>
                      </a:r>
                    </a:p>
                    <a:p>
                      <a:pPr marL="0" marR="0" algn="ctr">
                        <a:lnSpc>
                          <a:spcPct val="107000"/>
                        </a:lnSpc>
                        <a:spcBef>
                          <a:spcPts val="0"/>
                        </a:spcBef>
                        <a:spcAft>
                          <a:spcPts val="0"/>
                        </a:spcAft>
                      </a:pPr>
                      <a:r>
                        <a:rPr lang="en-US" sz="2000" b="1" dirty="0">
                          <a:solidFill>
                            <a:schemeClr val="tx2"/>
                          </a:solidFill>
                          <a:effectLst/>
                        </a:rPr>
                        <a:t>death benefit</a:t>
                      </a:r>
                    </a:p>
                    <a:p>
                      <a:pPr marL="0" marR="0" algn="ctr">
                        <a:lnSpc>
                          <a:spcPct val="107000"/>
                        </a:lnSpc>
                        <a:spcBef>
                          <a:spcPts val="0"/>
                        </a:spcBef>
                        <a:spcAft>
                          <a:spcPts val="0"/>
                        </a:spcAft>
                      </a:pPr>
                      <a:r>
                        <a:rPr lang="en-US" sz="2000" b="1" dirty="0">
                          <a:solidFill>
                            <a:schemeClr val="tx2"/>
                          </a:solidFill>
                          <a:effectLst/>
                        </a:rPr>
                        <a:t>contribution</a:t>
                      </a:r>
                      <a:r>
                        <a:rPr lang="en-US" sz="2000" b="1" baseline="30000" dirty="0">
                          <a:solidFill>
                            <a:schemeClr val="tx2"/>
                          </a:solidFill>
                          <a:effectLst/>
                        </a:rPr>
                        <a:t>1</a:t>
                      </a: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2000" b="1" dirty="0">
                          <a:solidFill>
                            <a:schemeClr val="tx2"/>
                          </a:solidFill>
                          <a:effectLst/>
                        </a:rPr>
                        <a:t>Accidental </a:t>
                      </a:r>
                    </a:p>
                    <a:p>
                      <a:pPr marL="0" marR="0" algn="ctr">
                        <a:lnSpc>
                          <a:spcPct val="107000"/>
                        </a:lnSpc>
                        <a:spcBef>
                          <a:spcPts val="0"/>
                        </a:spcBef>
                        <a:spcAft>
                          <a:spcPts val="0"/>
                        </a:spcAft>
                      </a:pPr>
                      <a:r>
                        <a:rPr lang="en-US" sz="2000" b="1" dirty="0">
                          <a:solidFill>
                            <a:schemeClr val="tx2"/>
                          </a:solidFill>
                          <a:effectLst/>
                        </a:rPr>
                        <a:t>death</a:t>
                      </a:r>
                    </a:p>
                    <a:p>
                      <a:pPr marL="0" marR="0" algn="ctr">
                        <a:lnSpc>
                          <a:spcPct val="107000"/>
                        </a:lnSpc>
                        <a:spcBef>
                          <a:spcPts val="0"/>
                        </a:spcBef>
                        <a:spcAft>
                          <a:spcPts val="0"/>
                        </a:spcAft>
                      </a:pPr>
                      <a:r>
                        <a:rPr lang="en-US" sz="2000" b="1" dirty="0">
                          <a:solidFill>
                            <a:schemeClr val="tx2"/>
                          </a:solidFill>
                          <a:effectLst/>
                        </a:rPr>
                        <a:t>contribution</a:t>
                      </a:r>
                      <a:r>
                        <a:rPr lang="en-US" sz="2000" b="1" baseline="30000" dirty="0">
                          <a:solidFill>
                            <a:schemeClr val="tx2"/>
                          </a:solidFill>
                          <a:effectLst/>
                        </a:rPr>
                        <a:t>1</a:t>
                      </a: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2000" b="1" dirty="0">
                          <a:solidFill>
                            <a:schemeClr val="tx2"/>
                          </a:solidFill>
                          <a:effectLst/>
                        </a:rPr>
                        <a:t>Total</a:t>
                      </a:r>
                    </a:p>
                    <a:p>
                      <a:pPr marL="0" marR="0" algn="ctr">
                        <a:lnSpc>
                          <a:spcPct val="107000"/>
                        </a:lnSpc>
                        <a:spcBef>
                          <a:spcPts val="0"/>
                        </a:spcBef>
                        <a:spcAft>
                          <a:spcPts val="0"/>
                        </a:spcAft>
                      </a:pPr>
                      <a:r>
                        <a:rPr lang="en-US" sz="2000" b="1" dirty="0">
                          <a:solidFill>
                            <a:schemeClr val="tx2"/>
                          </a:solidFill>
                          <a:effectLst/>
                        </a:rPr>
                        <a:t>employer rate</a:t>
                      </a: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2000" b="1" dirty="0">
                          <a:solidFill>
                            <a:schemeClr val="tx2"/>
                          </a:solidFill>
                          <a:effectLst/>
                        </a:rPr>
                        <a:t>Insurance</a:t>
                      </a:r>
                    </a:p>
                    <a:p>
                      <a:pPr marL="0" marR="0" algn="ctr">
                        <a:lnSpc>
                          <a:spcPct val="107000"/>
                        </a:lnSpc>
                        <a:spcBef>
                          <a:spcPts val="0"/>
                        </a:spcBef>
                        <a:spcAft>
                          <a:spcPts val="0"/>
                        </a:spcAft>
                      </a:pPr>
                      <a:r>
                        <a:rPr lang="en-US" sz="2000" b="1" dirty="0">
                          <a:solidFill>
                            <a:schemeClr val="tx2"/>
                          </a:solidFill>
                          <a:effectLst/>
                        </a:rPr>
                        <a:t>surcharge</a:t>
                      </a:r>
                      <a:r>
                        <a:rPr lang="en-US" sz="2000" b="1" baseline="30000" dirty="0">
                          <a:solidFill>
                            <a:schemeClr val="tx2"/>
                          </a:solidFill>
                          <a:effectLst/>
                        </a:rPr>
                        <a:t>1</a:t>
                      </a: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b">
                    <a:lnL w="12700" cap="flat" cmpd="sng" algn="ctr">
                      <a:noFill/>
                      <a:prstDash val="solid"/>
                      <a:round/>
                      <a:headEnd type="none" w="med" len="med"/>
                      <a:tailEnd type="none" w="med" len="med"/>
                    </a:lnL>
                    <a:lnR w="6350"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548640">
                <a:tc>
                  <a:txBody>
                    <a:bodyPr/>
                    <a:lstStyle/>
                    <a:p>
                      <a:pPr marL="0" marR="0" algn="ctr">
                        <a:lnSpc>
                          <a:spcPct val="107000"/>
                        </a:lnSpc>
                        <a:spcBef>
                          <a:spcPts val="0"/>
                        </a:spcBef>
                        <a:spcAft>
                          <a:spcPts val="0"/>
                        </a:spcAft>
                      </a:pPr>
                      <a:r>
                        <a:rPr lang="en-US" sz="2000" dirty="0">
                          <a:solidFill>
                            <a:schemeClr val="tx2"/>
                          </a:solidFill>
                          <a:effectLst/>
                        </a:rPr>
                        <a:t>SCRS</a:t>
                      </a:r>
                      <a:endParaRPr lang="en-US"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6350"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accent1"/>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000" dirty="0">
                          <a:solidFill>
                            <a:schemeClr val="tx2"/>
                          </a:solidFill>
                          <a:effectLst/>
                        </a:rPr>
                        <a:t>18.41%</a:t>
                      </a:r>
                      <a:endParaRPr lang="en-US"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accent1"/>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000" dirty="0">
                          <a:solidFill>
                            <a:schemeClr val="tx2"/>
                          </a:solidFill>
                          <a:effectLst/>
                        </a:rPr>
                        <a:t>0.15%</a:t>
                      </a:r>
                      <a:endParaRPr lang="en-US"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accent1"/>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000" dirty="0">
                          <a:solidFill>
                            <a:schemeClr val="tx2"/>
                          </a:solidFill>
                          <a:effectLst/>
                        </a:rPr>
                        <a:t>N/A</a:t>
                      </a:r>
                      <a:endParaRPr lang="en-US"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accent1"/>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000" dirty="0">
                          <a:solidFill>
                            <a:schemeClr val="tx2"/>
                          </a:solidFill>
                          <a:effectLst/>
                        </a:rPr>
                        <a:t>18.56%</a:t>
                      </a:r>
                      <a:endParaRPr lang="en-US"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accent1"/>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000" dirty="0">
                          <a:solidFill>
                            <a:schemeClr val="tx2"/>
                          </a:solidFill>
                          <a:effectLst/>
                        </a:rPr>
                        <a:t>6.35%</a:t>
                      </a:r>
                      <a:endParaRPr lang="en-US"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28575" cap="flat" cmpd="sng" algn="ctr">
                      <a:noFill/>
                      <a:prstDash val="solid"/>
                      <a:round/>
                      <a:headEnd type="none" w="med" len="med"/>
                      <a:tailEnd type="none" w="med" len="med"/>
                    </a:lnL>
                    <a:lnR w="6350" cap="flat" cmpd="sng" algn="ctr">
                      <a:noFill/>
                      <a:prstDash val="solid"/>
                      <a:round/>
                      <a:headEnd type="none" w="med" len="med"/>
                      <a:tailEnd type="none" w="med" len="med"/>
                    </a:lnR>
                    <a:lnT w="28575" cap="flat" cmpd="sng" algn="ctr">
                      <a:solidFill>
                        <a:schemeClr val="accent1"/>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548640">
                <a:tc>
                  <a:txBody>
                    <a:bodyPr/>
                    <a:lstStyle/>
                    <a:p>
                      <a:pPr marL="0" marR="0" algn="ctr">
                        <a:lnSpc>
                          <a:spcPct val="107000"/>
                        </a:lnSpc>
                        <a:spcBef>
                          <a:spcPts val="0"/>
                        </a:spcBef>
                        <a:spcAft>
                          <a:spcPts val="0"/>
                        </a:spcAft>
                      </a:pPr>
                      <a:r>
                        <a:rPr lang="en-US"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State ORP</a:t>
                      </a:r>
                      <a:r>
                        <a:rPr lang="en-US" sz="2000" baseline="30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2</a:t>
                      </a:r>
                    </a:p>
                  </a:txBody>
                  <a:tcPr marL="68584" marR="68584" marT="0" marB="0" anchor="ctr">
                    <a:lnL w="6350" cap="flat" cmpd="sng" algn="ctr">
                      <a:no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1</a:t>
                      </a:r>
                      <a:r>
                        <a:rPr lang="en-US" sz="2000" dirty="0">
                          <a:solidFill>
                            <a:schemeClr val="tx2"/>
                          </a:solidFill>
                          <a:effectLst/>
                        </a:rPr>
                        <a:t>8</a:t>
                      </a:r>
                      <a:r>
                        <a:rPr lang="en-US"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.41%</a:t>
                      </a:r>
                    </a:p>
                  </a:txBody>
                  <a:tcPr marL="68584" marR="68584"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0.15%</a:t>
                      </a:r>
                    </a:p>
                  </a:txBody>
                  <a:tcPr marL="68584" marR="68584"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N/A</a:t>
                      </a:r>
                    </a:p>
                  </a:txBody>
                  <a:tcPr marL="68584" marR="68584"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1</a:t>
                      </a:r>
                      <a:r>
                        <a:rPr lang="en-US" sz="2000" dirty="0">
                          <a:solidFill>
                            <a:schemeClr val="tx2"/>
                          </a:solidFill>
                          <a:effectLst/>
                        </a:rPr>
                        <a:t>8</a:t>
                      </a:r>
                      <a:r>
                        <a:rPr lang="en-US"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.56%</a:t>
                      </a:r>
                    </a:p>
                  </a:txBody>
                  <a:tcPr marL="68584" marR="68584"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6.35%</a:t>
                      </a:r>
                    </a:p>
                  </a:txBody>
                  <a:tcPr marL="68584" marR="68584" marT="0" marB="0" anchor="ctr">
                    <a:lnL w="28575"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60316782"/>
                  </a:ext>
                </a:extLst>
              </a:tr>
              <a:tr h="548640">
                <a:tc>
                  <a:txBody>
                    <a:bodyPr/>
                    <a:lstStyle/>
                    <a:p>
                      <a:pPr marL="0" marR="0" algn="ctr">
                        <a:lnSpc>
                          <a:spcPct val="107000"/>
                        </a:lnSpc>
                        <a:spcBef>
                          <a:spcPts val="0"/>
                        </a:spcBef>
                        <a:spcAft>
                          <a:spcPts val="0"/>
                        </a:spcAft>
                      </a:pPr>
                      <a:r>
                        <a:rPr lang="en-US" sz="2000" dirty="0">
                          <a:solidFill>
                            <a:schemeClr val="tx2"/>
                          </a:solidFill>
                          <a:effectLst/>
                        </a:rPr>
                        <a:t>PORS</a:t>
                      </a:r>
                      <a:endParaRPr lang="en-US"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6350" cap="flat" cmpd="sng" algn="ctr">
                      <a:no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000" dirty="0">
                          <a:solidFill>
                            <a:schemeClr val="tx2"/>
                          </a:solidFill>
                          <a:effectLst/>
                        </a:rPr>
                        <a:t>20.84%</a:t>
                      </a:r>
                      <a:endParaRPr lang="en-US"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000" dirty="0">
                          <a:solidFill>
                            <a:schemeClr val="tx2"/>
                          </a:solidFill>
                          <a:effectLst/>
                        </a:rPr>
                        <a:t>0.20%</a:t>
                      </a:r>
                      <a:endParaRPr lang="en-US"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000" dirty="0">
                          <a:solidFill>
                            <a:schemeClr val="tx2"/>
                          </a:solidFill>
                          <a:effectLst/>
                        </a:rPr>
                        <a:t>0.20%</a:t>
                      </a:r>
                      <a:endParaRPr lang="en-US"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000" dirty="0">
                          <a:solidFill>
                            <a:schemeClr val="tx2"/>
                          </a:solidFill>
                          <a:effectLst/>
                        </a:rPr>
                        <a:t>21.24%</a:t>
                      </a:r>
                      <a:endParaRPr lang="en-US"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000" dirty="0">
                          <a:solidFill>
                            <a:schemeClr val="tx2"/>
                          </a:solidFill>
                          <a:effectLst/>
                        </a:rPr>
                        <a:t>6.35%</a:t>
                      </a:r>
                      <a:endParaRPr lang="en-US"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28575"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bl>
          </a:graphicData>
        </a:graphic>
      </p:graphicFrame>
      <p:sp>
        <p:nvSpPr>
          <p:cNvPr id="2" name="Slide Number Placeholder 1">
            <a:extLst>
              <a:ext uri="{FF2B5EF4-FFF2-40B4-BE49-F238E27FC236}">
                <a16:creationId xmlns:a16="http://schemas.microsoft.com/office/drawing/2014/main" id="{4ABE7E37-2F78-04F0-E3D2-E42016ABDDBB}"/>
              </a:ext>
            </a:extLst>
          </p:cNvPr>
          <p:cNvSpPr>
            <a:spLocks noGrp="1"/>
          </p:cNvSpPr>
          <p:nvPr>
            <p:ph type="sldNum" sz="quarter" idx="12"/>
          </p:nvPr>
        </p:nvSpPr>
        <p:spPr/>
        <p:txBody>
          <a:bodyPr/>
          <a:lstStyle/>
          <a:p>
            <a:fld id="{28024367-D536-4F59-B2ED-0E7825EDA9AF}" type="slidenum">
              <a:rPr lang="en-US" smtClean="0"/>
              <a:pPr/>
              <a:t>5</a:t>
            </a:fld>
            <a:endParaRPr lang="en-US" dirty="0"/>
          </a:p>
        </p:txBody>
      </p:sp>
      <p:sp>
        <p:nvSpPr>
          <p:cNvPr id="6" name="Rectangle 5">
            <a:extLst>
              <a:ext uri="{FF2B5EF4-FFF2-40B4-BE49-F238E27FC236}">
                <a16:creationId xmlns:a16="http://schemas.microsoft.com/office/drawing/2014/main" id="{99632118-59AC-5C28-02C0-A2C5A5234BCE}"/>
              </a:ext>
            </a:extLst>
          </p:cNvPr>
          <p:cNvSpPr>
            <a:spLocks noChangeArrowheads="1"/>
          </p:cNvSpPr>
          <p:nvPr/>
        </p:nvSpPr>
        <p:spPr bwMode="auto">
          <a:xfrm>
            <a:off x="609600" y="5886700"/>
            <a:ext cx="8085138" cy="4143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7000"/>
              </a:lnSpc>
              <a:spcBef>
                <a:spcPct val="0"/>
              </a:spcBef>
              <a:buNone/>
            </a:pPr>
            <a:r>
              <a:rPr lang="en-US" altLang="en-US" sz="1000" baseline="30000" dirty="0">
                <a:solidFill>
                  <a:schemeClr val="tx2"/>
                </a:solidFill>
                <a:ea typeface="Calibri" panose="020F0502020204030204" pitchFamily="34" charset="0"/>
                <a:cs typeface="Times New Roman" panose="02020603050405020304" pitchFamily="18" charset="0"/>
              </a:rPr>
              <a:t>1</a:t>
            </a:r>
            <a:r>
              <a:rPr lang="en-US" altLang="en-US" sz="1000" dirty="0">
                <a:solidFill>
                  <a:schemeClr val="tx2"/>
                </a:solidFill>
                <a:ea typeface="Calibri" panose="020F0502020204030204" pitchFamily="34" charset="0"/>
                <a:cs typeface="Times New Roman" panose="02020603050405020304" pitchFamily="18" charset="0"/>
              </a:rPr>
              <a:t>Rates are applicable only to employers covered under these programs.</a:t>
            </a:r>
          </a:p>
          <a:p>
            <a:pPr>
              <a:lnSpc>
                <a:spcPct val="107000"/>
              </a:lnSpc>
              <a:spcBef>
                <a:spcPct val="0"/>
              </a:spcBef>
              <a:buNone/>
            </a:pPr>
            <a:r>
              <a:rPr lang="en-US" altLang="en-US" sz="1000" baseline="30000" dirty="0">
                <a:solidFill>
                  <a:schemeClr val="tx2"/>
                </a:solidFill>
                <a:ea typeface="Calibri" panose="020F0502020204030204" pitchFamily="34" charset="0"/>
                <a:cs typeface="Times New Roman" panose="02020603050405020304" pitchFamily="18" charset="0"/>
              </a:rPr>
              <a:t>2</a:t>
            </a:r>
            <a:r>
              <a:rPr lang="en-US" altLang="en-US" sz="1000" dirty="0">
                <a:solidFill>
                  <a:schemeClr val="tx2"/>
                </a:solidFill>
                <a:ea typeface="Calibri" panose="020F0502020204030204" pitchFamily="34" charset="0"/>
                <a:cs typeface="Times New Roman" panose="02020603050405020304" pitchFamily="18" charset="0"/>
              </a:rPr>
              <a:t>For State ORP participants, 5% of the employer contribution is remitted directly to the participant’s State ORP service provider.</a:t>
            </a:r>
          </a:p>
        </p:txBody>
      </p:sp>
    </p:spTree>
    <p:extLst>
      <p:ext uri="{BB962C8B-B14F-4D97-AF65-F5344CB8AC3E}">
        <p14:creationId xmlns:p14="http://schemas.microsoft.com/office/powerpoint/2010/main" val="13545403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1BE8B7D-FBB6-70DA-8627-392856A8F483}"/>
              </a:ext>
            </a:extLst>
          </p:cNvPr>
          <p:cNvSpPr>
            <a:spLocks noGrp="1"/>
          </p:cNvSpPr>
          <p:nvPr>
            <p:ph type="sldNum" sz="quarter" idx="12"/>
          </p:nvPr>
        </p:nvSpPr>
        <p:spPr/>
        <p:txBody>
          <a:bodyPr/>
          <a:lstStyle/>
          <a:p>
            <a:fld id="{28024367-D536-4F59-B2ED-0E7825EDA9AF}" type="slidenum">
              <a:rPr lang="en-US" smtClean="0"/>
              <a:pPr/>
              <a:t>6</a:t>
            </a:fld>
            <a:endParaRPr lang="en-US" dirty="0"/>
          </a:p>
        </p:txBody>
      </p:sp>
      <p:sp>
        <p:nvSpPr>
          <p:cNvPr id="5" name="Title 4">
            <a:extLst>
              <a:ext uri="{FF2B5EF4-FFF2-40B4-BE49-F238E27FC236}">
                <a16:creationId xmlns:a16="http://schemas.microsoft.com/office/drawing/2014/main" id="{0E672549-78AC-BB49-4EA7-5EB3C050D6D2}"/>
              </a:ext>
            </a:extLst>
          </p:cNvPr>
          <p:cNvSpPr>
            <a:spLocks noGrp="1"/>
          </p:cNvSpPr>
          <p:nvPr>
            <p:ph type="title"/>
          </p:nvPr>
        </p:nvSpPr>
        <p:spPr/>
        <p:txBody>
          <a:bodyPr/>
          <a:lstStyle/>
          <a:p>
            <a:r>
              <a:rPr lang="en-US" dirty="0"/>
              <a:t>Employee contributions effective July 1, 2025</a:t>
            </a:r>
            <a:endParaRPr lang="en-US" dirty="0">
              <a:solidFill>
                <a:srgbClr val="FF0000"/>
              </a:solidFill>
            </a:endParaRPr>
          </a:p>
        </p:txBody>
      </p:sp>
      <p:sp>
        <p:nvSpPr>
          <p:cNvPr id="8" name="Oval 7">
            <a:extLst>
              <a:ext uri="{FF2B5EF4-FFF2-40B4-BE49-F238E27FC236}">
                <a16:creationId xmlns:a16="http://schemas.microsoft.com/office/drawing/2014/main" id="{BD9216C3-D78C-35F1-38FE-E697B35CDBB2}"/>
              </a:ext>
            </a:extLst>
          </p:cNvPr>
          <p:cNvSpPr/>
          <p:nvPr/>
        </p:nvSpPr>
        <p:spPr>
          <a:xfrm>
            <a:off x="1600200" y="2669629"/>
            <a:ext cx="3200400" cy="3200400"/>
          </a:xfrm>
          <a:prstGeom prst="ellipse">
            <a:avLst/>
          </a:prstGeom>
          <a:noFill/>
          <a:ln w="190500">
            <a:solidFill>
              <a:schemeClr val="bg2">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9" name="Content Placeholder 43">
            <a:extLst>
              <a:ext uri="{FF2B5EF4-FFF2-40B4-BE49-F238E27FC236}">
                <a16:creationId xmlns:a16="http://schemas.microsoft.com/office/drawing/2014/main" id="{20BBE472-5003-5583-3D63-629BFE99C776}"/>
              </a:ext>
            </a:extLst>
          </p:cNvPr>
          <p:cNvGraphicFramePr>
            <a:graphicFrameLocks noGrp="1"/>
          </p:cNvGraphicFramePr>
          <p:nvPr>
            <p:ph sz="half" idx="1"/>
            <p:extLst>
              <p:ext uri="{D42A27DB-BD31-4B8C-83A1-F6EECF244321}">
                <p14:modId xmlns:p14="http://schemas.microsoft.com/office/powerpoint/2010/main" val="202404034"/>
              </p:ext>
            </p:extLst>
          </p:nvPr>
        </p:nvGraphicFramePr>
        <p:xfrm>
          <a:off x="609600" y="1601788"/>
          <a:ext cx="5181600" cy="4689475"/>
        </p:xfrm>
        <a:graphic>
          <a:graphicData uri="http://schemas.openxmlformats.org/drawingml/2006/chart">
            <c:chart xmlns:c="http://schemas.openxmlformats.org/drawingml/2006/chart" xmlns:r="http://schemas.openxmlformats.org/officeDocument/2006/relationships" r:id="rId2"/>
          </a:graphicData>
        </a:graphic>
      </p:graphicFrame>
      <p:sp>
        <p:nvSpPr>
          <p:cNvPr id="10" name="Content Placeholder 5">
            <a:extLst>
              <a:ext uri="{FF2B5EF4-FFF2-40B4-BE49-F238E27FC236}">
                <a16:creationId xmlns:a16="http://schemas.microsoft.com/office/drawing/2014/main" id="{A369E439-6084-1A6C-C7B0-3601C322CE4B}"/>
              </a:ext>
            </a:extLst>
          </p:cNvPr>
          <p:cNvSpPr txBox="1">
            <a:spLocks noChangeArrowheads="1"/>
          </p:cNvSpPr>
          <p:nvPr/>
        </p:nvSpPr>
        <p:spPr bwMode="auto">
          <a:xfrm>
            <a:off x="2211387" y="3745954"/>
            <a:ext cx="1978025" cy="1047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buFont typeface="Arial" panose="020B0604020202020204" pitchFamily="34" charset="0"/>
              <a:buNone/>
            </a:pPr>
            <a:r>
              <a:rPr lang="en-US" altLang="en-US" sz="7500" b="1" dirty="0">
                <a:solidFill>
                  <a:schemeClr val="accent5"/>
                </a:solidFill>
                <a:latin typeface="Times New Roman" panose="02020603050405020304" pitchFamily="18" charset="0"/>
                <a:cs typeface="Times New Roman" panose="02020603050405020304" pitchFamily="18" charset="0"/>
              </a:rPr>
              <a:t>9%</a:t>
            </a:r>
          </a:p>
        </p:txBody>
      </p:sp>
      <p:sp>
        <p:nvSpPr>
          <p:cNvPr id="14" name="Oval 13">
            <a:extLst>
              <a:ext uri="{FF2B5EF4-FFF2-40B4-BE49-F238E27FC236}">
                <a16:creationId xmlns:a16="http://schemas.microsoft.com/office/drawing/2014/main" id="{CE535929-DDF4-6C9D-B4D8-53B62C7F5771}"/>
              </a:ext>
            </a:extLst>
          </p:cNvPr>
          <p:cNvSpPr/>
          <p:nvPr/>
        </p:nvSpPr>
        <p:spPr>
          <a:xfrm>
            <a:off x="7391400" y="2679154"/>
            <a:ext cx="3200400" cy="3200400"/>
          </a:xfrm>
          <a:prstGeom prst="ellipse">
            <a:avLst/>
          </a:prstGeom>
          <a:noFill/>
          <a:ln w="190500">
            <a:solidFill>
              <a:schemeClr val="bg2">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5" name="Content Placeholder 43">
            <a:extLst>
              <a:ext uri="{FF2B5EF4-FFF2-40B4-BE49-F238E27FC236}">
                <a16:creationId xmlns:a16="http://schemas.microsoft.com/office/drawing/2014/main" id="{43E63076-5D81-CC4A-CC8E-8364B0B0CA34}"/>
              </a:ext>
            </a:extLst>
          </p:cNvPr>
          <p:cNvGraphicFramePr>
            <a:graphicFrameLocks/>
          </p:cNvGraphicFramePr>
          <p:nvPr>
            <p:extLst>
              <p:ext uri="{D42A27DB-BD31-4B8C-83A1-F6EECF244321}">
                <p14:modId xmlns:p14="http://schemas.microsoft.com/office/powerpoint/2010/main" val="545898916"/>
              </p:ext>
            </p:extLst>
          </p:nvPr>
        </p:nvGraphicFramePr>
        <p:xfrm>
          <a:off x="6400800" y="1611313"/>
          <a:ext cx="5181600" cy="4689475"/>
        </p:xfrm>
        <a:graphic>
          <a:graphicData uri="http://schemas.openxmlformats.org/drawingml/2006/chart">
            <c:chart xmlns:c="http://schemas.openxmlformats.org/drawingml/2006/chart" xmlns:r="http://schemas.openxmlformats.org/officeDocument/2006/relationships" r:id="rId3"/>
          </a:graphicData>
        </a:graphic>
      </p:graphicFrame>
      <p:sp>
        <p:nvSpPr>
          <p:cNvPr id="16" name="Content Placeholder 5">
            <a:extLst>
              <a:ext uri="{FF2B5EF4-FFF2-40B4-BE49-F238E27FC236}">
                <a16:creationId xmlns:a16="http://schemas.microsoft.com/office/drawing/2014/main" id="{9A39683E-9BB2-A10F-2B5C-6C865A56236C}"/>
              </a:ext>
            </a:extLst>
          </p:cNvPr>
          <p:cNvSpPr txBox="1">
            <a:spLocks noChangeArrowheads="1"/>
          </p:cNvSpPr>
          <p:nvPr/>
        </p:nvSpPr>
        <p:spPr bwMode="auto">
          <a:xfrm>
            <a:off x="7572703" y="3745954"/>
            <a:ext cx="2837793" cy="1047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buFont typeface="Arial" panose="020B0604020202020204" pitchFamily="34" charset="0"/>
              <a:buNone/>
            </a:pPr>
            <a:r>
              <a:rPr lang="en-US" altLang="en-US" sz="7500" b="1" dirty="0">
                <a:solidFill>
                  <a:schemeClr val="accent5"/>
                </a:solidFill>
                <a:latin typeface="Times New Roman" panose="02020603050405020304" pitchFamily="18" charset="0"/>
                <a:cs typeface="Times New Roman" panose="02020603050405020304" pitchFamily="18" charset="0"/>
              </a:rPr>
              <a:t>9.75%</a:t>
            </a:r>
          </a:p>
        </p:txBody>
      </p:sp>
    </p:spTree>
    <p:extLst>
      <p:ext uri="{BB962C8B-B14F-4D97-AF65-F5344CB8AC3E}">
        <p14:creationId xmlns:p14="http://schemas.microsoft.com/office/powerpoint/2010/main" val="38017099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Content Placeholder 2">
            <a:extLst>
              <a:ext uri="{FF2B5EF4-FFF2-40B4-BE49-F238E27FC236}">
                <a16:creationId xmlns:a16="http://schemas.microsoft.com/office/drawing/2014/main" id="{B98F9B8A-1800-4DFE-84E9-D7ED047B19B4}"/>
              </a:ext>
            </a:extLst>
          </p:cNvPr>
          <p:cNvSpPr>
            <a:spLocks noGrp="1" noChangeArrowheads="1"/>
          </p:cNvSpPr>
          <p:nvPr>
            <p:ph sz="half" idx="1"/>
          </p:nvPr>
        </p:nvSpPr>
        <p:spPr/>
        <p:txBody>
          <a:bodyPr>
            <a:normAutofit/>
          </a:bodyPr>
          <a:lstStyle/>
          <a:p>
            <a:pPr eaLnBrk="1" hangingPunct="1"/>
            <a:r>
              <a:rPr lang="en-US" altLang="en-US" dirty="0"/>
              <a:t>Contributions are tax-deferred.</a:t>
            </a:r>
          </a:p>
          <a:p>
            <a:pPr eaLnBrk="1" hangingPunct="1"/>
            <a:r>
              <a:rPr lang="en-US" altLang="en-US" dirty="0"/>
              <a:t>Member contributions credited to member’s account.</a:t>
            </a:r>
          </a:p>
          <a:p>
            <a:pPr eaLnBrk="1" hangingPunct="1"/>
            <a:r>
              <a:rPr lang="en-US" altLang="en-US" dirty="0"/>
              <a:t>In retirement, monthly benefit</a:t>
            </a:r>
            <a:r>
              <a:rPr lang="en-US" altLang="en-US" dirty="0">
                <a:solidFill>
                  <a:srgbClr val="FF0000"/>
                </a:solidFill>
              </a:rPr>
              <a:t> </a:t>
            </a:r>
            <a:r>
              <a:rPr lang="en-US" altLang="en-US" dirty="0"/>
              <a:t>payments continue even when member’s account is exhausted.</a:t>
            </a:r>
          </a:p>
          <a:p>
            <a:pPr eaLnBrk="1" hangingPunct="1"/>
            <a:r>
              <a:rPr lang="en-US" dirty="0"/>
              <a:t>Refund of unexhausted contributions payable only if there is no survivor benefit due.</a:t>
            </a:r>
          </a:p>
          <a:p>
            <a:pPr lvl="1" eaLnBrk="1" hangingPunct="1"/>
            <a:r>
              <a:rPr lang="en-US" dirty="0"/>
              <a:t>If monthly survivor benefit is payable, there is no refund of contributions.</a:t>
            </a:r>
            <a:endParaRPr lang="en-US" altLang="en-US" dirty="0"/>
          </a:p>
        </p:txBody>
      </p:sp>
      <p:sp>
        <p:nvSpPr>
          <p:cNvPr id="25602" name="Title 1">
            <a:extLst>
              <a:ext uri="{FF2B5EF4-FFF2-40B4-BE49-F238E27FC236}">
                <a16:creationId xmlns:a16="http://schemas.microsoft.com/office/drawing/2014/main" id="{1C4B7D56-F89F-4C0E-A961-BC7E07C3B9B6}"/>
              </a:ext>
            </a:extLst>
          </p:cNvPr>
          <p:cNvSpPr>
            <a:spLocks noGrp="1" noChangeArrowheads="1"/>
          </p:cNvSpPr>
          <p:nvPr>
            <p:ph type="title"/>
          </p:nvPr>
        </p:nvSpPr>
        <p:spPr/>
        <p:txBody>
          <a:bodyPr/>
          <a:lstStyle/>
          <a:p>
            <a:pPr eaLnBrk="1" hangingPunct="1"/>
            <a:r>
              <a:rPr lang="en-US" altLang="en-US" dirty="0"/>
              <a:t>Employee contributions</a:t>
            </a:r>
          </a:p>
        </p:txBody>
      </p:sp>
      <p:sp>
        <p:nvSpPr>
          <p:cNvPr id="25604" name="Slide Number Placeholder 3">
            <a:extLst>
              <a:ext uri="{FF2B5EF4-FFF2-40B4-BE49-F238E27FC236}">
                <a16:creationId xmlns:a16="http://schemas.microsoft.com/office/drawing/2014/main" id="{8EF760C1-7434-4E08-B4E8-61C589D5B24D}"/>
              </a:ext>
            </a:extLst>
          </p:cNvPr>
          <p:cNvSpPr>
            <a:spLocks noGrp="1" noChangeArrowheads="1"/>
          </p:cNvSpPr>
          <p:nvPr>
            <p:ph type="sldNum" sz="quarter" idx="12"/>
          </p:nvPr>
        </p:nvSpPr>
        <p:spPr bwMode="auto">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bodyPr>
          <a:lstStyle>
            <a:defPPr>
              <a:defRPr lang="en-US"/>
            </a:defPPr>
            <a:lvl1pPr algn="ctr" rtl="0" eaLnBrk="1" fontAlgn="auto" hangingPunct="1">
              <a:spcBef>
                <a:spcPts val="0"/>
              </a:spcBef>
              <a:spcAft>
                <a:spcPts val="0"/>
              </a:spcAft>
              <a:defRPr sz="1400" kern="1200">
                <a:solidFill>
                  <a:schemeClr val="bg1"/>
                </a:solidFill>
                <a:latin typeface="Times New Roman" panose="02020603050405020304" pitchFamily="18" charset="0"/>
                <a:ea typeface="+mn-ea"/>
                <a:cs typeface="Times New Roman" panose="02020603050405020304" pitchFamily="18"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fontAlgn="base">
              <a:lnSpc>
                <a:spcPct val="100000"/>
              </a:lnSpc>
              <a:spcBef>
                <a:spcPct val="0"/>
              </a:spcBef>
              <a:spcAft>
                <a:spcPct val="0"/>
              </a:spcAft>
              <a:buFontTx/>
              <a:buNone/>
              <a:defRPr/>
            </a:pPr>
            <a:fld id="{1BD61B08-67AC-48EB-BE29-A3D0FABE24CA}" type="slidenum">
              <a:rPr lang="en-US" smtClean="0"/>
              <a:pPr fontAlgn="base">
                <a:lnSpc>
                  <a:spcPct val="100000"/>
                </a:lnSpc>
                <a:spcBef>
                  <a:spcPct val="0"/>
                </a:spcBef>
                <a:spcAft>
                  <a:spcPct val="0"/>
                </a:spcAft>
                <a:buFontTx/>
                <a:buNone/>
                <a:defRPr/>
              </a:pPr>
              <a:t>7</a:t>
            </a:fld>
            <a:endParaRPr lang="en-US" altLang="en-US" sz="1400">
              <a:solidFill>
                <a:schemeClr val="bg1"/>
              </a:solidFill>
              <a:latin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advTm="44691"/>
    </mc:Choice>
    <mc:Fallback xmlns="">
      <p:transition spd="slow" advTm="44691"/>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Slide Number Placeholder 3">
            <a:extLst>
              <a:ext uri="{FF2B5EF4-FFF2-40B4-BE49-F238E27FC236}">
                <a16:creationId xmlns:a16="http://schemas.microsoft.com/office/drawing/2014/main" id="{B91B6166-4FF9-4991-B169-9B3AB2010B9D}"/>
              </a:ext>
            </a:extLst>
          </p:cNvPr>
          <p:cNvSpPr>
            <a:spLocks noGrp="1" noChangeArrowheads="1"/>
          </p:cNvSpPr>
          <p:nvPr>
            <p:ph type="sldNum" sz="quarter" idx="12"/>
          </p:nvPr>
        </p:nvSpPr>
        <p:spPr bwMode="auto">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bodyPr>
          <a:lstStyle>
            <a:defPPr>
              <a:defRPr lang="en-US"/>
            </a:defPPr>
            <a:lvl1pPr algn="ctr" rtl="0" eaLnBrk="1" fontAlgn="auto" hangingPunct="1">
              <a:spcBef>
                <a:spcPts val="0"/>
              </a:spcBef>
              <a:spcAft>
                <a:spcPts val="0"/>
              </a:spcAft>
              <a:defRPr sz="1400" kern="1200">
                <a:solidFill>
                  <a:schemeClr val="bg1"/>
                </a:solidFill>
                <a:latin typeface="Times New Roman" panose="02020603050405020304" pitchFamily="18" charset="0"/>
                <a:ea typeface="+mn-ea"/>
                <a:cs typeface="Times New Roman" panose="02020603050405020304" pitchFamily="18"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fontAlgn="base">
              <a:lnSpc>
                <a:spcPct val="100000"/>
              </a:lnSpc>
              <a:spcBef>
                <a:spcPct val="0"/>
              </a:spcBef>
              <a:spcAft>
                <a:spcPct val="0"/>
              </a:spcAft>
              <a:buFontTx/>
              <a:buNone/>
              <a:defRPr/>
            </a:pPr>
            <a:fld id="{1BD61B08-67AC-48EB-BE29-A3D0FABE24CA}" type="slidenum">
              <a:rPr lang="en-US" smtClean="0"/>
              <a:pPr fontAlgn="base">
                <a:lnSpc>
                  <a:spcPct val="100000"/>
                </a:lnSpc>
                <a:spcBef>
                  <a:spcPct val="0"/>
                </a:spcBef>
                <a:spcAft>
                  <a:spcPct val="0"/>
                </a:spcAft>
                <a:buFontTx/>
                <a:buNone/>
                <a:defRPr/>
              </a:pPr>
              <a:t>8</a:t>
            </a:fld>
            <a:endParaRPr lang="en-US" altLang="en-US" sz="1400">
              <a:solidFill>
                <a:schemeClr val="bg1"/>
              </a:solidFill>
              <a:latin typeface="Times New Roman" panose="02020603050405020304" pitchFamily="18" charset="0"/>
            </a:endParaRPr>
          </a:p>
        </p:txBody>
      </p:sp>
      <p:sp>
        <p:nvSpPr>
          <p:cNvPr id="28675" name="Content Placeholder 2">
            <a:extLst>
              <a:ext uri="{FF2B5EF4-FFF2-40B4-BE49-F238E27FC236}">
                <a16:creationId xmlns:a16="http://schemas.microsoft.com/office/drawing/2014/main" id="{4B5ED8AD-3F53-4EF4-9421-7EF71BF37B1D}"/>
              </a:ext>
            </a:extLst>
          </p:cNvPr>
          <p:cNvSpPr>
            <a:spLocks noGrp="1" noChangeArrowheads="1"/>
          </p:cNvSpPr>
          <p:nvPr>
            <p:ph sz="half" idx="1"/>
          </p:nvPr>
        </p:nvSpPr>
        <p:spPr/>
        <p:txBody>
          <a:bodyPr>
            <a:normAutofit/>
          </a:bodyPr>
          <a:lstStyle/>
          <a:p>
            <a:pPr eaLnBrk="1" hangingPunct="1"/>
            <a:r>
              <a:rPr lang="en-US" altLang="en-US" dirty="0"/>
              <a:t>Retired member contributes same rate as active member.</a:t>
            </a:r>
          </a:p>
          <a:p>
            <a:pPr eaLnBrk="1" hangingPunct="1"/>
            <a:r>
              <a:rPr lang="en-US" altLang="en-US" dirty="0"/>
              <a:t>Retired member does not accrue additional service credit.</a:t>
            </a:r>
          </a:p>
          <a:p>
            <a:pPr eaLnBrk="1" hangingPunct="1"/>
            <a:r>
              <a:rPr lang="en-US" altLang="en-US" dirty="0"/>
              <a:t>Contributions must be made to system from which the member retired.</a:t>
            </a:r>
          </a:p>
          <a:p>
            <a:pPr eaLnBrk="1" hangingPunct="1"/>
            <a:r>
              <a:rPr lang="en-US" altLang="en-US" dirty="0"/>
              <a:t>Retired member receiving both SCRS and PORS benefit:</a:t>
            </a:r>
            <a:endParaRPr lang="en-US" altLang="en-US" strike="sngStrike" dirty="0">
              <a:solidFill>
                <a:srgbClr val="FF0000"/>
              </a:solidFill>
            </a:endParaRPr>
          </a:p>
          <a:p>
            <a:pPr lvl="1" eaLnBrk="1" hangingPunct="1"/>
            <a:r>
              <a:rPr lang="en-US" altLang="en-US" dirty="0"/>
              <a:t>Contributions based on rate for any other active member in the same position.</a:t>
            </a:r>
          </a:p>
          <a:p>
            <a:pPr eaLnBrk="1" hangingPunct="1"/>
            <a:r>
              <a:rPr lang="en-US" altLang="en-US" dirty="0"/>
              <a:t>Refer to the </a:t>
            </a:r>
            <a:r>
              <a:rPr lang="en-US" altLang="en-US" i="1" dirty="0">
                <a:hlinkClick r:id="rId2"/>
              </a:rPr>
              <a:t>Working retirees</a:t>
            </a:r>
            <a:r>
              <a:rPr lang="en-US" altLang="en-US" i="1" dirty="0"/>
              <a:t> </a:t>
            </a:r>
            <a:r>
              <a:rPr lang="en-US" altLang="en-US" dirty="0"/>
              <a:t>training resource.</a:t>
            </a:r>
          </a:p>
        </p:txBody>
      </p:sp>
      <p:sp>
        <p:nvSpPr>
          <p:cNvPr id="28674" name="Title 1">
            <a:extLst>
              <a:ext uri="{FF2B5EF4-FFF2-40B4-BE49-F238E27FC236}">
                <a16:creationId xmlns:a16="http://schemas.microsoft.com/office/drawing/2014/main" id="{EE05A76E-7797-47AB-9A4F-A36585C1123B}"/>
              </a:ext>
            </a:extLst>
          </p:cNvPr>
          <p:cNvSpPr>
            <a:spLocks noGrp="1" noChangeArrowheads="1"/>
          </p:cNvSpPr>
          <p:nvPr>
            <p:ph type="title"/>
          </p:nvPr>
        </p:nvSpPr>
        <p:spPr/>
        <p:txBody>
          <a:bodyPr/>
          <a:lstStyle/>
          <a:p>
            <a:pPr eaLnBrk="1" hangingPunct="1"/>
            <a:r>
              <a:rPr lang="en-US" altLang="en-US" dirty="0"/>
              <a:t>Return-to-work retired member contributions</a:t>
            </a:r>
          </a:p>
        </p:txBody>
      </p:sp>
    </p:spTree>
  </p:cSld>
  <p:clrMapOvr>
    <a:masterClrMapping/>
  </p:clrMapOvr>
  <mc:AlternateContent xmlns:mc="http://schemas.openxmlformats.org/markup-compatibility/2006" xmlns:p14="http://schemas.microsoft.com/office/powerpoint/2010/main">
    <mc:Choice Requires="p14">
      <p:transition spd="slow" p14:dur="2000" advTm="41862"/>
    </mc:Choice>
    <mc:Fallback xmlns="">
      <p:transition spd="slow" advTm="41862"/>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B07DE7-F89C-4BDD-9DF5-A1518BAC7317}"/>
              </a:ext>
            </a:extLst>
          </p:cNvPr>
          <p:cNvSpPr>
            <a:spLocks noGrp="1"/>
          </p:cNvSpPr>
          <p:nvPr>
            <p:ph type="title"/>
          </p:nvPr>
        </p:nvSpPr>
        <p:spPr/>
        <p:txBody>
          <a:bodyPr/>
          <a:lstStyle/>
          <a:p>
            <a:r>
              <a:rPr lang="en-US" altLang="en-US" dirty="0"/>
              <a:t>Limit on wages subject to contributions</a:t>
            </a:r>
            <a:endParaRPr lang="en-US" dirty="0"/>
          </a:p>
        </p:txBody>
      </p:sp>
      <p:sp>
        <p:nvSpPr>
          <p:cNvPr id="3" name="Content Placeholder 2">
            <a:extLst>
              <a:ext uri="{FF2B5EF4-FFF2-40B4-BE49-F238E27FC236}">
                <a16:creationId xmlns:a16="http://schemas.microsoft.com/office/drawing/2014/main" id="{8CFD12A1-961D-CF9B-15B8-39C7FE14FE64}"/>
              </a:ext>
            </a:extLst>
          </p:cNvPr>
          <p:cNvSpPr>
            <a:spLocks noGrp="1"/>
          </p:cNvSpPr>
          <p:nvPr>
            <p:ph idx="1"/>
          </p:nvPr>
        </p:nvSpPr>
        <p:spPr/>
        <p:txBody>
          <a:bodyPr/>
          <a:lstStyle/>
          <a:p>
            <a:pPr eaLnBrk="1" hangingPunct="1"/>
            <a:r>
              <a:rPr lang="en-US" altLang="en-US" dirty="0"/>
              <a:t>Applies to employees who became members after December 31, 1995.</a:t>
            </a:r>
          </a:p>
          <a:p>
            <a:pPr eaLnBrk="1" hangingPunct="1"/>
            <a:r>
              <a:rPr lang="en-US" altLang="en-US" dirty="0"/>
              <a:t>Limit on compensation subject to contributions for 2025 is $350,000.</a:t>
            </a:r>
          </a:p>
          <a:p>
            <a:pPr eaLnBrk="1" hangingPunct="1"/>
            <a:r>
              <a:rPr lang="en-US" dirty="0"/>
              <a:t>Cannot withhold contributions on compensation over the limit; however, must continue to report compensation to PEBA with a Contract Length 20. </a:t>
            </a:r>
            <a:endParaRPr lang="en-US" altLang="en-US" dirty="0"/>
          </a:p>
          <a:p>
            <a:pPr eaLnBrk="1" hangingPunct="1"/>
            <a:r>
              <a:rPr lang="en-US" altLang="en-US" dirty="0"/>
              <a:t>These members fall into a special reporting category to ensure earned service is credited to their account.  </a:t>
            </a:r>
          </a:p>
          <a:p>
            <a:pPr lvl="1" eaLnBrk="1" hangingPunct="1"/>
            <a:r>
              <a:rPr lang="en-US" altLang="en-US" dirty="0"/>
              <a:t>See Contract Length 20 in the Reporting section of the </a:t>
            </a:r>
            <a:r>
              <a:rPr lang="en-US" altLang="en-US" i="1" dirty="0">
                <a:hlinkClick r:id="rId2"/>
              </a:rPr>
              <a:t>Covered Employer Procedures Manual</a:t>
            </a:r>
            <a:r>
              <a:rPr lang="en-US" altLang="en-US" dirty="0"/>
              <a:t>.</a:t>
            </a:r>
          </a:p>
        </p:txBody>
      </p:sp>
      <p:sp>
        <p:nvSpPr>
          <p:cNvPr id="4" name="Slide Number Placeholder 3">
            <a:extLst>
              <a:ext uri="{FF2B5EF4-FFF2-40B4-BE49-F238E27FC236}">
                <a16:creationId xmlns:a16="http://schemas.microsoft.com/office/drawing/2014/main" id="{2BF18EEC-F364-5E55-F06A-CD27906D1FDD}"/>
              </a:ext>
            </a:extLst>
          </p:cNvPr>
          <p:cNvSpPr>
            <a:spLocks noGrp="1"/>
          </p:cNvSpPr>
          <p:nvPr>
            <p:ph type="sldNum" sz="quarter" idx="12"/>
          </p:nvPr>
        </p:nvSpPr>
        <p:spPr/>
        <p:txBody>
          <a:bodyPr/>
          <a:lstStyle/>
          <a:p>
            <a:fld id="{28024367-D536-4F59-B2ED-0E7825EDA9AF}" type="slidenum">
              <a:rPr lang="en-US" smtClean="0"/>
              <a:pPr/>
              <a:t>9</a:t>
            </a:fld>
            <a:endParaRPr lang="en-US" dirty="0"/>
          </a:p>
        </p:txBody>
      </p:sp>
    </p:spTree>
    <p:extLst>
      <p:ext uri="{BB962C8B-B14F-4D97-AF65-F5344CB8AC3E}">
        <p14:creationId xmlns:p14="http://schemas.microsoft.com/office/powerpoint/2010/main" val="235796531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UDIO_ID" val="375"/>
  <p:tag name="ARTICULATE_AUDIO_RECORDED" val="1"/>
  <p:tag name="ELAPSEDTIME" val="14.7"/>
  <p:tag name="ARTICULATE_SLIDE_THUMBNAIL_REFRESH" val="1"/>
  <p:tag name="ARTICULATE_USED_LAYOUT" val="3"/>
</p:tagLst>
</file>

<file path=ppt/tags/tag5.xml><?xml version="1.0" encoding="utf-8"?>
<p:tagLst xmlns:a="http://schemas.openxmlformats.org/drawingml/2006/main" xmlns:r="http://schemas.openxmlformats.org/officeDocument/2006/relationships" xmlns:p="http://schemas.openxmlformats.org/presentationml/2006/main">
  <p:tag name="BULLET_2" val="8226"/>
  <p:tag name="BULLET_1" val="8226"/>
  <p:tag name="MARGIN_1" val="0"/>
  <p:tag name="MARGIN_2" val="36"/>
  <p:tag name="MARGIN_3" val="72"/>
  <p:tag name="MARGIN_4" val="108"/>
  <p:tag name="MARGIN_5" val="144"/>
  <p:tag name="FONT_SIZE" val="12"/>
</p:tagLst>
</file>

<file path=ppt/tags/tag6.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23422</TotalTime>
  <Words>738</Words>
  <Application>Microsoft Office PowerPoint</Application>
  <PresentationFormat>Widescreen</PresentationFormat>
  <Paragraphs>118</Paragraphs>
  <Slides>12</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Light</vt:lpstr>
      <vt:lpstr>Times New Roman</vt:lpstr>
      <vt:lpstr>Tw Cen MT Condensed</vt:lpstr>
      <vt:lpstr>2_Office Theme</vt:lpstr>
      <vt:lpstr>Reporting process: contributions</vt:lpstr>
      <vt:lpstr>Employer reporting representatives</vt:lpstr>
      <vt:lpstr>Employer and member contributions</vt:lpstr>
      <vt:lpstr>Fiscal year 2026 employer contributions</vt:lpstr>
      <vt:lpstr>Fiscal year 2026 employer contribution rates</vt:lpstr>
      <vt:lpstr>Employee contributions effective July 1, 2025</vt:lpstr>
      <vt:lpstr>Employee contributions</vt:lpstr>
      <vt:lpstr>Return-to-work retired member contributions</vt:lpstr>
      <vt:lpstr>Limit on wages subject to contributions</vt:lpstr>
      <vt:lpstr>Wages subject to contributions</vt:lpstr>
      <vt:lpstr>Wages not subject to contributions</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Jessica Moak</cp:lastModifiedBy>
  <cp:revision>517</cp:revision>
  <cp:lastPrinted>2020-01-10T14:41:31Z</cp:lastPrinted>
  <dcterms:created xsi:type="dcterms:W3CDTF">2019-11-01T12:34:11Z</dcterms:created>
  <dcterms:modified xsi:type="dcterms:W3CDTF">2025-04-02T19:42:17Z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