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2" r:id="rId1"/>
  </p:sldMasterIdLst>
  <p:notesMasterIdLst>
    <p:notesMasterId r:id="rId15"/>
  </p:notesMasterIdLst>
  <p:handoutMasterIdLst>
    <p:handoutMasterId r:id="rId16"/>
  </p:handoutMasterIdLst>
  <p:sldIdLst>
    <p:sldId id="455" r:id="rId2"/>
    <p:sldId id="456" r:id="rId3"/>
    <p:sldId id="457" r:id="rId4"/>
    <p:sldId id="458" r:id="rId5"/>
    <p:sldId id="459" r:id="rId6"/>
    <p:sldId id="315" r:id="rId7"/>
    <p:sldId id="460" r:id="rId8"/>
    <p:sldId id="461" r:id="rId9"/>
    <p:sldId id="462" r:id="rId10"/>
    <p:sldId id="463" r:id="rId11"/>
    <p:sldId id="464" r:id="rId12"/>
    <p:sldId id="465" r:id="rId13"/>
    <p:sldId id="263" r:id="rId14"/>
  </p:sldIdLst>
  <p:sldSz cx="12192000" cy="6858000"/>
  <p:notesSz cx="7023100" cy="93091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13</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peba.sc.gov/sites/default/files/ees_er_user_manual.pdf"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hyperlink" Target="https://peba.sc.gov/sites/default/files/ees_er_reporting.pdf"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peba.sc.gov/sites/default/files/quarterly_report_corrections.pdf"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forms.retirement.sc.gov/formGenericGet.do?formNum=web1341.xdp"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hyperlink" Target="mailto:ServiceAccounting@peba.sc.gov"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forms.retirement.sc.gov/formGenericGet.do?formNum=web1286.xdp" TargetMode="External"/><Relationship Id="rId2" Type="http://schemas.openxmlformats.org/officeDocument/2006/relationships/hyperlink" Target="https://forms.retirement.sc.gov/formGenericGet.do?formNum=web1226.xdp" TargetMode="External"/><Relationship Id="rId1" Type="http://schemas.openxmlformats.org/officeDocument/2006/relationships/slideLayout" Target="../slideLayouts/slideLayout4.xml"/><Relationship Id="rId4" Type="http://schemas.openxmlformats.org/officeDocument/2006/relationships/hyperlink" Target="mailto:ServiceAccounting@peba.sc.gov"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hyperlink" Target="http://r20.rs6.net/tn.jsp?f=001h-4ya7-RilbuRxW3QbCE6rP_B2xQYqiMwJ_5CINqjrwhr_HXcmeL5nA_hyGWjZI3bjgJ4zAHChHjQlzd5ZhtcOw4BcmlnTyJHE6KZKu5kbgghds_0fxj_TJmPM_LwUN_HnJPLuiofeDsLMNb69XX4TbFAMg9yoI-6jV-BbWOnkjoabnZI210mAjP2zGCBhFb&amp;c=oBfacAENwboZYll-o_4N_8TeX0b_FAgf-E6KubaDRpzPzBW5jf1VIg==&amp;ch=hgXiyrsRIycdrmLFED095SqJ0PlfxQut6OXUcaoOLDOPtdNvlDjjlw=="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Reporting process:</a:t>
            </a:r>
            <a:br>
              <a:rPr lang="en-US" dirty="0"/>
            </a:br>
            <a:r>
              <a:rPr lang="en-US" dirty="0"/>
              <a:t>monthly and quarterly reporting</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7FF59D-F837-CD84-EABF-4607EA68A833}"/>
              </a:ext>
            </a:extLst>
          </p:cNvPr>
          <p:cNvSpPr>
            <a:spLocks noGrp="1"/>
          </p:cNvSpPr>
          <p:nvPr>
            <p:ph sz="half" idx="1"/>
          </p:nvPr>
        </p:nvSpPr>
        <p:spPr/>
        <p:txBody>
          <a:bodyPr/>
          <a:lstStyle/>
          <a:p>
            <a:pPr eaLnBrk="1" hangingPunct="1"/>
            <a:r>
              <a:rPr lang="en-US" altLang="en-US" dirty="0"/>
              <a:t>Securely submit quarterly payroll in EES to accompany quarterly deposit forms. </a:t>
            </a:r>
          </a:p>
          <a:p>
            <a:pPr lvl="1" eaLnBrk="1" hangingPunct="1"/>
            <a:r>
              <a:rPr lang="en-US" altLang="en-US" dirty="0"/>
              <a:t>Upload an Excel or text (.txt) file; or</a:t>
            </a:r>
          </a:p>
          <a:p>
            <a:pPr lvl="1" eaLnBrk="1" hangingPunct="1"/>
            <a:r>
              <a:rPr lang="en-US" altLang="en-US" dirty="0"/>
              <a:t>Process and submit an EES Employer Report (EESER).</a:t>
            </a:r>
          </a:p>
          <a:p>
            <a:pPr eaLnBrk="1" hangingPunct="1"/>
            <a:r>
              <a:rPr lang="en-US" altLang="en-US" dirty="0"/>
              <a:t>For upload options, Excel and text file formats available in EES.</a:t>
            </a:r>
          </a:p>
          <a:p>
            <a:pPr eaLnBrk="1" hangingPunct="1"/>
            <a:r>
              <a:rPr lang="en-US" altLang="en-US" dirty="0"/>
              <a:t>For EESER, view the </a:t>
            </a:r>
            <a:r>
              <a:rPr lang="en-US" altLang="en-US" i="1" dirty="0">
                <a:solidFill>
                  <a:srgbClr val="FF0000"/>
                </a:solidFill>
                <a:hlinkClick r:id="rId2"/>
              </a:rPr>
              <a:t>EES Employer Reporting user manual</a:t>
            </a:r>
            <a:r>
              <a:rPr lang="en-US" altLang="en-US" i="1" dirty="0">
                <a:solidFill>
                  <a:srgbClr val="FF0000"/>
                </a:solidFill>
              </a:rPr>
              <a:t> </a:t>
            </a:r>
            <a:r>
              <a:rPr lang="en-US" altLang="en-US" dirty="0"/>
              <a:t>training resource. </a:t>
            </a:r>
          </a:p>
          <a:p>
            <a:pPr eaLnBrk="1" hangingPunct="1"/>
            <a:r>
              <a:rPr lang="en-US" altLang="en-US" dirty="0"/>
              <a:t>Review </a:t>
            </a:r>
            <a:r>
              <a:rPr lang="en-US" altLang="en-US" i="1" dirty="0"/>
              <a:t>Employer Reporting </a:t>
            </a:r>
            <a:r>
              <a:rPr lang="en-US" altLang="en-US" dirty="0"/>
              <a:t>for due dates, to confirm receipt of quarterly payroll and the status.</a:t>
            </a:r>
          </a:p>
        </p:txBody>
      </p:sp>
      <p:sp>
        <p:nvSpPr>
          <p:cNvPr id="3" name="Content Placeholder 2">
            <a:extLst>
              <a:ext uri="{FF2B5EF4-FFF2-40B4-BE49-F238E27FC236}">
                <a16:creationId xmlns:a16="http://schemas.microsoft.com/office/drawing/2014/main" id="{4262F9E6-85B3-F08C-8F27-FBBE1826C6B7}"/>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Late quarterly payroll data</a:t>
            </a:r>
          </a:p>
          <a:p>
            <a:pPr eaLnBrk="1" hangingPunct="1"/>
            <a:r>
              <a:rPr lang="en-US" altLang="en-US" dirty="0"/>
              <a:t>PEBA notifies employer if not received 10 days after due date.</a:t>
            </a:r>
          </a:p>
          <a:p>
            <a:pPr lvl="1" eaLnBrk="1" hangingPunct="1"/>
            <a:r>
              <a:rPr lang="en-US" altLang="en-US" dirty="0"/>
              <a:t>Late notice letters are posted to </a:t>
            </a:r>
            <a:r>
              <a:rPr lang="en-US" altLang="en-US" i="1" dirty="0"/>
              <a:t>Reports &amp; Documents </a:t>
            </a:r>
            <a:r>
              <a:rPr lang="en-US" altLang="en-US" dirty="0"/>
              <a:t>feature in EES.</a:t>
            </a:r>
          </a:p>
          <a:p>
            <a:pPr eaLnBrk="1" hangingPunct="1"/>
            <a:r>
              <a:rPr lang="en-US" altLang="en-US" dirty="0"/>
              <a:t>Member accounts cannot be updated without the employer payroll data. </a:t>
            </a:r>
          </a:p>
          <a:p>
            <a:pPr lvl="1" eaLnBrk="1" hangingPunct="1"/>
            <a:r>
              <a:rPr lang="en-US" altLang="en-US" dirty="0"/>
              <a:t>Important to submit quarterly payroll data and accompanying deposit in a timely manner. </a:t>
            </a:r>
          </a:p>
          <a:p>
            <a:endParaRPr lang="en-US" dirty="0"/>
          </a:p>
        </p:txBody>
      </p:sp>
      <p:sp>
        <p:nvSpPr>
          <p:cNvPr id="4" name="Slide Number Placeholder 3">
            <a:extLst>
              <a:ext uri="{FF2B5EF4-FFF2-40B4-BE49-F238E27FC236}">
                <a16:creationId xmlns:a16="http://schemas.microsoft.com/office/drawing/2014/main" id="{6E658BDE-DAB4-68DE-BC50-319214BDC699}"/>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5" name="Title 4">
            <a:extLst>
              <a:ext uri="{FF2B5EF4-FFF2-40B4-BE49-F238E27FC236}">
                <a16:creationId xmlns:a16="http://schemas.microsoft.com/office/drawing/2014/main" id="{5C90B1DB-5CD4-E8E4-4BF1-2CF12E0D1516}"/>
              </a:ext>
            </a:extLst>
          </p:cNvPr>
          <p:cNvSpPr>
            <a:spLocks noGrp="1"/>
          </p:cNvSpPr>
          <p:nvPr>
            <p:ph type="title"/>
          </p:nvPr>
        </p:nvSpPr>
        <p:spPr/>
        <p:txBody>
          <a:bodyPr/>
          <a:lstStyle/>
          <a:p>
            <a:r>
              <a:rPr lang="en-US" dirty="0"/>
              <a:t>Quarterly payroll data</a:t>
            </a:r>
          </a:p>
        </p:txBody>
      </p:sp>
    </p:spTree>
    <p:extLst>
      <p:ext uri="{BB962C8B-B14F-4D97-AF65-F5344CB8AC3E}">
        <p14:creationId xmlns:p14="http://schemas.microsoft.com/office/powerpoint/2010/main" val="3362927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7FF59D-F837-CD84-EABF-4607EA68A833}"/>
              </a:ext>
            </a:extLst>
          </p:cNvPr>
          <p:cNvSpPr>
            <a:spLocks noGrp="1"/>
          </p:cNvSpPr>
          <p:nvPr>
            <p:ph sz="half" idx="1"/>
          </p:nvPr>
        </p:nvSpPr>
        <p:spPr/>
        <p:txBody>
          <a:bodyPr/>
          <a:lstStyle/>
          <a:p>
            <a:pPr eaLnBrk="1" fontAlgn="auto" hangingPunct="1">
              <a:spcAft>
                <a:spcPts val="0"/>
              </a:spcAft>
              <a:defRPr/>
            </a:pPr>
            <a:r>
              <a:rPr lang="en-US" dirty="0"/>
              <a:t>PEBA processes each record on the payroll data through several edits, which can result in an error.</a:t>
            </a:r>
          </a:p>
          <a:p>
            <a:pPr eaLnBrk="1" fontAlgn="auto" hangingPunct="1">
              <a:spcAft>
                <a:spcPts val="0"/>
              </a:spcAft>
              <a:defRPr/>
            </a:pPr>
            <a:r>
              <a:rPr lang="en-US" dirty="0"/>
              <a:t>PEBA releases errors once:</a:t>
            </a:r>
          </a:p>
          <a:p>
            <a:pPr lvl="1" eaLnBrk="1" fontAlgn="auto" hangingPunct="1">
              <a:spcAft>
                <a:spcPts val="0"/>
              </a:spcAft>
              <a:defRPr/>
            </a:pPr>
            <a:r>
              <a:rPr lang="en-US" dirty="0"/>
              <a:t>Quarterly payroll data and deposit remittance is received; and</a:t>
            </a:r>
          </a:p>
          <a:p>
            <a:pPr lvl="1" eaLnBrk="1" fontAlgn="auto" hangingPunct="1">
              <a:spcAft>
                <a:spcPts val="0"/>
              </a:spcAft>
              <a:defRPr/>
            </a:pPr>
            <a:r>
              <a:rPr lang="en-US" dirty="0"/>
              <a:t>Payroll data matches deposit form totals and remittance. </a:t>
            </a:r>
          </a:p>
          <a:p>
            <a:pPr eaLnBrk="1" fontAlgn="auto" hangingPunct="1">
              <a:spcAft>
                <a:spcPts val="0"/>
              </a:spcAft>
              <a:defRPr/>
            </a:pPr>
            <a:r>
              <a:rPr lang="en-US" dirty="0"/>
              <a:t>View errors under </a:t>
            </a:r>
            <a:r>
              <a:rPr lang="en-US" i="1" dirty="0"/>
              <a:t>Employer Transaction Error List </a:t>
            </a:r>
            <a:r>
              <a:rPr lang="en-US" dirty="0"/>
              <a:t>and </a:t>
            </a:r>
            <a:r>
              <a:rPr lang="en-US" i="1" dirty="0"/>
              <a:t>Employer Reporting </a:t>
            </a:r>
            <a:r>
              <a:rPr lang="en-US" dirty="0"/>
              <a:t>in EES. </a:t>
            </a:r>
          </a:p>
          <a:p>
            <a:pPr eaLnBrk="1" fontAlgn="auto" hangingPunct="1">
              <a:spcAft>
                <a:spcPts val="0"/>
              </a:spcAft>
              <a:defRPr/>
            </a:pPr>
            <a:r>
              <a:rPr lang="en-US" dirty="0"/>
              <a:t>Errors must be corrected to post contributions and service credit to member accounts.</a:t>
            </a:r>
          </a:p>
        </p:txBody>
      </p:sp>
      <p:sp>
        <p:nvSpPr>
          <p:cNvPr id="3" name="Content Placeholder 2">
            <a:extLst>
              <a:ext uri="{FF2B5EF4-FFF2-40B4-BE49-F238E27FC236}">
                <a16:creationId xmlns:a16="http://schemas.microsoft.com/office/drawing/2014/main" id="{4262F9E6-85B3-F08C-8F27-FBBE1826C6B7}"/>
              </a:ext>
            </a:extLst>
          </p:cNvPr>
          <p:cNvSpPr>
            <a:spLocks noGrp="1"/>
          </p:cNvSpPr>
          <p:nvPr>
            <p:ph sz="half" idx="2"/>
          </p:nvPr>
        </p:nvSpPr>
        <p:spPr/>
        <p:txBody>
          <a:bodyPr/>
          <a:lstStyle/>
          <a:p>
            <a:pPr eaLnBrk="1" hangingPunct="1"/>
            <a:r>
              <a:rPr lang="en-US" altLang="en-US" dirty="0"/>
              <a:t>Sort the error list by any of the column headings. </a:t>
            </a:r>
          </a:p>
          <a:p>
            <a:pPr eaLnBrk="1" hangingPunct="1"/>
            <a:r>
              <a:rPr lang="en-US" altLang="en-US" dirty="0"/>
              <a:t>Review the error description and tips for resolution.</a:t>
            </a:r>
          </a:p>
          <a:p>
            <a:pPr eaLnBrk="1" hangingPunct="1"/>
            <a:r>
              <a:rPr lang="en-US" altLang="en-US" dirty="0"/>
              <a:t>Select the error for the payroll data record details.</a:t>
            </a:r>
          </a:p>
        </p:txBody>
      </p:sp>
      <p:sp>
        <p:nvSpPr>
          <p:cNvPr id="4" name="Slide Number Placeholder 3">
            <a:extLst>
              <a:ext uri="{FF2B5EF4-FFF2-40B4-BE49-F238E27FC236}">
                <a16:creationId xmlns:a16="http://schemas.microsoft.com/office/drawing/2014/main" id="{6E658BDE-DAB4-68DE-BC50-319214BDC699}"/>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
        <p:nvSpPr>
          <p:cNvPr id="5" name="Title 4">
            <a:extLst>
              <a:ext uri="{FF2B5EF4-FFF2-40B4-BE49-F238E27FC236}">
                <a16:creationId xmlns:a16="http://schemas.microsoft.com/office/drawing/2014/main" id="{5C90B1DB-5CD4-E8E4-4BF1-2CF12E0D1516}"/>
              </a:ext>
            </a:extLst>
          </p:cNvPr>
          <p:cNvSpPr>
            <a:spLocks noGrp="1"/>
          </p:cNvSpPr>
          <p:nvPr>
            <p:ph type="title"/>
          </p:nvPr>
        </p:nvSpPr>
        <p:spPr/>
        <p:txBody>
          <a:bodyPr/>
          <a:lstStyle/>
          <a:p>
            <a:r>
              <a:rPr lang="en-US" dirty="0"/>
              <a:t>Quarterly payroll data errors</a:t>
            </a:r>
          </a:p>
        </p:txBody>
      </p:sp>
    </p:spTree>
    <p:extLst>
      <p:ext uri="{BB962C8B-B14F-4D97-AF65-F5344CB8AC3E}">
        <p14:creationId xmlns:p14="http://schemas.microsoft.com/office/powerpoint/2010/main" val="386405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84FA8-5FEC-A1DB-E3FF-3C287A7A8467}"/>
              </a:ext>
            </a:extLst>
          </p:cNvPr>
          <p:cNvSpPr>
            <a:spLocks noGrp="1"/>
          </p:cNvSpPr>
          <p:nvPr>
            <p:ph type="title"/>
          </p:nvPr>
        </p:nvSpPr>
        <p:spPr/>
        <p:txBody>
          <a:bodyPr/>
          <a:lstStyle/>
          <a:p>
            <a:r>
              <a:rPr lang="en-US" dirty="0"/>
              <a:t>Quarterly payroll data error examples</a:t>
            </a:r>
          </a:p>
        </p:txBody>
      </p:sp>
      <p:sp>
        <p:nvSpPr>
          <p:cNvPr id="3" name="Slide Number Placeholder 2">
            <a:extLst>
              <a:ext uri="{FF2B5EF4-FFF2-40B4-BE49-F238E27FC236}">
                <a16:creationId xmlns:a16="http://schemas.microsoft.com/office/drawing/2014/main" id="{2E27DFC9-BC47-E578-4946-94215147CAE0}"/>
              </a:ext>
            </a:extLst>
          </p:cNvPr>
          <p:cNvSpPr>
            <a:spLocks noGrp="1"/>
          </p:cNvSpPr>
          <p:nvPr>
            <p:ph type="sldNum" sz="quarter" idx="12"/>
          </p:nvPr>
        </p:nvSpPr>
        <p:spPr/>
        <p:txBody>
          <a:bodyPr/>
          <a:lstStyle/>
          <a:p>
            <a:fld id="{28024367-D536-4F59-B2ED-0E7825EDA9AF}" type="slidenum">
              <a:rPr lang="en-US" smtClean="0"/>
              <a:pPr/>
              <a:t>12</a:t>
            </a:fld>
            <a:endParaRPr lang="en-US" dirty="0"/>
          </a:p>
        </p:txBody>
      </p:sp>
      <p:sp>
        <p:nvSpPr>
          <p:cNvPr id="4" name="Content Placeholder 3">
            <a:extLst>
              <a:ext uri="{FF2B5EF4-FFF2-40B4-BE49-F238E27FC236}">
                <a16:creationId xmlns:a16="http://schemas.microsoft.com/office/drawing/2014/main" id="{79E5D7D4-9E16-69A4-E3C1-3722ABF273A4}"/>
              </a:ext>
            </a:extLst>
          </p:cNvPr>
          <p:cNvSpPr>
            <a:spLocks noGrp="1"/>
          </p:cNvSpPr>
          <p:nvPr>
            <p:ph sz="half" idx="13"/>
          </p:nvPr>
        </p:nvSpPr>
        <p:spPr/>
        <p:txBody>
          <a:bodyPr/>
          <a:lstStyle/>
          <a:p>
            <a:pPr eaLnBrk="1" hangingPunct="1"/>
            <a:r>
              <a:rPr lang="en-US" altLang="en-US" dirty="0"/>
              <a:t>Member accounts:</a:t>
            </a:r>
          </a:p>
          <a:p>
            <a:pPr lvl="1" eaLnBrk="1" hangingPunct="1"/>
            <a:r>
              <a:rPr lang="en-US" altLang="en-US" dirty="0"/>
              <a:t>PEBA needs updated employment information.</a:t>
            </a:r>
          </a:p>
          <a:p>
            <a:pPr lvl="1" eaLnBrk="1" hangingPunct="1"/>
            <a:r>
              <a:rPr lang="en-US" altLang="en-US" dirty="0"/>
              <a:t>Employee name does not match PEBA’s files.</a:t>
            </a:r>
          </a:p>
          <a:p>
            <a:pPr eaLnBrk="1" hangingPunct="1"/>
            <a:r>
              <a:rPr lang="en-US" altLang="en-US" dirty="0"/>
              <a:t>Retiree accounts:</a:t>
            </a:r>
          </a:p>
          <a:p>
            <a:pPr lvl="1" eaLnBrk="1" hangingPunct="1"/>
            <a:r>
              <a:rPr lang="en-US" altLang="en-US" dirty="0"/>
              <a:t>PEBA needs updated return-to-work information. </a:t>
            </a:r>
          </a:p>
          <a:p>
            <a:pPr lvl="1" eaLnBrk="1" hangingPunct="1"/>
            <a:r>
              <a:rPr lang="en-US" altLang="en-US" dirty="0"/>
              <a:t>Member is either retired or in the process of retiring.</a:t>
            </a:r>
            <a:endParaRPr lang="en-US" dirty="0"/>
          </a:p>
        </p:txBody>
      </p:sp>
      <p:sp>
        <p:nvSpPr>
          <p:cNvPr id="5" name="Content Placeholder 4">
            <a:extLst>
              <a:ext uri="{FF2B5EF4-FFF2-40B4-BE49-F238E27FC236}">
                <a16:creationId xmlns:a16="http://schemas.microsoft.com/office/drawing/2014/main" id="{98851F54-BEC2-9166-A527-140CC8A71AE6}"/>
              </a:ext>
            </a:extLst>
          </p:cNvPr>
          <p:cNvSpPr>
            <a:spLocks noGrp="1"/>
          </p:cNvSpPr>
          <p:nvPr>
            <p:ph sz="half" idx="2"/>
          </p:nvPr>
        </p:nvSpPr>
        <p:spPr/>
        <p:txBody>
          <a:bodyPr/>
          <a:lstStyle/>
          <a:p>
            <a:pPr eaLnBrk="1" hangingPunct="1"/>
            <a:r>
              <a:rPr lang="en-US" altLang="en-US" dirty="0"/>
              <a:t>Service credit: </a:t>
            </a:r>
          </a:p>
          <a:p>
            <a:pPr lvl="1">
              <a:spcBef>
                <a:spcPts val="1000"/>
              </a:spcBef>
              <a:defRPr/>
            </a:pPr>
            <a:r>
              <a:rPr kumimoji="0" lang="en-US" b="0" i="0" u="none" strike="noStrike" kern="1200" cap="none" spc="0" normalizeH="0" baseline="0" noProof="0" dirty="0">
                <a:ln>
                  <a:noFill/>
                </a:ln>
                <a:effectLst/>
                <a:uLnTx/>
                <a:uFillTx/>
                <a:latin typeface="Calibri" panose="020F0502020204030204"/>
                <a:ea typeface="+mn-ea"/>
                <a:cs typeface="+mn-cs"/>
              </a:rPr>
              <a:t>Contract length has changed since the last submitted report.</a:t>
            </a:r>
          </a:p>
          <a:p>
            <a:pPr lvl="1">
              <a:spcBef>
                <a:spcPts val="1000"/>
              </a:spcBef>
              <a:defRPr/>
            </a:pPr>
            <a:r>
              <a:rPr kumimoji="0" lang="en-US" b="0" i="0" u="none" strike="noStrike" kern="1200" cap="none" spc="0" normalizeH="0" baseline="0" noProof="0" dirty="0">
                <a:ln>
                  <a:noFill/>
                </a:ln>
                <a:effectLst/>
                <a:uLnTx/>
                <a:uFillTx/>
                <a:latin typeface="Calibri" panose="020F0502020204030204"/>
                <a:ea typeface="+mn-ea"/>
                <a:cs typeface="+mn-cs"/>
              </a:rPr>
              <a:t>Months paid cycle is invalid. </a:t>
            </a:r>
          </a:p>
          <a:p>
            <a:pPr eaLnBrk="1" hangingPunct="1"/>
            <a:r>
              <a:rPr lang="en-US" altLang="en-US" dirty="0"/>
              <a:t>State ORP:</a:t>
            </a:r>
          </a:p>
          <a:p>
            <a:pPr lvl="1" eaLnBrk="1" hangingPunct="1"/>
            <a:r>
              <a:rPr lang="en-US" altLang="en-US" dirty="0"/>
              <a:t>State ORP vendor code is incorrect for the fiscal year. </a:t>
            </a:r>
          </a:p>
          <a:p>
            <a:pPr lvl="1" eaLnBrk="1" hangingPunct="1"/>
            <a:r>
              <a:rPr lang="en-US" altLang="en-US" dirty="0"/>
              <a:t>State ORP vendor code does not match the member’s current vendor. </a:t>
            </a:r>
          </a:p>
        </p:txBody>
      </p:sp>
    </p:spTree>
    <p:extLst>
      <p:ext uri="{BB962C8B-B14F-4D97-AF65-F5344CB8AC3E}">
        <p14:creationId xmlns:p14="http://schemas.microsoft.com/office/powerpoint/2010/main" val="1414709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13</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PEBA’s Member Account Services has staff assigned to each employer to help with:</a:t>
            </a:r>
          </a:p>
          <a:p>
            <a:pPr lvl="1" eaLnBrk="1" hangingPunct="1"/>
            <a:r>
              <a:rPr lang="en-US" altLang="en-US" dirty="0"/>
              <a:t>Monthly deposits;</a:t>
            </a:r>
          </a:p>
          <a:p>
            <a:pPr lvl="1" eaLnBrk="1" hangingPunct="1"/>
            <a:r>
              <a:rPr lang="en-US" altLang="en-US" dirty="0"/>
              <a:t>Quarterly payroll reports;</a:t>
            </a:r>
          </a:p>
          <a:p>
            <a:pPr lvl="1" eaLnBrk="1" hangingPunct="1"/>
            <a:r>
              <a:rPr lang="en-US" altLang="en-US" dirty="0"/>
              <a:t>Service credit and contract lengths; and</a:t>
            </a:r>
          </a:p>
          <a:p>
            <a:pPr lvl="1" eaLnBrk="1" hangingPunct="1"/>
            <a:r>
              <a:rPr lang="en-US" altLang="en-US" dirty="0"/>
              <a:t>Supplemental reports.</a:t>
            </a:r>
          </a:p>
          <a:p>
            <a:pPr eaLnBrk="1" hangingPunct="1"/>
            <a:r>
              <a:rPr lang="en-US" altLang="en-US" dirty="0"/>
              <a:t>Select </a:t>
            </a:r>
            <a:r>
              <a:rPr lang="en-US" altLang="en-US" i="1" dirty="0"/>
              <a:t>EES Assistance </a:t>
            </a:r>
            <a:r>
              <a:rPr lang="en-US" altLang="en-US" dirty="0"/>
              <a:t>in EES for your representative’s name and contact information.</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Employer reporting representatives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Monthly and quarterly reporting</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p:txBody>
          <a:bodyPr>
            <a:normAutofit/>
          </a:bodyPr>
          <a:lstStyle/>
          <a:p>
            <a:pPr eaLnBrk="1" hangingPunct="1"/>
            <a:r>
              <a:rPr lang="en-US" altLang="en-US" dirty="0"/>
              <a:t>Unless indicated, state agencies that report their payroll through the Office of the Comptroller General are excluded from this process. </a:t>
            </a:r>
          </a:p>
          <a:p>
            <a:pPr lvl="1" eaLnBrk="1" hangingPunct="1"/>
            <a:r>
              <a:rPr lang="en-US" altLang="en-US" dirty="0"/>
              <a:t>Deposits and quarterly payroll data are sent electronically to PEBA. </a:t>
            </a:r>
          </a:p>
          <a:p>
            <a:pPr eaLnBrk="1" hangingPunct="1"/>
            <a:r>
              <a:rPr lang="en-US" altLang="en-US" dirty="0"/>
              <a:t>Member and contribution data are completed and submitted via the </a:t>
            </a:r>
            <a:r>
              <a:rPr lang="en-US" altLang="en-US" i="1" dirty="0"/>
              <a:t>Employer Reporting </a:t>
            </a:r>
            <a:r>
              <a:rPr lang="en-US" altLang="en-US" dirty="0"/>
              <a:t>option in EES. </a:t>
            </a:r>
          </a:p>
          <a:p>
            <a:pPr lvl="1" eaLnBrk="1" hangingPunct="1"/>
            <a:r>
              <a:rPr lang="en-US" altLang="en-US" dirty="0"/>
              <a:t>Monthly deposit forms and remittance.</a:t>
            </a:r>
          </a:p>
          <a:p>
            <a:pPr lvl="1" eaLnBrk="1" hangingPunct="1"/>
            <a:r>
              <a:rPr lang="en-US" altLang="en-US" dirty="0"/>
              <a:t>Quarterly deposit forms and remittance.</a:t>
            </a:r>
          </a:p>
          <a:p>
            <a:pPr lvl="1" eaLnBrk="1" hangingPunct="1"/>
            <a:r>
              <a:rPr lang="en-US" altLang="en-US" dirty="0"/>
              <a:t>Quarterly payroll data.</a:t>
            </a:r>
          </a:p>
          <a:p>
            <a:pPr eaLnBrk="1" hangingPunct="1"/>
            <a:r>
              <a:rPr lang="en-US" altLang="en-US" dirty="0"/>
              <a:t>Refer to the </a:t>
            </a:r>
            <a:r>
              <a:rPr lang="en-US" altLang="en-US" i="1" dirty="0">
                <a:solidFill>
                  <a:srgbClr val="FF0000"/>
                </a:solidFill>
                <a:hlinkClick r:id="rId4"/>
              </a:rPr>
              <a:t>Retirement employer reporting: deposits and payrolls</a:t>
            </a:r>
            <a:r>
              <a:rPr lang="en-US" altLang="en-US" dirty="0">
                <a:solidFill>
                  <a:srgbClr val="FF0000"/>
                </a:solidFill>
                <a:hlinkClick r:id="rId4"/>
              </a:rPr>
              <a:t> </a:t>
            </a:r>
            <a:r>
              <a:rPr lang="en-US" altLang="en-US" dirty="0"/>
              <a:t>training resource.</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fontAlgn="auto" hangingPunct="1">
              <a:spcAft>
                <a:spcPts val="0"/>
              </a:spcAft>
              <a:defRPr/>
            </a:pPr>
            <a:r>
              <a:rPr lang="en-US" dirty="0"/>
              <a:t>Office of the Comptroller General remits deposits each pay period.</a:t>
            </a:r>
          </a:p>
          <a:p>
            <a:pPr eaLnBrk="1" fontAlgn="auto" hangingPunct="1">
              <a:spcAft>
                <a:spcPts val="0"/>
              </a:spcAft>
              <a:defRPr/>
            </a:pPr>
            <a:r>
              <a:rPr lang="en-US" dirty="0"/>
              <a:t>Office of the Comptroller General submits quarterly payroll data.</a:t>
            </a:r>
          </a:p>
          <a:p>
            <a:pPr>
              <a:defRPr/>
            </a:pPr>
            <a:r>
              <a:rPr lang="en-US" dirty="0"/>
              <a:t>Refer to the </a:t>
            </a:r>
            <a:r>
              <a:rPr lang="en-US" i="1" dirty="0">
                <a:hlinkClick r:id="rId2">
                  <a:extLst>
                    <a:ext uri="{A12FA001-AC4F-418D-AE19-62706E023703}">
                      <ahyp:hlinkClr xmlns:ahyp="http://schemas.microsoft.com/office/drawing/2018/hyperlinkcolor" val="tx"/>
                    </a:ext>
                  </a:extLst>
                </a:hlinkClick>
              </a:rPr>
              <a:t>Quarterly report corrections</a:t>
            </a:r>
            <a:r>
              <a:rPr lang="en-US" i="1" dirty="0"/>
              <a:t> </a:t>
            </a:r>
            <a:r>
              <a:rPr lang="en-US" dirty="0"/>
              <a:t>training resource.</a:t>
            </a:r>
            <a:endParaRPr lang="en-US" strike="sngStrike" dirty="0">
              <a:solidFill>
                <a:srgbClr val="FF0000"/>
              </a:solidFill>
            </a:endParaRP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lstStyle/>
          <a:p>
            <a:pPr eaLnBrk="1" fontAlgn="auto" hangingPunct="1">
              <a:spcAft>
                <a:spcPts val="0"/>
              </a:spcAft>
              <a:defRPr/>
            </a:pPr>
            <a:r>
              <a:rPr lang="en-US" dirty="0"/>
              <a:t>Review the quarterly payroll data errors.</a:t>
            </a:r>
          </a:p>
          <a:p>
            <a:pPr lvl="1" eaLnBrk="1" fontAlgn="auto" hangingPunct="1">
              <a:spcAft>
                <a:spcPts val="0"/>
              </a:spcAft>
              <a:defRPr/>
            </a:pPr>
            <a:r>
              <a:rPr lang="en-US" dirty="0"/>
              <a:t>Address any errors you can.</a:t>
            </a:r>
          </a:p>
          <a:p>
            <a:pPr lvl="1" eaLnBrk="1" fontAlgn="auto" hangingPunct="1">
              <a:spcAft>
                <a:spcPts val="0"/>
              </a:spcAft>
              <a:defRPr/>
            </a:pPr>
            <a:r>
              <a:rPr lang="en-US" dirty="0"/>
              <a:t>Work with your assigned PEBA representative and the Office of the Comptroller General when necessary. </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State agencies on the Comptroller General’s payroll system</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97AEB5B-C935-D947-9E23-69545D1AFAD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379F63F0-E76D-84D3-BEDE-4C0D79DB66B1}"/>
              </a:ext>
            </a:extLst>
          </p:cNvPr>
          <p:cNvSpPr>
            <a:spLocks noGrp="1"/>
          </p:cNvSpPr>
          <p:nvPr>
            <p:ph sz="half" idx="1"/>
          </p:nvPr>
        </p:nvSpPr>
        <p:spPr/>
        <p:txBody>
          <a:bodyPr/>
          <a:lstStyle/>
          <a:p>
            <a:pPr eaLnBrk="1" hangingPunct="1"/>
            <a:r>
              <a:rPr lang="en-US" altLang="en-US" dirty="0"/>
              <a:t>View monthly and quarterly due dates via </a:t>
            </a:r>
            <a:r>
              <a:rPr lang="en-US" altLang="en-US" i="1" dirty="0"/>
              <a:t>Employer Reporting</a:t>
            </a:r>
            <a:r>
              <a:rPr lang="en-US" altLang="en-US" i="1" baseline="30000" dirty="0">
                <a:solidFill>
                  <a:srgbClr val="FF0000"/>
                </a:solidFill>
              </a:rPr>
              <a:t> </a:t>
            </a:r>
            <a:r>
              <a:rPr lang="en-US" altLang="en-US" dirty="0"/>
              <a:t>in EES.</a:t>
            </a:r>
          </a:p>
          <a:p>
            <a:pPr eaLnBrk="1" hangingPunct="1"/>
            <a:r>
              <a:rPr lang="en-US" altLang="en-US" i="1" u="sng" dirty="0">
                <a:hlinkClick r:id="rId2"/>
              </a:rPr>
              <a:t>Due Date Calendar</a:t>
            </a:r>
            <a:r>
              <a:rPr lang="en-US" altLang="en-US" dirty="0"/>
              <a:t> (Form 1341) available online.</a:t>
            </a:r>
          </a:p>
          <a:p>
            <a:pPr eaLnBrk="1" hangingPunct="1"/>
            <a:r>
              <a:rPr lang="en-US" altLang="en-US" dirty="0"/>
              <a:t>The due date is the date by which PEBA must receive the deposit form and remittance, not the postmark date.</a:t>
            </a:r>
          </a:p>
          <a:p>
            <a:pPr eaLnBrk="1" hangingPunct="1"/>
            <a:r>
              <a:rPr lang="en-US" altLang="en-US" dirty="0"/>
              <a:t>See Slide 9 regarding the due date for State ORP participant contributions to service providers.</a:t>
            </a:r>
          </a:p>
        </p:txBody>
      </p:sp>
      <p:sp>
        <p:nvSpPr>
          <p:cNvPr id="5" name="Title 4">
            <a:extLst>
              <a:ext uri="{FF2B5EF4-FFF2-40B4-BE49-F238E27FC236}">
                <a16:creationId xmlns:a16="http://schemas.microsoft.com/office/drawing/2014/main" id="{A7D522C9-0651-B733-6796-10B7D0354E87}"/>
              </a:ext>
            </a:extLst>
          </p:cNvPr>
          <p:cNvSpPr>
            <a:spLocks noGrp="1"/>
          </p:cNvSpPr>
          <p:nvPr>
            <p:ph type="title"/>
          </p:nvPr>
        </p:nvSpPr>
        <p:spPr/>
        <p:txBody>
          <a:bodyPr/>
          <a:lstStyle/>
          <a:p>
            <a:r>
              <a:rPr lang="en-US" dirty="0"/>
              <a:t>Due dates</a:t>
            </a:r>
          </a:p>
        </p:txBody>
      </p:sp>
    </p:spTree>
    <p:extLst>
      <p:ext uri="{BB962C8B-B14F-4D97-AF65-F5344CB8AC3E}">
        <p14:creationId xmlns:p14="http://schemas.microsoft.com/office/powerpoint/2010/main" val="3895044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1"/>
          </p:nvPr>
        </p:nvSpPr>
        <p:spPr/>
        <p:txBody>
          <a:bodyPr>
            <a:normAutofit/>
          </a:bodyPr>
          <a:lstStyle/>
          <a:p>
            <a:pPr eaLnBrk="1" hangingPunct="1"/>
            <a:r>
              <a:rPr lang="en-US" altLang="en-US" dirty="0"/>
              <a:t>Participating employers must remit employer and member contributions monthly to PEBA using deposit forms:</a:t>
            </a:r>
          </a:p>
          <a:p>
            <a:pPr lvl="1" eaLnBrk="1" hangingPunct="1"/>
            <a:r>
              <a:rPr lang="en-US" altLang="en-US" dirty="0"/>
              <a:t>Monthly deposit: first two months in quarter.</a:t>
            </a:r>
          </a:p>
          <a:p>
            <a:pPr lvl="1" eaLnBrk="1" hangingPunct="1"/>
            <a:r>
              <a:rPr lang="en-US" altLang="en-US" dirty="0"/>
              <a:t>Quarterly deposit: last month in quarter.</a:t>
            </a:r>
          </a:p>
          <a:p>
            <a:pPr lvl="1" eaLnBrk="1" hangingPunct="1"/>
            <a:r>
              <a:rPr lang="en-US" altLang="en-US" dirty="0"/>
              <a:t>Select appropriate </a:t>
            </a:r>
            <a:r>
              <a:rPr lang="en-US" altLang="en-US" i="1" dirty="0"/>
              <a:t>Deposit Form </a:t>
            </a:r>
            <a:r>
              <a:rPr lang="en-US" altLang="en-US" dirty="0"/>
              <a:t>button, enter salary and contribution amounts for each system. </a:t>
            </a:r>
          </a:p>
          <a:p>
            <a:pPr lvl="1" eaLnBrk="1" hangingPunct="1"/>
            <a:r>
              <a:rPr lang="en-US" altLang="en-US" dirty="0"/>
              <a:t>Contribution rates are prefilled, and forms complete the calculations.</a:t>
            </a:r>
          </a:p>
          <a:p>
            <a:pPr lvl="1" eaLnBrk="1" hangingPunct="1"/>
            <a:r>
              <a:rPr lang="en-US" altLang="en-US" dirty="0"/>
              <a:t>Forms are barcoded with employer code and date. Use the correct form for the designated month and/or quarter.</a:t>
            </a:r>
          </a:p>
        </p:txBody>
      </p:sp>
      <p:sp>
        <p:nvSpPr>
          <p:cNvPr id="2" name="Content Placeholder 1">
            <a:extLst>
              <a:ext uri="{FF2B5EF4-FFF2-40B4-BE49-F238E27FC236}">
                <a16:creationId xmlns:a16="http://schemas.microsoft.com/office/drawing/2014/main" id="{486CF805-A868-27DE-4966-8E2D489E57A7}"/>
              </a:ext>
            </a:extLst>
          </p:cNvPr>
          <p:cNvSpPr>
            <a:spLocks noGrp="1"/>
          </p:cNvSpPr>
          <p:nvPr>
            <p:ph sz="half" idx="2"/>
          </p:nvPr>
        </p:nvSpPr>
        <p:spPr/>
        <p:txBody>
          <a:bodyPr/>
          <a:lstStyle/>
          <a:p>
            <a:pPr eaLnBrk="1" hangingPunct="1"/>
            <a:r>
              <a:rPr lang="en-US" altLang="en-US" dirty="0"/>
              <a:t>If not remitting payment electronically, download, or print and scan the PDF deposit form and submit via email to </a:t>
            </a:r>
            <a:r>
              <a:rPr lang="en-US" altLang="en-US" dirty="0">
                <a:hlinkClick r:id="rId2"/>
              </a:rPr>
              <a:t>ServiceAccounting@peba.sc.gov</a:t>
            </a:r>
            <a:r>
              <a:rPr lang="en-US" altLang="en-US" dirty="0"/>
              <a:t>.</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6</a:t>
            </a:fld>
            <a:endParaRPr lang="en-US" altLang="en-US" sz="1400">
              <a:solidFill>
                <a:schemeClr val="bg1"/>
              </a:solidFill>
              <a:latin typeface="Times New Roman" panose="02020603050405020304" pitchFamily="18" charset="0"/>
            </a:endParaRPr>
          </a:p>
        </p:txBody>
      </p:sp>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Deposit forms</a:t>
            </a: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7459FF-3014-5C8C-9F9E-C4DD0E3E8475}"/>
              </a:ext>
            </a:extLst>
          </p:cNvPr>
          <p:cNvSpPr>
            <a:spLocks noGrp="1"/>
          </p:cNvSpPr>
          <p:nvPr>
            <p:ph sz="half" idx="1"/>
          </p:nvPr>
        </p:nvSpPr>
        <p:spPr/>
        <p:txBody>
          <a:bodyPr/>
          <a:lstStyle/>
          <a:p>
            <a:pPr eaLnBrk="1" hangingPunct="1"/>
            <a:r>
              <a:rPr lang="en-US" altLang="en-US" dirty="0"/>
              <a:t>We encourage employers to submit deposit forms and remit payments electronically in EES. </a:t>
            </a:r>
          </a:p>
          <a:p>
            <a:pPr lvl="1" eaLnBrk="1" hangingPunct="1"/>
            <a:r>
              <a:rPr lang="en-US" altLang="en-US" dirty="0"/>
              <a:t>Secure feature that eliminates need to print or mail deposit forms and checks. </a:t>
            </a:r>
          </a:p>
          <a:p>
            <a:pPr lvl="1" eaLnBrk="1" hangingPunct="1"/>
            <a:r>
              <a:rPr lang="en-US" altLang="en-US" dirty="0"/>
              <a:t>Can schedule and manage payments online.</a:t>
            </a:r>
          </a:p>
          <a:p>
            <a:pPr eaLnBrk="1" hangingPunct="1"/>
            <a:r>
              <a:rPr lang="en-US" altLang="en-US" dirty="0"/>
              <a:t>Wire or ACH debit requires </a:t>
            </a:r>
            <a:r>
              <a:rPr lang="en-US" altLang="en-US" i="1" u="sng" dirty="0">
                <a:hlinkClick r:id="rId2"/>
              </a:rPr>
              <a:t>Authorization Agreement for Automatic Debits</a:t>
            </a:r>
            <a:r>
              <a:rPr lang="en-US" altLang="en-US" i="1" dirty="0"/>
              <a:t> </a:t>
            </a:r>
            <a:r>
              <a:rPr lang="en-US" altLang="en-US" dirty="0"/>
              <a:t>(Form 1226).</a:t>
            </a:r>
          </a:p>
          <a:p>
            <a:pPr eaLnBrk="1" hangingPunct="1"/>
            <a:r>
              <a:rPr lang="en-US" altLang="en-US" dirty="0"/>
              <a:t>Electronic payment requires </a:t>
            </a:r>
            <a:r>
              <a:rPr lang="en-US" altLang="en-US" i="1" u="sng" dirty="0">
                <a:hlinkClick r:id="rId3"/>
              </a:rPr>
              <a:t>Authorization Agreement for Participation in EES Retirement Electronic Payments</a:t>
            </a:r>
            <a:r>
              <a:rPr lang="en-US" altLang="en-US" i="1" dirty="0"/>
              <a:t> </a:t>
            </a:r>
            <a:r>
              <a:rPr lang="en-US" altLang="en-US" dirty="0"/>
              <a:t>(Form 1286).</a:t>
            </a:r>
          </a:p>
          <a:p>
            <a:endParaRPr lang="en-US" dirty="0"/>
          </a:p>
        </p:txBody>
      </p:sp>
      <p:sp>
        <p:nvSpPr>
          <p:cNvPr id="3" name="Content Placeholder 2">
            <a:extLst>
              <a:ext uri="{FF2B5EF4-FFF2-40B4-BE49-F238E27FC236}">
                <a16:creationId xmlns:a16="http://schemas.microsoft.com/office/drawing/2014/main" id="{22DA750D-FE0A-33A5-66ED-4C4256F6327A}"/>
              </a:ext>
            </a:extLst>
          </p:cNvPr>
          <p:cNvSpPr>
            <a:spLocks noGrp="1"/>
          </p:cNvSpPr>
          <p:nvPr>
            <p:ph sz="half" idx="2"/>
          </p:nvPr>
        </p:nvSpPr>
        <p:spPr/>
        <p:txBody>
          <a:bodyPr/>
          <a:lstStyle/>
          <a:p>
            <a:pPr eaLnBrk="1" hangingPunct="1"/>
            <a:r>
              <a:rPr lang="en-US" altLang="en-US" dirty="0"/>
              <a:t>Call Tiffany Johnson at 803.737.6849.</a:t>
            </a:r>
          </a:p>
          <a:p>
            <a:pPr eaLnBrk="1" hangingPunct="1"/>
            <a:r>
              <a:rPr lang="en-US" altLang="en-US" dirty="0"/>
              <a:t>Email deposit form to </a:t>
            </a:r>
            <a:r>
              <a:rPr lang="en-US" altLang="en-US" dirty="0">
                <a:solidFill>
                  <a:srgbClr val="FF0000"/>
                </a:solidFill>
                <a:hlinkClick r:id="rId4"/>
              </a:rPr>
              <a:t>ServiceAccounting@peba.sc.gov</a:t>
            </a:r>
            <a:r>
              <a:rPr lang="en-US" altLang="en-US" dirty="0">
                <a:solidFill>
                  <a:srgbClr val="FF0000"/>
                </a:solidFill>
              </a:rPr>
              <a:t> </a:t>
            </a:r>
            <a:r>
              <a:rPr lang="en-US" altLang="en-US" dirty="0"/>
              <a:t>for wire transfer, ACH debit or check.</a:t>
            </a:r>
            <a:endParaRPr lang="en-US" altLang="en-US" strike="sngStrike" dirty="0"/>
          </a:p>
          <a:p>
            <a:pPr eaLnBrk="1" hangingPunct="1"/>
            <a:r>
              <a:rPr lang="en-US" altLang="en-US" dirty="0"/>
              <a:t>Review </a:t>
            </a:r>
            <a:r>
              <a:rPr lang="en-US" altLang="en-US" i="1" dirty="0"/>
              <a:t>Employer Reporting </a:t>
            </a:r>
            <a:r>
              <a:rPr lang="en-US" altLang="en-US" dirty="0"/>
              <a:t>to confirm receipt of deposits.</a:t>
            </a:r>
          </a:p>
          <a:p>
            <a:endParaRPr lang="en-US" dirty="0"/>
          </a:p>
        </p:txBody>
      </p:sp>
      <p:sp>
        <p:nvSpPr>
          <p:cNvPr id="4" name="Slide Number Placeholder 3">
            <a:extLst>
              <a:ext uri="{FF2B5EF4-FFF2-40B4-BE49-F238E27FC236}">
                <a16:creationId xmlns:a16="http://schemas.microsoft.com/office/drawing/2014/main" id="{5B2386A7-BD43-6C04-1198-303D187CAAE8}"/>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5" name="Title 4">
            <a:extLst>
              <a:ext uri="{FF2B5EF4-FFF2-40B4-BE49-F238E27FC236}">
                <a16:creationId xmlns:a16="http://schemas.microsoft.com/office/drawing/2014/main" id="{8FFCE8D5-EF24-0562-BD91-6FAC20846BED}"/>
              </a:ext>
            </a:extLst>
          </p:cNvPr>
          <p:cNvSpPr>
            <a:spLocks noGrp="1"/>
          </p:cNvSpPr>
          <p:nvPr>
            <p:ph type="title"/>
          </p:nvPr>
        </p:nvSpPr>
        <p:spPr/>
        <p:txBody>
          <a:bodyPr/>
          <a:lstStyle/>
          <a:p>
            <a:r>
              <a:rPr lang="en-US" dirty="0"/>
              <a:t>Deposit remittances</a:t>
            </a:r>
          </a:p>
        </p:txBody>
      </p:sp>
    </p:spTree>
    <p:extLst>
      <p:ext uri="{BB962C8B-B14F-4D97-AF65-F5344CB8AC3E}">
        <p14:creationId xmlns:p14="http://schemas.microsoft.com/office/powerpoint/2010/main" val="414783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AD77701-49E7-5A0B-4AC3-9946BB91342D}"/>
              </a:ext>
            </a:extLst>
          </p:cNvPr>
          <p:cNvSpPr>
            <a:spLocks noGrp="1"/>
          </p:cNvSpPr>
          <p:nvPr>
            <p:ph sz="half" idx="1"/>
          </p:nvPr>
        </p:nvSpPr>
        <p:spPr/>
        <p:txBody>
          <a:bodyPr/>
          <a:lstStyle/>
          <a:p>
            <a:pPr eaLnBrk="1" hangingPunct="1"/>
            <a:r>
              <a:rPr lang="en-US" altLang="en-US" dirty="0"/>
              <a:t>PEBA notifies employer if not received 10 days after due date.</a:t>
            </a:r>
          </a:p>
          <a:p>
            <a:pPr lvl="1" eaLnBrk="1" hangingPunct="1"/>
            <a:r>
              <a:rPr lang="en-US" altLang="en-US" dirty="0"/>
              <a:t>Late notice letters are posted to the </a:t>
            </a:r>
            <a:r>
              <a:rPr lang="en-US" altLang="en-US" i="1" dirty="0"/>
              <a:t>Reports &amp; Documents </a:t>
            </a:r>
            <a:r>
              <a:rPr lang="en-US" altLang="en-US" dirty="0"/>
              <a:t>feature in EES. </a:t>
            </a:r>
          </a:p>
          <a:p>
            <a:pPr eaLnBrk="1" hangingPunct="1"/>
            <a:r>
              <a:rPr lang="en-US" altLang="en-US" dirty="0"/>
              <a:t>Late deposits charged interest based on adjusted prime rate:</a:t>
            </a:r>
          </a:p>
          <a:p>
            <a:pPr lvl="1" eaLnBrk="1" hangingPunct="1"/>
            <a:r>
              <a:rPr lang="en-US" altLang="en-US" dirty="0"/>
              <a:t>Rate determined as of March.</a:t>
            </a:r>
          </a:p>
          <a:p>
            <a:pPr lvl="1" eaLnBrk="1" hangingPunct="1"/>
            <a:r>
              <a:rPr lang="en-US" altLang="en-US" dirty="0"/>
              <a:t>New rate effective each July 1.</a:t>
            </a:r>
            <a:endParaRPr lang="en-US" dirty="0"/>
          </a:p>
        </p:txBody>
      </p:sp>
      <p:sp>
        <p:nvSpPr>
          <p:cNvPr id="6" name="Title 5">
            <a:extLst>
              <a:ext uri="{FF2B5EF4-FFF2-40B4-BE49-F238E27FC236}">
                <a16:creationId xmlns:a16="http://schemas.microsoft.com/office/drawing/2014/main" id="{1B8778FC-F2A2-6A12-5C20-0BE3D507D86B}"/>
              </a:ext>
            </a:extLst>
          </p:cNvPr>
          <p:cNvSpPr>
            <a:spLocks noGrp="1"/>
          </p:cNvSpPr>
          <p:nvPr>
            <p:ph type="title"/>
          </p:nvPr>
        </p:nvSpPr>
        <p:spPr/>
        <p:txBody>
          <a:bodyPr/>
          <a:lstStyle/>
          <a:p>
            <a:r>
              <a:rPr lang="en-US" dirty="0"/>
              <a:t>Late deposit remittances</a:t>
            </a:r>
          </a:p>
        </p:txBody>
      </p:sp>
      <p:sp>
        <p:nvSpPr>
          <p:cNvPr id="4" name="Slide Number Placeholder 3">
            <a:extLst>
              <a:ext uri="{FF2B5EF4-FFF2-40B4-BE49-F238E27FC236}">
                <a16:creationId xmlns:a16="http://schemas.microsoft.com/office/drawing/2014/main" id="{473EE39E-CC90-FB19-D27E-0BE00583AA27}"/>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02845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CD761-98B9-83CB-D9FB-581EEB5F564A}"/>
              </a:ext>
            </a:extLst>
          </p:cNvPr>
          <p:cNvSpPr>
            <a:spLocks noGrp="1"/>
          </p:cNvSpPr>
          <p:nvPr>
            <p:ph type="title"/>
          </p:nvPr>
        </p:nvSpPr>
        <p:spPr/>
        <p:txBody>
          <a:bodyPr/>
          <a:lstStyle/>
          <a:p>
            <a:r>
              <a:rPr lang="en-US" dirty="0"/>
              <a:t>Remittance to State ORP service providers</a:t>
            </a:r>
            <a:r>
              <a:rPr lang="en-US" baseline="30000" dirty="0"/>
              <a:t>1</a:t>
            </a:r>
          </a:p>
        </p:txBody>
      </p:sp>
      <p:sp>
        <p:nvSpPr>
          <p:cNvPr id="3" name="Content Placeholder 2">
            <a:extLst>
              <a:ext uri="{FF2B5EF4-FFF2-40B4-BE49-F238E27FC236}">
                <a16:creationId xmlns:a16="http://schemas.microsoft.com/office/drawing/2014/main" id="{E490F170-116E-5B00-E580-5240AE1CCB43}"/>
              </a:ext>
            </a:extLst>
          </p:cNvPr>
          <p:cNvSpPr>
            <a:spLocks noGrp="1"/>
          </p:cNvSpPr>
          <p:nvPr>
            <p:ph idx="1"/>
          </p:nvPr>
        </p:nvSpPr>
        <p:spPr/>
        <p:txBody>
          <a:bodyPr/>
          <a:lstStyle/>
          <a:p>
            <a:pPr eaLnBrk="1" hangingPunct="1"/>
            <a:r>
              <a:rPr lang="en-US" altLang="en-US" dirty="0"/>
              <a:t>Section 9-20-50 of the S.C. Code of Laws requires that State ORP contributions to service providers be remitted in accordance with IRS established guidelines for payroll tax remittance. Applies to:</a:t>
            </a:r>
          </a:p>
          <a:p>
            <a:pPr lvl="1" eaLnBrk="1" hangingPunct="1"/>
            <a:r>
              <a:rPr lang="en-US" dirty="0"/>
              <a:t>Employee contribution of 9%;</a:t>
            </a:r>
          </a:p>
          <a:p>
            <a:pPr lvl="1" eaLnBrk="1" hangingPunct="1"/>
            <a:r>
              <a:rPr lang="en-US" dirty="0"/>
              <a:t>Employer contribution of 5% of the employee’s compensation</a:t>
            </a:r>
            <a:r>
              <a:rPr lang="en-US" altLang="en-US" dirty="0"/>
              <a:t>; and </a:t>
            </a:r>
          </a:p>
          <a:p>
            <a:pPr lvl="1" eaLnBrk="1" hangingPunct="1"/>
            <a:r>
              <a:rPr lang="en-US" altLang="en-US" dirty="0"/>
              <a:t>Detail needed by service providers to process remittance. </a:t>
            </a:r>
          </a:p>
          <a:p>
            <a:pPr eaLnBrk="1" hangingPunct="1"/>
            <a:r>
              <a:rPr lang="en-US" altLang="en-US" dirty="0"/>
              <a:t>Each employer is responsible for monitoring payroll cycles and ensuring contributions are remitted in accordance with state law. </a:t>
            </a:r>
          </a:p>
          <a:p>
            <a:pPr eaLnBrk="1" hangingPunct="1"/>
            <a:r>
              <a:rPr lang="en-US" altLang="en-US" dirty="0"/>
              <a:t>For more information, visit </a:t>
            </a:r>
            <a:r>
              <a:rPr lang="en-US" altLang="en-US" dirty="0">
                <a:hlinkClick r:id="rId2"/>
              </a:rPr>
              <a:t>www.irs.gov/taxtopics/tc757</a:t>
            </a:r>
            <a:r>
              <a:rPr lang="en-US" altLang="en-US" dirty="0"/>
              <a:t>.</a:t>
            </a:r>
            <a:endParaRPr lang="en-US" dirty="0"/>
          </a:p>
        </p:txBody>
      </p:sp>
      <p:sp>
        <p:nvSpPr>
          <p:cNvPr id="4" name="Slide Number Placeholder 3">
            <a:extLst>
              <a:ext uri="{FF2B5EF4-FFF2-40B4-BE49-F238E27FC236}">
                <a16:creationId xmlns:a16="http://schemas.microsoft.com/office/drawing/2014/main" id="{D1EC194F-20A3-8E1F-6B6A-2EB373DF4B02}"/>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5" name="TextBox 3">
            <a:extLst>
              <a:ext uri="{FF2B5EF4-FFF2-40B4-BE49-F238E27FC236}">
                <a16:creationId xmlns:a16="http://schemas.microsoft.com/office/drawing/2014/main" id="{B8EB4ED1-5EE8-FA20-C9F3-7FCA0A983A4D}"/>
              </a:ext>
            </a:extLst>
          </p:cNvPr>
          <p:cNvSpPr txBox="1">
            <a:spLocks noChangeArrowheads="1"/>
          </p:cNvSpPr>
          <p:nvPr/>
        </p:nvSpPr>
        <p:spPr bwMode="auto">
          <a:xfrm>
            <a:off x="609600" y="6054823"/>
            <a:ext cx="62141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Applicable only to state agencies, public higher education institutions, public school districts and charter schools.</a:t>
            </a:r>
            <a:endParaRPr lang="en-US" altLang="en-US" sz="1000" baseline="30000" dirty="0">
              <a:solidFill>
                <a:schemeClr val="tx2"/>
              </a:solidFill>
            </a:endParaRPr>
          </a:p>
        </p:txBody>
      </p:sp>
    </p:spTree>
    <p:extLst>
      <p:ext uri="{BB962C8B-B14F-4D97-AF65-F5344CB8AC3E}">
        <p14:creationId xmlns:p14="http://schemas.microsoft.com/office/powerpoint/2010/main" val="33397272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23645</TotalTime>
  <Words>996</Words>
  <Application>Microsoft Office PowerPoint</Application>
  <PresentationFormat>Widescreen</PresentationFormat>
  <Paragraphs>113</Paragraphs>
  <Slides>13</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Tw Cen MT Condensed</vt:lpstr>
      <vt:lpstr>2_Office Theme</vt:lpstr>
      <vt:lpstr>Reporting process: monthly and quarterly reporting</vt:lpstr>
      <vt:lpstr>Employer reporting representatives</vt:lpstr>
      <vt:lpstr>Monthly and quarterly reporting</vt:lpstr>
      <vt:lpstr>State agencies on the Comptroller General’s payroll system</vt:lpstr>
      <vt:lpstr>Due dates</vt:lpstr>
      <vt:lpstr>Deposit forms</vt:lpstr>
      <vt:lpstr>Deposit remittances</vt:lpstr>
      <vt:lpstr>Late deposit remittances</vt:lpstr>
      <vt:lpstr>Remittance to State ORP service providers1</vt:lpstr>
      <vt:lpstr>Quarterly payroll data</vt:lpstr>
      <vt:lpstr>Quarterly payroll data errors</vt:lpstr>
      <vt:lpstr>Quarterly payroll data error examples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520</cp:revision>
  <cp:lastPrinted>2020-01-10T14:41:31Z</cp:lastPrinted>
  <dcterms:created xsi:type="dcterms:W3CDTF">2019-11-01T12:34:11Z</dcterms:created>
  <dcterms:modified xsi:type="dcterms:W3CDTF">2025-04-02T20:05:26Z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