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56" r:id="rId3"/>
    <p:sldId id="457" r:id="rId4"/>
    <p:sldId id="458" r:id="rId5"/>
    <p:sldId id="315"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sites/default/files/er_manual.pd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Reporting process:</a:t>
            </a:r>
            <a:br>
              <a:rPr lang="en-US" dirty="0"/>
            </a:br>
            <a:r>
              <a:rPr lang="en-US" dirty="0"/>
              <a:t>earning service credit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PEBA’s Member Account Services has staff assigned to each employer to help with:</a:t>
            </a:r>
          </a:p>
          <a:p>
            <a:pPr lvl="1" eaLnBrk="1" hangingPunct="1"/>
            <a:r>
              <a:rPr lang="en-US" altLang="en-US" dirty="0"/>
              <a:t>Monthly deposits;</a:t>
            </a:r>
          </a:p>
          <a:p>
            <a:pPr lvl="1" eaLnBrk="1" hangingPunct="1"/>
            <a:r>
              <a:rPr lang="en-US" altLang="en-US" dirty="0"/>
              <a:t>Quarterly payroll reports;</a:t>
            </a:r>
          </a:p>
          <a:p>
            <a:pPr lvl="1" eaLnBrk="1" hangingPunct="1"/>
            <a:r>
              <a:rPr lang="en-US" altLang="en-US" dirty="0"/>
              <a:t>Service credit and contract lengths; and</a:t>
            </a:r>
          </a:p>
          <a:p>
            <a:pPr lvl="1" eaLnBrk="1" hangingPunct="1"/>
            <a:r>
              <a:rPr lang="en-US" altLang="en-US" dirty="0"/>
              <a:t>Supplemental reports.</a:t>
            </a:r>
          </a:p>
          <a:p>
            <a:pPr eaLnBrk="1" hangingPunct="1"/>
            <a:r>
              <a:rPr lang="en-US" altLang="en-US" dirty="0"/>
              <a:t>Select </a:t>
            </a:r>
            <a:r>
              <a:rPr lang="en-US" altLang="en-US" i="1" dirty="0"/>
              <a:t>EES Assistance </a:t>
            </a:r>
            <a:r>
              <a:rPr lang="en-US" altLang="en-US" dirty="0"/>
              <a:t>in EES for your representative’s name and contact information.</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Employer reporting representatives</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Service credit and quarterly reporting</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p:txBody>
          <a:bodyPr>
            <a:normAutofit/>
          </a:bodyPr>
          <a:lstStyle/>
          <a:p>
            <a:pPr eaLnBrk="1" hangingPunct="1"/>
            <a:r>
              <a:rPr lang="en-US" altLang="en-US" dirty="0"/>
              <a:t>Employers provide information through quarterly reporting payroll data that is an important part of a member’s retirement account.</a:t>
            </a:r>
          </a:p>
          <a:p>
            <a:pPr eaLnBrk="1" hangingPunct="1"/>
            <a:r>
              <a:rPr lang="en-US" altLang="en-US" dirty="0"/>
              <a:t>PEBA relies on this information to calculate a member’s service credit.</a:t>
            </a:r>
          </a:p>
          <a:p>
            <a:pPr eaLnBrk="1" hangingPunct="1"/>
            <a:r>
              <a:rPr lang="en-US" altLang="en-US" dirty="0"/>
              <a:t>Service credit is awarded based on the reported contract length, months paid and compensation.</a:t>
            </a:r>
          </a:p>
          <a:p>
            <a:pPr lvl="1" eaLnBrk="1" hangingPunct="1"/>
            <a:r>
              <a:rPr lang="en-US" altLang="en-US" dirty="0"/>
              <a:t>Subject to the monthly compensation threshold.</a:t>
            </a:r>
          </a:p>
          <a:p>
            <a:pPr lvl="1" eaLnBrk="1" hangingPunct="1"/>
            <a:r>
              <a:rPr lang="en-US" altLang="en-US" dirty="0"/>
              <a:t>Employers play important role in reporting accurate contract length and months paid. </a:t>
            </a:r>
          </a:p>
          <a:p>
            <a:pPr eaLnBrk="1" hangingPunct="1"/>
            <a:r>
              <a:rPr lang="en-US" altLang="en-US" dirty="0"/>
              <a:t>State ORP participants and return-to-work retired members do not earn service credit.</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lnSpcReduction="10000"/>
          </a:bodyPr>
          <a:lstStyle/>
          <a:p>
            <a:pPr eaLnBrk="1" hangingPunct="1"/>
            <a:r>
              <a:rPr lang="en-US" altLang="en-US" dirty="0"/>
              <a:t>If a member earns the monthly compensation threshold per month and is actively employed for the entire month, they will receive one month of service credit.</a:t>
            </a:r>
          </a:p>
          <a:p>
            <a:pPr lvl="1" eaLnBrk="1" hangingPunct="1"/>
            <a:r>
              <a:rPr lang="en-US" altLang="en-US" dirty="0"/>
              <a:t>Currently $580 per month.</a:t>
            </a:r>
          </a:p>
          <a:p>
            <a:pPr lvl="1" eaLnBrk="1" hangingPunct="1"/>
            <a:r>
              <a:rPr lang="en-US" altLang="en-US" dirty="0"/>
              <a:t>Increases in conjunction with increases to the federal minimum wage.</a:t>
            </a:r>
          </a:p>
          <a:p>
            <a:pPr lvl="1" eaLnBrk="1" hangingPunct="1"/>
            <a:r>
              <a:rPr lang="en-US" altLang="en-US" dirty="0"/>
              <a:t>Minimum wage × 80 hours per month = monthly compensation threshold.</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pPr eaLnBrk="1" hangingPunct="1"/>
            <a:r>
              <a:rPr lang="en-US" altLang="en-US" dirty="0"/>
              <a:t>If compensation is less than the threshold, they will receive a portion of the month’s service credit based on their total compensation amount and months paid. </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dirty="0"/>
              <a:t>Monthly compensation threshold for service credit</a:t>
            </a:r>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sz="half" idx="1"/>
          </p:nvPr>
        </p:nvSpPr>
        <p:spPr/>
        <p:txBody>
          <a:bodyPr>
            <a:normAutofit/>
          </a:bodyPr>
          <a:lstStyle/>
          <a:p>
            <a:pPr eaLnBrk="1" fontAlgn="auto" hangingPunct="1">
              <a:spcAft>
                <a:spcPts val="0"/>
              </a:spcAft>
              <a:defRPr/>
            </a:pPr>
            <a:r>
              <a:rPr lang="en-US" dirty="0"/>
              <a:t>Contract length is the number of months per fiscal year (July-June) that a member is paid compensation.</a:t>
            </a:r>
          </a:p>
          <a:p>
            <a:pPr lvl="1" eaLnBrk="1" fontAlgn="auto" hangingPunct="1">
              <a:spcAft>
                <a:spcPts val="0"/>
              </a:spcAft>
              <a:defRPr/>
            </a:pPr>
            <a:r>
              <a:rPr lang="en-US" dirty="0"/>
              <a:t>Year-round employment is a contract length 12. </a:t>
            </a:r>
          </a:p>
          <a:p>
            <a:pPr eaLnBrk="1" fontAlgn="auto" hangingPunct="1">
              <a:spcAft>
                <a:spcPts val="0"/>
              </a:spcAft>
              <a:defRPr/>
            </a:pPr>
            <a:r>
              <a:rPr lang="en-US" dirty="0"/>
              <a:t>For certain positions, if a member is paid for only a portion of the fiscal year, the contract length is the number of months they are paid.</a:t>
            </a:r>
          </a:p>
          <a:p>
            <a:pPr lvl="1" eaLnBrk="1" fontAlgn="auto" hangingPunct="1">
              <a:spcAft>
                <a:spcPts val="0"/>
              </a:spcAft>
              <a:defRPr/>
            </a:pPr>
            <a:r>
              <a:rPr lang="en-US" dirty="0"/>
              <a:t>Some school districts and higher education institutions are paid over 9, 10 or 11 months rather than 12 months.</a:t>
            </a:r>
          </a:p>
          <a:p>
            <a:pPr lvl="1" eaLnBrk="1" fontAlgn="auto" hangingPunct="1">
              <a:spcAft>
                <a:spcPts val="0"/>
              </a:spcAft>
              <a:defRPr/>
            </a:pPr>
            <a:r>
              <a:rPr lang="en-US" dirty="0"/>
              <a:t>Contract lengths of 9, 10 or 11 months apply to school district and higher education employees only.</a:t>
            </a:r>
            <a:endParaRPr lang="en-US" altLang="en-US" dirty="0"/>
          </a:p>
        </p:txBody>
      </p:sp>
      <p:sp>
        <p:nvSpPr>
          <p:cNvPr id="2" name="Content Placeholder 1">
            <a:extLst>
              <a:ext uri="{FF2B5EF4-FFF2-40B4-BE49-F238E27FC236}">
                <a16:creationId xmlns:a16="http://schemas.microsoft.com/office/drawing/2014/main" id="{486CF805-A868-27DE-4966-8E2D489E57A7}"/>
              </a:ext>
            </a:extLst>
          </p:cNvPr>
          <p:cNvSpPr>
            <a:spLocks noGrp="1"/>
          </p:cNvSpPr>
          <p:nvPr>
            <p:ph sz="half" idx="2"/>
          </p:nvPr>
        </p:nvSpPr>
        <p:spPr/>
        <p:txBody>
          <a:bodyPr/>
          <a:lstStyle/>
          <a:p>
            <a:pPr eaLnBrk="1" hangingPunct="1"/>
            <a:r>
              <a:rPr lang="en-US" altLang="en-US" dirty="0"/>
              <a:t>Changing a member’s reported contract length during a fiscal year can create service credit issues.</a:t>
            </a:r>
          </a:p>
          <a:p>
            <a:pPr eaLnBrk="1" hangingPunct="1"/>
            <a:r>
              <a:rPr lang="en-US" altLang="en-US" dirty="0"/>
              <a:t>Example: September quarterly report includes member with a 10-month contract length.</a:t>
            </a:r>
          </a:p>
          <a:p>
            <a:pPr lvl="1" eaLnBrk="1" hangingPunct="1"/>
            <a:r>
              <a:rPr lang="en-US" altLang="en-US" dirty="0"/>
              <a:t>Member earns one-tenth of a year of service for each month paid.</a:t>
            </a:r>
          </a:p>
          <a:p>
            <a:pPr lvl="1" eaLnBrk="1" hangingPunct="1"/>
            <a:r>
              <a:rPr lang="en-US" altLang="en-US" dirty="0"/>
              <a:t>If contract length changes to 11 or 12 months, member is short service credit for the year.</a:t>
            </a:r>
          </a:p>
          <a:p>
            <a:pPr eaLnBrk="1" hangingPunct="1"/>
            <a:r>
              <a:rPr lang="en-US" altLang="en-US" dirty="0"/>
              <a:t>See the Contract length chart in the </a:t>
            </a:r>
            <a:r>
              <a:rPr lang="en-US" altLang="en-US" i="1" dirty="0">
                <a:hlinkClick r:id="rId2"/>
              </a:rPr>
              <a:t>Covered Employer Procedures Manual</a:t>
            </a:r>
            <a:r>
              <a:rPr lang="en-US" altLang="en-US" i="1" dirty="0"/>
              <a:t> </a:t>
            </a:r>
            <a:r>
              <a:rPr lang="en-US" altLang="en-US" dirty="0"/>
              <a:t>for more information.</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5</a:t>
            </a:fld>
            <a:endParaRPr lang="en-US" altLang="en-US" sz="1400">
              <a:solidFill>
                <a:schemeClr val="bg1"/>
              </a:solidFill>
              <a:latin typeface="Times New Roman" panose="02020603050405020304" pitchFamily="18" charset="0"/>
            </a:endParaRPr>
          </a:p>
        </p:txBody>
      </p:sp>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Contract length and service credit</a:t>
            </a: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23575</TotalTime>
  <Words>425</Words>
  <Application>Microsoft Office PowerPoint</Application>
  <PresentationFormat>Widescreen</PresentationFormat>
  <Paragraphs>44</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Reporting process: earning service credit</vt:lpstr>
      <vt:lpstr>Employer reporting representatives</vt:lpstr>
      <vt:lpstr>Service credit and quarterly reporting</vt:lpstr>
      <vt:lpstr>Monthly compensation threshold for service credit</vt:lpstr>
      <vt:lpstr>Contract length and service credit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519</cp:revision>
  <cp:lastPrinted>2020-01-10T14:41:31Z</cp:lastPrinted>
  <dcterms:created xsi:type="dcterms:W3CDTF">2019-11-01T12:34:11Z</dcterms:created>
  <dcterms:modified xsi:type="dcterms:W3CDTF">2025-04-02T20:12:41Z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