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56" r:id="rId3"/>
    <p:sldId id="457" r:id="rId4"/>
    <p:sldId id="466" r:id="rId5"/>
    <p:sldId id="459"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1317134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4.xml"/><Relationship Id="rId5" Type="http://schemas.openxmlformats.org/officeDocument/2006/relationships/hyperlink" Target="https://peba.sc.gov/sites/default/files/supplemental_reports.pdf" TargetMode="External"/><Relationship Id="rId4" Type="http://schemas.openxmlformats.org/officeDocument/2006/relationships/hyperlink" Target="https://forms.retirement.sc.gov/formGenericGet.do?formNum=web1340.xdp"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6.xml"/><Relationship Id="rId4" Type="http://schemas.openxmlformats.org/officeDocument/2006/relationships/hyperlink" Target="https://peba.sc.gov/sites/default/files/supplemental_reports.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Reporting process:</a:t>
            </a:r>
            <a:br>
              <a:rPr lang="en-US" dirty="0"/>
            </a:br>
            <a:r>
              <a:rPr lang="en-US" dirty="0"/>
              <a:t>supplements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lstStyle/>
          <a:p>
            <a:pPr eaLnBrk="1" hangingPunct="1"/>
            <a:r>
              <a:rPr lang="en-US" altLang="en-US" dirty="0"/>
              <a:t>PEBA’s Member Account Services has staff assigned to each employer to help with:</a:t>
            </a:r>
          </a:p>
          <a:p>
            <a:pPr lvl="1" eaLnBrk="1" hangingPunct="1"/>
            <a:r>
              <a:rPr lang="en-US" altLang="en-US" dirty="0"/>
              <a:t>Monthly deposits;</a:t>
            </a:r>
          </a:p>
          <a:p>
            <a:pPr lvl="1" eaLnBrk="1" hangingPunct="1"/>
            <a:r>
              <a:rPr lang="en-US" altLang="en-US" dirty="0"/>
              <a:t>Quarterly payroll reports;</a:t>
            </a:r>
          </a:p>
          <a:p>
            <a:pPr lvl="1" eaLnBrk="1" hangingPunct="1"/>
            <a:r>
              <a:rPr lang="en-US" altLang="en-US" dirty="0"/>
              <a:t>Service credit and contract lengths; and</a:t>
            </a:r>
          </a:p>
          <a:p>
            <a:pPr lvl="1" eaLnBrk="1" hangingPunct="1"/>
            <a:r>
              <a:rPr lang="en-US" altLang="en-US" dirty="0"/>
              <a:t>Supplemental reports.</a:t>
            </a:r>
          </a:p>
          <a:p>
            <a:pPr eaLnBrk="1" hangingPunct="1"/>
            <a:r>
              <a:rPr lang="en-US" altLang="en-US" dirty="0"/>
              <a:t>Select </a:t>
            </a:r>
            <a:r>
              <a:rPr lang="en-US" altLang="en-US" i="1" dirty="0"/>
              <a:t>EES Assistance </a:t>
            </a:r>
            <a:r>
              <a:rPr lang="en-US" altLang="en-US" dirty="0"/>
              <a:t>in EES for your representative’s name and contact information.</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Employer reporting representatives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i="1" dirty="0"/>
              <a:t>Supplemental Contribution Report </a:t>
            </a:r>
            <a:r>
              <a:rPr lang="en-US" dirty="0"/>
              <a:t>(Form 1227)</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idx="1"/>
          </p:nvPr>
        </p:nvSpPr>
        <p:spPr/>
        <p:txBody>
          <a:bodyPr>
            <a:normAutofit/>
          </a:bodyPr>
          <a:lstStyle/>
          <a:p>
            <a:pPr eaLnBrk="1" hangingPunct="1"/>
            <a:r>
              <a:rPr lang="en-US" altLang="en-US" dirty="0"/>
              <a:t>Submit if service contribution error exists on already-posted quarterly payroll data.</a:t>
            </a:r>
          </a:p>
          <a:p>
            <a:pPr lvl="1" eaLnBrk="1" hangingPunct="1"/>
            <a:r>
              <a:rPr lang="en-US" altLang="en-US" dirty="0"/>
              <a:t>Omissions: enter as a positive amount.</a:t>
            </a:r>
          </a:p>
          <a:p>
            <a:pPr lvl="1" eaLnBrk="1" hangingPunct="1"/>
            <a:r>
              <a:rPr lang="en-US" altLang="en-US" dirty="0"/>
              <a:t>Corrections: enter negative and positive amounts.</a:t>
            </a:r>
          </a:p>
          <a:p>
            <a:pPr lvl="1" eaLnBrk="1" hangingPunct="1"/>
            <a:r>
              <a:rPr lang="en-US" altLang="en-US" dirty="0"/>
              <a:t>Deletions: enter as a negative amount.</a:t>
            </a:r>
          </a:p>
          <a:p>
            <a:pPr eaLnBrk="1" hangingPunct="1"/>
            <a:r>
              <a:rPr lang="en-US" altLang="en-US" dirty="0"/>
              <a:t>Include only one fiscal year per form.</a:t>
            </a:r>
          </a:p>
          <a:p>
            <a:pPr eaLnBrk="1" hangingPunct="1"/>
            <a:r>
              <a:rPr lang="en-US" altLang="en-US" dirty="0"/>
              <a:t>Upload completed Form 1227 through the Document Upload option in EES and remit payment if due. </a:t>
            </a:r>
          </a:p>
          <a:p>
            <a:pPr eaLnBrk="1" hangingPunct="1"/>
            <a:r>
              <a:rPr lang="en-US" altLang="en-US" dirty="0"/>
              <a:t>View </a:t>
            </a:r>
            <a:r>
              <a:rPr lang="en-US" altLang="en-US" i="1" dirty="0">
                <a:hlinkClick r:id="rId4"/>
              </a:rPr>
              <a:t>Fiscal Year Contribution Rates</a:t>
            </a:r>
            <a:r>
              <a:rPr lang="en-US" altLang="en-US" i="1" dirty="0"/>
              <a:t> </a:t>
            </a:r>
            <a:r>
              <a:rPr lang="en-US" altLang="en-US" dirty="0"/>
              <a:t>(Form 1340) for prior year fiscal year employer and member rates.</a:t>
            </a:r>
          </a:p>
          <a:p>
            <a:pPr eaLnBrk="1" hangingPunct="1"/>
            <a:r>
              <a:rPr lang="en-US" altLang="en-US" dirty="0"/>
              <a:t>Refer to the </a:t>
            </a:r>
            <a:r>
              <a:rPr lang="en-US" altLang="en-US" i="1" dirty="0">
                <a:solidFill>
                  <a:srgbClr val="FF0000"/>
                </a:solidFill>
                <a:hlinkClick r:id="rId5"/>
              </a:rPr>
              <a:t>Supplemental reports</a:t>
            </a:r>
            <a:r>
              <a:rPr lang="en-US" altLang="en-US" i="1" dirty="0">
                <a:solidFill>
                  <a:srgbClr val="FF0000"/>
                </a:solidFill>
              </a:rPr>
              <a:t> </a:t>
            </a:r>
            <a:r>
              <a:rPr lang="en-US" altLang="en-US" dirty="0"/>
              <a:t>training resource.</a:t>
            </a:r>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i="1" dirty="0"/>
              <a:t>Supplemental Service Report </a:t>
            </a:r>
            <a:r>
              <a:rPr lang="en-US" dirty="0"/>
              <a:t>(Form 1224)</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idx="1"/>
          </p:nvPr>
        </p:nvSpPr>
        <p:spPr/>
        <p:txBody>
          <a:bodyPr>
            <a:normAutofit/>
          </a:bodyPr>
          <a:lstStyle/>
          <a:p>
            <a:pPr eaLnBrk="1" hangingPunct="1"/>
            <a:r>
              <a:rPr lang="en-US" altLang="en-US" dirty="0"/>
              <a:t>Use to record contributions for members in specific types of leave-without-pay status who want to continue contributions:</a:t>
            </a:r>
          </a:p>
          <a:p>
            <a:pPr lvl="1" eaLnBrk="1" hangingPunct="1"/>
            <a:r>
              <a:rPr lang="en-US" altLang="en-US" dirty="0"/>
              <a:t>Military leave of absence (status code 59).</a:t>
            </a:r>
          </a:p>
          <a:p>
            <a:pPr lvl="1" eaLnBrk="1" hangingPunct="1"/>
            <a:r>
              <a:rPr lang="en-US" altLang="en-US" dirty="0"/>
              <a:t>Workers’ compensation (status code 61).</a:t>
            </a:r>
          </a:p>
          <a:p>
            <a:pPr eaLnBrk="1" hangingPunct="1"/>
            <a:r>
              <a:rPr lang="en-US" altLang="en-US" dirty="0"/>
              <a:t>Based on compensation the</a:t>
            </a:r>
            <a:r>
              <a:rPr lang="en-US" altLang="en-US" dirty="0">
                <a:solidFill>
                  <a:srgbClr val="FF0000"/>
                </a:solidFill>
              </a:rPr>
              <a:t> </a:t>
            </a:r>
            <a:r>
              <a:rPr lang="en-US" altLang="en-US" dirty="0"/>
              <a:t>member would have earned if they were able to perform job duties.</a:t>
            </a:r>
          </a:p>
          <a:p>
            <a:pPr eaLnBrk="1" hangingPunct="1"/>
            <a:r>
              <a:rPr lang="en-US" altLang="en-US" dirty="0"/>
              <a:t>Submit monthly, as necessary.</a:t>
            </a:r>
          </a:p>
          <a:p>
            <a:pPr eaLnBrk="1" hangingPunct="1"/>
            <a:r>
              <a:rPr lang="en-US" altLang="en-US" dirty="0"/>
              <a:t>Upload completed Form 1224 through the Document Upload option in EES and remit payment.</a:t>
            </a:r>
          </a:p>
          <a:p>
            <a:pPr eaLnBrk="1" hangingPunct="1"/>
            <a:r>
              <a:rPr lang="en-US" altLang="en-US" dirty="0"/>
              <a:t>Refer to the </a:t>
            </a:r>
            <a:r>
              <a:rPr lang="en-US" altLang="en-US" i="1" dirty="0">
                <a:solidFill>
                  <a:srgbClr val="FF0000"/>
                </a:solidFill>
                <a:hlinkClick r:id="rId4"/>
              </a:rPr>
              <a:t>Supplemental reports</a:t>
            </a:r>
            <a:r>
              <a:rPr lang="en-US" altLang="en-US" i="1" dirty="0">
                <a:solidFill>
                  <a:srgbClr val="FF0000"/>
                </a:solidFill>
              </a:rPr>
              <a:t> </a:t>
            </a:r>
            <a:r>
              <a:rPr lang="en-US" altLang="en-US" dirty="0"/>
              <a:t>training resource.</a:t>
            </a:r>
          </a:p>
        </p:txBody>
      </p:sp>
    </p:spTree>
    <p:custDataLst>
      <p:tags r:id="rId1"/>
    </p:custDataLst>
    <p:extLst>
      <p:ext uri="{BB962C8B-B14F-4D97-AF65-F5344CB8AC3E}">
        <p14:creationId xmlns:p14="http://schemas.microsoft.com/office/powerpoint/2010/main" val="1971659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9F63F0-E76D-84D3-BEDE-4C0D79DB66B1}"/>
              </a:ext>
            </a:extLst>
          </p:cNvPr>
          <p:cNvSpPr>
            <a:spLocks noGrp="1"/>
          </p:cNvSpPr>
          <p:nvPr>
            <p:ph sz="half" idx="1"/>
          </p:nvPr>
        </p:nvSpPr>
        <p:spPr/>
        <p:txBody>
          <a:bodyPr>
            <a:normAutofit/>
          </a:bodyPr>
          <a:lstStyle/>
          <a:p>
            <a:pPr eaLnBrk="1" hangingPunct="1"/>
            <a:r>
              <a:rPr lang="en-US" altLang="en-US" dirty="0"/>
              <a:t>Covers contributions made pursuant to furlough programs authorized under state law.</a:t>
            </a:r>
          </a:p>
          <a:p>
            <a:pPr eaLnBrk="1" hangingPunct="1"/>
            <a:r>
              <a:rPr lang="en-US" altLang="en-US" dirty="0"/>
              <a:t>Remit employer and member contributions for SCRS, PORS and State ORP.</a:t>
            </a:r>
          </a:p>
          <a:p>
            <a:pPr eaLnBrk="1" hangingPunct="1"/>
            <a:r>
              <a:rPr lang="en-US" altLang="en-US" dirty="0"/>
              <a:t>No furlough contributions due for return-to-work retirees.</a:t>
            </a:r>
          </a:p>
          <a:p>
            <a:pPr eaLnBrk="1" hangingPunct="1"/>
            <a:r>
              <a:rPr lang="en-US" altLang="en-US" dirty="0"/>
              <a:t>Contributions based on the member’s salary immediately prior to the</a:t>
            </a:r>
            <a:r>
              <a:rPr lang="en-US" altLang="en-US" dirty="0">
                <a:solidFill>
                  <a:srgbClr val="FF0000"/>
                </a:solidFill>
              </a:rPr>
              <a:t> </a:t>
            </a:r>
            <a:r>
              <a:rPr lang="en-US" altLang="en-US" dirty="0"/>
              <a:t>furlough period.</a:t>
            </a:r>
          </a:p>
          <a:p>
            <a:pPr eaLnBrk="1" hangingPunct="1"/>
            <a:r>
              <a:rPr lang="en-US" altLang="en-US" dirty="0"/>
              <a:t>Submit via </a:t>
            </a:r>
            <a:r>
              <a:rPr lang="en-US" altLang="en-US" i="1" dirty="0"/>
              <a:t>Upload Supplement Data </a:t>
            </a:r>
            <a:r>
              <a:rPr lang="en-US" altLang="en-US" dirty="0"/>
              <a:t>option in EES and remit payment. </a:t>
            </a:r>
          </a:p>
        </p:txBody>
      </p:sp>
      <p:sp>
        <p:nvSpPr>
          <p:cNvPr id="5" name="Title 4">
            <a:extLst>
              <a:ext uri="{FF2B5EF4-FFF2-40B4-BE49-F238E27FC236}">
                <a16:creationId xmlns:a16="http://schemas.microsoft.com/office/drawing/2014/main" id="{A7D522C9-0651-B733-6796-10B7D0354E87}"/>
              </a:ext>
            </a:extLst>
          </p:cNvPr>
          <p:cNvSpPr>
            <a:spLocks noGrp="1"/>
          </p:cNvSpPr>
          <p:nvPr>
            <p:ph type="title"/>
          </p:nvPr>
        </p:nvSpPr>
        <p:spPr/>
        <p:txBody>
          <a:bodyPr/>
          <a:lstStyle/>
          <a:p>
            <a:r>
              <a:rPr lang="en-US" dirty="0"/>
              <a:t>Furlough supplements</a:t>
            </a:r>
          </a:p>
        </p:txBody>
      </p:sp>
      <p:sp>
        <p:nvSpPr>
          <p:cNvPr id="2" name="Slide Number Placeholder 1">
            <a:extLst>
              <a:ext uri="{FF2B5EF4-FFF2-40B4-BE49-F238E27FC236}">
                <a16:creationId xmlns:a16="http://schemas.microsoft.com/office/drawing/2014/main" id="{897AEB5B-C935-D947-9E23-69545D1AFADF}"/>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3895044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23628</TotalTime>
  <Words>312</Words>
  <Application>Microsoft Office PowerPoint</Application>
  <PresentationFormat>Widescreen</PresentationFormat>
  <Paragraphs>44</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Reporting process: supplements</vt:lpstr>
      <vt:lpstr>Employer reporting representatives</vt:lpstr>
      <vt:lpstr>Supplemental Contribution Report (Form 1227)</vt:lpstr>
      <vt:lpstr>Supplemental Service Report (Form 1224)</vt:lpstr>
      <vt:lpstr>Furlough supplements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521</cp:revision>
  <cp:lastPrinted>2020-01-10T14:41:31Z</cp:lastPrinted>
  <dcterms:created xsi:type="dcterms:W3CDTF">2019-11-01T12:34:11Z</dcterms:created>
  <dcterms:modified xsi:type="dcterms:W3CDTF">2025-04-02T20:19:53Z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