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8"/>
  </p:notesMasterIdLst>
  <p:handoutMasterIdLst>
    <p:handoutMasterId r:id="rId9"/>
  </p:handoutMasterIdLst>
  <p:sldIdLst>
    <p:sldId id="455" r:id="rId2"/>
    <p:sldId id="456" r:id="rId3"/>
    <p:sldId id="457" r:id="rId4"/>
    <p:sldId id="411" r:id="rId5"/>
    <p:sldId id="458" r:id="rId6"/>
    <p:sldId id="263" r:id="rId7"/>
  </p:sldIdLst>
  <p:sldSz cx="12192000" cy="6858000"/>
  <p:notesSz cx="7023100" cy="93091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4/3/2025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4/3/2025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3</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6</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8" Type="http://schemas.openxmlformats.org/officeDocument/2006/relationships/hyperlink" Target="https://www.peba.sc.gov/sites/default/files/payment_options.pdf" TargetMode="External"/><Relationship Id="rId3" Type="http://schemas.openxmlformats.org/officeDocument/2006/relationships/hyperlink" Target="https://peba.sc.gov/sites/default/files/scrs_handbook.pdf" TargetMode="External"/><Relationship Id="rId7" Type="http://schemas.openxmlformats.org/officeDocument/2006/relationships/hyperlink" Target="https://peba.sc.gov/sites/default/files/manage_with_member_access.pdf"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hyperlink" Target="https://peba.sc.gov/sites/default/files/ee_checklist_service_retirement.pdf" TargetMode="External"/><Relationship Id="rId11" Type="http://schemas.openxmlformats.org/officeDocument/2006/relationships/hyperlink" Target="https://peba.sc.gov/bap" TargetMode="External"/><Relationship Id="rId5" Type="http://schemas.openxmlformats.org/officeDocument/2006/relationships/hyperlink" Target="https://peba.sc.gov/sites/default/files/ee_checklist_disability_retirement.pdf" TargetMode="External"/><Relationship Id="rId10" Type="http://schemas.openxmlformats.org/officeDocument/2006/relationships/hyperlink" Target="https://peba.sc.gov/sites/default/files/designating_beneficiaries.pdf" TargetMode="External"/><Relationship Id="rId4" Type="http://schemas.openxmlformats.org/officeDocument/2006/relationships/hyperlink" Target="https://peba.sc.gov/sites/default/files/pors_handbook.pdf" TargetMode="External"/><Relationship Id="rId9" Type="http://schemas.openxmlformats.org/officeDocument/2006/relationships/hyperlink" Target="https://www.peba.sc.gov/sites/default/files/benefit_and_taxes.pdf" TargetMode="Externa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hyperlink" Target="https://peba.sc.gov/sites/default/files/sorp_vendor_contacts.pdf" TargetMode="External"/><Relationship Id="rId2" Type="http://schemas.openxmlformats.org/officeDocument/2006/relationships/slideLayout" Target="../slideLayouts/slideLayout8.xml"/><Relationship Id="rId1" Type="http://schemas.openxmlformats.org/officeDocument/2006/relationships/tags" Target="../tags/tag4.xml"/><Relationship Id="rId6" Type="http://schemas.openxmlformats.org/officeDocument/2006/relationships/hyperlink" Target="https://forms.retirement.sc.gov/formGenericGet.do?formNum=web6352.xdp" TargetMode="External"/><Relationship Id="rId5" Type="http://schemas.openxmlformats.org/officeDocument/2006/relationships/hyperlink" Target="https://applprod.scrs.gov/forms/formGenericGet.do?formNum=web6302.xdp" TargetMode="External"/><Relationship Id="rId4" Type="http://schemas.openxmlformats.org/officeDocument/2006/relationships/hyperlink" Target="https://online.retirement.sc.gov/MemberAccess/welcom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forms.retirement.sc.gov/formGenericGet.do?formNum=web1113.xdp" TargetMode="External"/><Relationship Id="rId2" Type="http://schemas.openxmlformats.org/officeDocument/2006/relationships/hyperlink" Target="https://peba.sc.gov/sites/default/files/designating_beneficiaries.pdf"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Retirement processes:</a:t>
            </a:r>
            <a:br>
              <a:rPr lang="en-US" dirty="0"/>
            </a:br>
            <a:r>
              <a:rPr lang="en-US" dirty="0"/>
              <a:t>assisting members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dirty="0"/>
              <a:t>Publications and presentations</a:t>
            </a:r>
          </a:p>
        </p:txBody>
      </p:sp>
      <p:sp>
        <p:nvSpPr>
          <p:cNvPr id="6" name="Content Placeholder 5">
            <a:extLst>
              <a:ext uri="{FF2B5EF4-FFF2-40B4-BE49-F238E27FC236}">
                <a16:creationId xmlns:a16="http://schemas.microsoft.com/office/drawing/2014/main" id="{56A69BCA-0A9B-3E80-2344-BC60E382F65E}"/>
              </a:ext>
            </a:extLst>
          </p:cNvPr>
          <p:cNvSpPr>
            <a:spLocks noGrp="1"/>
          </p:cNvSpPr>
          <p:nvPr>
            <p:ph idx="1"/>
          </p:nvPr>
        </p:nvSpPr>
        <p:spPr/>
        <p:txBody>
          <a:bodyPr/>
          <a:lstStyle/>
          <a:p>
            <a:pPr eaLnBrk="1" hangingPunct="1"/>
            <a:r>
              <a:rPr lang="en-US" altLang="en-US" dirty="0"/>
              <a:t>Refer members to the following helpful publications:</a:t>
            </a:r>
          </a:p>
          <a:p>
            <a:pPr lvl="1" eaLnBrk="1" hangingPunct="1"/>
            <a:r>
              <a:rPr lang="en-US" altLang="en-US" i="1" dirty="0">
                <a:hlinkClick r:id="rId3"/>
              </a:rPr>
              <a:t>SCRS Member Handbook</a:t>
            </a:r>
            <a:r>
              <a:rPr lang="en-US" altLang="en-US" dirty="0"/>
              <a:t> and </a:t>
            </a:r>
            <a:r>
              <a:rPr lang="en-US" altLang="en-US" i="1" dirty="0">
                <a:hlinkClick r:id="rId4"/>
              </a:rPr>
              <a:t>PORS Member Handbook</a:t>
            </a:r>
            <a:r>
              <a:rPr lang="en-US" altLang="en-US" dirty="0"/>
              <a:t>.</a:t>
            </a:r>
          </a:p>
          <a:p>
            <a:pPr lvl="1" eaLnBrk="1" hangingPunct="1"/>
            <a:r>
              <a:rPr lang="en-US" altLang="en-US" i="1" dirty="0">
                <a:hlinkClick r:id="rId5"/>
              </a:rPr>
              <a:t>Applying for disability retirement</a:t>
            </a:r>
            <a:r>
              <a:rPr lang="en-US" altLang="en-US" i="1" dirty="0"/>
              <a:t> </a:t>
            </a:r>
            <a:r>
              <a:rPr lang="en-US" altLang="en-US" dirty="0"/>
              <a:t>and</a:t>
            </a:r>
            <a:r>
              <a:rPr lang="en-US" altLang="en-US" i="1" dirty="0"/>
              <a:t> </a:t>
            </a:r>
            <a:r>
              <a:rPr lang="en-US" altLang="en-US" i="1" dirty="0">
                <a:hlinkClick r:id="rId6"/>
              </a:rPr>
              <a:t>Applying for service retirement</a:t>
            </a:r>
            <a:r>
              <a:rPr lang="en-US" altLang="en-US" i="1" dirty="0"/>
              <a:t> </a:t>
            </a:r>
            <a:r>
              <a:rPr lang="en-US" altLang="en-US" dirty="0"/>
              <a:t>member checklists. </a:t>
            </a:r>
          </a:p>
          <a:p>
            <a:pPr lvl="1" eaLnBrk="1" hangingPunct="1"/>
            <a:r>
              <a:rPr lang="en-US" altLang="en-US" i="1" dirty="0">
                <a:hlinkClick r:id="rId7"/>
              </a:rPr>
              <a:t>Manage Your Retirement Account with Member Access</a:t>
            </a:r>
            <a:r>
              <a:rPr lang="en-US" altLang="en-US" i="1" dirty="0"/>
              <a:t> </a:t>
            </a:r>
            <a:r>
              <a:rPr lang="en-US" altLang="en-US" dirty="0"/>
              <a:t>flyer. </a:t>
            </a:r>
          </a:p>
          <a:p>
            <a:pPr lvl="1" eaLnBrk="1" hangingPunct="1"/>
            <a:r>
              <a:rPr lang="en-US" altLang="en-US" i="1" dirty="0">
                <a:hlinkClick r:id="rId8"/>
              </a:rPr>
              <a:t>Your Retirement Plan Payment Options</a:t>
            </a:r>
            <a:r>
              <a:rPr lang="en-US" altLang="en-US" dirty="0"/>
              <a:t> flyer.</a:t>
            </a:r>
          </a:p>
          <a:p>
            <a:pPr lvl="1" eaLnBrk="1" hangingPunct="1"/>
            <a:r>
              <a:rPr lang="en-US" altLang="en-US" i="1" dirty="0">
                <a:hlinkClick r:id="rId9"/>
              </a:rPr>
              <a:t>Your Monthly Retirement Benefit and Taxes</a:t>
            </a:r>
            <a:r>
              <a:rPr lang="en-US" altLang="en-US" dirty="0"/>
              <a:t> flyer.</a:t>
            </a:r>
          </a:p>
          <a:p>
            <a:pPr lvl="1" eaLnBrk="1" hangingPunct="1"/>
            <a:r>
              <a:rPr lang="en-US" altLang="en-US" i="1" dirty="0">
                <a:hlinkClick r:id="rId10"/>
              </a:rPr>
              <a:t>Designating Active Member Beneficiaries</a:t>
            </a:r>
            <a:r>
              <a:rPr lang="en-US" altLang="en-US" i="1" dirty="0"/>
              <a:t> </a:t>
            </a:r>
            <a:r>
              <a:rPr lang="en-US" altLang="en-US" dirty="0"/>
              <a:t>flyer.</a:t>
            </a:r>
          </a:p>
          <a:p>
            <a:pPr eaLnBrk="1" hangingPunct="1"/>
            <a:r>
              <a:rPr lang="en-US" altLang="en-US" dirty="0"/>
              <a:t>Encourage members to review </a:t>
            </a:r>
            <a:r>
              <a:rPr lang="en-US" altLang="en-US" i="1" dirty="0"/>
              <a:t>Get Set for Retirement </a:t>
            </a:r>
            <a:r>
              <a:rPr lang="en-US" altLang="en-US" dirty="0"/>
              <a:t>preretirement presentations at </a:t>
            </a:r>
            <a:r>
              <a:rPr lang="en-US" altLang="en-US" dirty="0">
                <a:hlinkClick r:id="rId11"/>
              </a:rPr>
              <a:t>peba.sc.gov/bap</a:t>
            </a:r>
            <a:r>
              <a:rPr lang="en-US" altLang="en-US" dirty="0"/>
              <a:t>.</a:t>
            </a:r>
          </a:p>
        </p:txBody>
      </p:sp>
      <p:sp>
        <p:nvSpPr>
          <p:cNvPr id="4" name="Slide Number Placeholder 3"/>
          <p:cNvSpPr>
            <a:spLocks noGrp="1"/>
          </p:cNvSpPr>
          <p:nvPr>
            <p:ph type="sldNum" sz="quarter" idx="12"/>
          </p:nvPr>
        </p:nvSpPr>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3968392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a:xfrm>
            <a:off x="609599" y="2917779"/>
            <a:ext cx="5866015" cy="3373294"/>
          </a:xfrm>
        </p:spPr>
        <p:txBody>
          <a:bodyPr/>
          <a:lstStyle/>
          <a:p>
            <a:pPr eaLnBrk="1" hangingPunct="1"/>
            <a:r>
              <a:rPr lang="en-US" altLang="en-US" dirty="0"/>
              <a:t>Encourage members to apply for service retirement online with </a:t>
            </a:r>
            <a:r>
              <a:rPr lang="en-US" altLang="en-US" u="sng" dirty="0">
                <a:hlinkClick r:id="rId4"/>
              </a:rPr>
              <a:t>Member Access</a:t>
            </a:r>
            <a:r>
              <a:rPr lang="en-US" altLang="en-US" dirty="0"/>
              <a:t>. </a:t>
            </a:r>
          </a:p>
          <a:p>
            <a:pPr eaLnBrk="1" hangingPunct="1"/>
            <a:r>
              <a:rPr lang="en-US" altLang="en-US" dirty="0"/>
              <a:t>Service retirement: </a:t>
            </a:r>
            <a:r>
              <a:rPr lang="en-US" altLang="en-US" i="1" dirty="0">
                <a:hlinkClick r:id="rId5"/>
              </a:rPr>
              <a:t>Retiring Member’s Service Application Checklist</a:t>
            </a:r>
            <a:r>
              <a:rPr lang="en-US" altLang="en-US" dirty="0"/>
              <a:t> (Form 6302). </a:t>
            </a:r>
          </a:p>
          <a:p>
            <a:pPr eaLnBrk="1" hangingPunct="1"/>
            <a:r>
              <a:rPr lang="en-US" altLang="en-US" dirty="0"/>
              <a:t>Disability retirement: </a:t>
            </a:r>
            <a:r>
              <a:rPr lang="en-US" altLang="en-US" i="1" u="sng" dirty="0">
                <a:hlinkClick r:id="rId6"/>
              </a:rPr>
              <a:t>Retiring Member’s Disability Application Checklist</a:t>
            </a:r>
            <a:r>
              <a:rPr lang="en-US" altLang="en-US" dirty="0"/>
              <a:t> (Form 6352).</a:t>
            </a:r>
          </a:p>
          <a:p>
            <a:pPr lvl="1" eaLnBrk="1" hangingPunct="1"/>
            <a:r>
              <a:rPr lang="en-US" altLang="en-US" dirty="0"/>
              <a:t>Page 2 instructions for employers.</a:t>
            </a:r>
          </a:p>
          <a:p>
            <a:pPr eaLnBrk="1" hangingPunct="1"/>
            <a:r>
              <a:rPr lang="en-US" altLang="en-US" dirty="0"/>
              <a:t>State ORP members contact their </a:t>
            </a:r>
            <a:r>
              <a:rPr lang="en-US" altLang="en-US" dirty="0">
                <a:hlinkClick r:id="rId7"/>
              </a:rPr>
              <a:t>chosen service provider</a:t>
            </a:r>
            <a:r>
              <a:rPr lang="en-US" altLang="en-US" dirty="0"/>
              <a:t> to apply for distributions.</a:t>
            </a:r>
            <a:endParaRPr lang="en-US" altLang="en-US" strike="sngStrike"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a:xfrm>
            <a:off x="609600" y="228599"/>
            <a:ext cx="4702234" cy="2223655"/>
          </a:xfrm>
        </p:spPr>
        <p:txBody>
          <a:bodyPr/>
          <a:lstStyle/>
          <a:p>
            <a:r>
              <a:rPr lang="en-US" dirty="0"/>
              <a:t>Applying for retirement</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Tree>
    <p:custDataLst>
      <p:tags r:id="rId1"/>
    </p:custDataLst>
    <p:extLst>
      <p:ext uri="{BB962C8B-B14F-4D97-AF65-F5344CB8AC3E}">
        <p14:creationId xmlns:p14="http://schemas.microsoft.com/office/powerpoint/2010/main" val="1114921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Slide Number Placeholder 3">
            <a:extLst>
              <a:ext uri="{FF2B5EF4-FFF2-40B4-BE49-F238E27FC236}">
                <a16:creationId xmlns:a16="http://schemas.microsoft.com/office/drawing/2014/main" id="{B91B6166-4FF9-4991-B169-9B3AB2010B9D}"/>
              </a:ext>
            </a:extLst>
          </p:cNvPr>
          <p:cNvSpPr>
            <a:spLocks noGrp="1" noChangeArrowheads="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fontAlgn="base">
              <a:lnSpc>
                <a:spcPct val="100000"/>
              </a:lnSpc>
              <a:spcBef>
                <a:spcPct val="0"/>
              </a:spcBef>
              <a:spcAft>
                <a:spcPct val="0"/>
              </a:spcAft>
              <a:buFontTx/>
              <a:buNone/>
              <a:defRPr/>
            </a:pPr>
            <a:fld id="{1BD61B08-67AC-48EB-BE29-A3D0FABE24CA}" type="slidenum">
              <a:rPr lang="en-US" smtClean="0"/>
              <a:pPr fontAlgn="base">
                <a:lnSpc>
                  <a:spcPct val="100000"/>
                </a:lnSpc>
                <a:spcBef>
                  <a:spcPct val="0"/>
                </a:spcBef>
                <a:spcAft>
                  <a:spcPct val="0"/>
                </a:spcAft>
                <a:buFontTx/>
                <a:buNone/>
                <a:defRPr/>
              </a:pPr>
              <a:t>4</a:t>
            </a:fld>
            <a:endParaRPr lang="en-US" altLang="en-US" sz="1400">
              <a:solidFill>
                <a:schemeClr val="bg1"/>
              </a:solidFill>
              <a:latin typeface="Times New Roman" panose="02020603050405020304" pitchFamily="18" charset="0"/>
            </a:endParaRPr>
          </a:p>
        </p:txBody>
      </p:sp>
      <p:sp>
        <p:nvSpPr>
          <p:cNvPr id="28675" name="Content Placeholder 2">
            <a:extLst>
              <a:ext uri="{FF2B5EF4-FFF2-40B4-BE49-F238E27FC236}">
                <a16:creationId xmlns:a16="http://schemas.microsoft.com/office/drawing/2014/main" id="{4B5ED8AD-3F53-4EF4-9421-7EF71BF37B1D}"/>
              </a:ext>
            </a:extLst>
          </p:cNvPr>
          <p:cNvSpPr>
            <a:spLocks noGrp="1" noChangeArrowheads="1"/>
          </p:cNvSpPr>
          <p:nvPr>
            <p:ph sz="half" idx="1"/>
          </p:nvPr>
        </p:nvSpPr>
        <p:spPr/>
        <p:txBody>
          <a:bodyPr/>
          <a:lstStyle/>
          <a:p>
            <a:pPr eaLnBrk="1" hangingPunct="1"/>
            <a:r>
              <a:rPr lang="en-US" altLang="en-US" dirty="0"/>
              <a:t>Members can create a benefit estimate in Member Access using:</a:t>
            </a:r>
          </a:p>
          <a:p>
            <a:pPr lvl="1" eaLnBrk="1" hangingPunct="1"/>
            <a:r>
              <a:rPr lang="en-US" altLang="en-US" dirty="0"/>
              <a:t>Retirement account data;</a:t>
            </a:r>
          </a:p>
          <a:p>
            <a:pPr lvl="1" eaLnBrk="1" hangingPunct="1"/>
            <a:r>
              <a:rPr lang="en-US" altLang="en-US" dirty="0"/>
              <a:t>Potential average final compensation (AFC); and</a:t>
            </a:r>
          </a:p>
          <a:p>
            <a:pPr lvl="1" eaLnBrk="1" hangingPunct="1"/>
            <a:r>
              <a:rPr lang="en-US" altLang="en-US" dirty="0"/>
              <a:t>A selected retirement date. </a:t>
            </a:r>
          </a:p>
          <a:p>
            <a:pPr eaLnBrk="1" hangingPunct="1"/>
            <a:r>
              <a:rPr lang="en-US" altLang="en-US" dirty="0"/>
              <a:t>Use </a:t>
            </a:r>
            <a:r>
              <a:rPr lang="en-US" altLang="en-US" i="1" dirty="0"/>
              <a:t>Benefit Estimate </a:t>
            </a:r>
            <a:r>
              <a:rPr lang="en-US" altLang="en-US" dirty="0"/>
              <a:t>option in EES to:</a:t>
            </a:r>
          </a:p>
          <a:p>
            <a:pPr lvl="1" eaLnBrk="1" hangingPunct="1"/>
            <a:r>
              <a:rPr lang="en-US" altLang="en-US" dirty="0"/>
              <a:t>Calculate average final compensation (AFC); and </a:t>
            </a:r>
          </a:p>
          <a:p>
            <a:pPr lvl="1" eaLnBrk="1" hangingPunct="1"/>
            <a:r>
              <a:rPr lang="en-US" altLang="en-US" dirty="0"/>
              <a:t>Project benefit estimate.</a:t>
            </a:r>
            <a:endParaRPr lang="en-US" altLang="en-US" dirty="0">
              <a:solidFill>
                <a:srgbClr val="FF0000"/>
              </a:solidFill>
            </a:endParaRPr>
          </a:p>
          <a:p>
            <a:pPr eaLnBrk="1" hangingPunct="1"/>
            <a:r>
              <a:rPr lang="en-US" altLang="en-US" dirty="0"/>
              <a:t>Estimates are only a projected calculation and are not a guarantee of member monthly benefits.</a:t>
            </a:r>
          </a:p>
          <a:p>
            <a:pPr eaLnBrk="1" hangingPunct="1"/>
            <a:endParaRPr lang="en-US" altLang="en-US" dirty="0"/>
          </a:p>
        </p:txBody>
      </p:sp>
      <p:sp>
        <p:nvSpPr>
          <p:cNvPr id="28674" name="Title 1">
            <a:extLst>
              <a:ext uri="{FF2B5EF4-FFF2-40B4-BE49-F238E27FC236}">
                <a16:creationId xmlns:a16="http://schemas.microsoft.com/office/drawing/2014/main" id="{EE05A76E-7797-47AB-9A4F-A36585C1123B}"/>
              </a:ext>
            </a:extLst>
          </p:cNvPr>
          <p:cNvSpPr>
            <a:spLocks noGrp="1" noChangeArrowheads="1"/>
          </p:cNvSpPr>
          <p:nvPr>
            <p:ph type="title"/>
          </p:nvPr>
        </p:nvSpPr>
        <p:spPr/>
        <p:txBody>
          <a:bodyPr/>
          <a:lstStyle/>
          <a:p>
            <a:pPr eaLnBrk="1" hangingPunct="1"/>
            <a:r>
              <a:rPr lang="en-US" altLang="en-US" dirty="0"/>
              <a:t>SCRS, PORS benefit estimates</a:t>
            </a:r>
            <a:r>
              <a:rPr lang="en-US" altLang="en-US" baseline="30000" dirty="0"/>
              <a:t>1</a:t>
            </a:r>
            <a:endParaRPr lang="en-US" altLang="en-US" dirty="0"/>
          </a:p>
        </p:txBody>
      </p:sp>
      <p:sp>
        <p:nvSpPr>
          <p:cNvPr id="3" name="TextBox 2">
            <a:extLst>
              <a:ext uri="{FF2B5EF4-FFF2-40B4-BE49-F238E27FC236}">
                <a16:creationId xmlns:a16="http://schemas.microsoft.com/office/drawing/2014/main" id="{C0F22D99-8FE5-AB54-2349-9A9A974FA302}"/>
              </a:ext>
            </a:extLst>
          </p:cNvPr>
          <p:cNvSpPr txBox="1"/>
          <p:nvPr/>
        </p:nvSpPr>
        <p:spPr>
          <a:xfrm>
            <a:off x="609599" y="6054823"/>
            <a:ext cx="3573710" cy="246221"/>
          </a:xfrm>
          <a:prstGeom prst="rect">
            <a:avLst/>
          </a:prstGeom>
          <a:noFill/>
        </p:spPr>
        <p:txBody>
          <a:bodyPr wrap="square" rtlCol="0">
            <a:spAutoFit/>
          </a:bodyPr>
          <a:lstStyle/>
          <a:p>
            <a:r>
              <a:rPr lang="en-US" sz="1000" baseline="30000" dirty="0">
                <a:solidFill>
                  <a:schemeClr val="tx2"/>
                </a:solidFill>
              </a:rPr>
              <a:t>1</a:t>
            </a:r>
            <a:r>
              <a:rPr lang="en-US" sz="1000" dirty="0">
                <a:solidFill>
                  <a:schemeClr val="tx2"/>
                </a:solidFill>
              </a:rPr>
              <a:t>Not available for members with correlated accounts.</a:t>
            </a:r>
          </a:p>
        </p:txBody>
      </p:sp>
    </p:spTree>
  </p:cSld>
  <p:clrMapOvr>
    <a:masterClrMapping/>
  </p:clrMapOvr>
  <mc:AlternateContent xmlns:mc="http://schemas.openxmlformats.org/markup-compatibility/2006" xmlns:p14="http://schemas.microsoft.com/office/powerpoint/2010/main">
    <mc:Choice Requires="p14">
      <p:transition spd="slow" p14:dur="2000" advTm="41862"/>
    </mc:Choice>
    <mc:Fallback xmlns="">
      <p:transition spd="slow" advTm="41862"/>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AB96F-38AA-2DF7-E267-39BE166A4D5D}"/>
              </a:ext>
            </a:extLst>
          </p:cNvPr>
          <p:cNvSpPr>
            <a:spLocks noGrp="1"/>
          </p:cNvSpPr>
          <p:nvPr>
            <p:ph type="title"/>
          </p:nvPr>
        </p:nvSpPr>
        <p:spPr/>
        <p:txBody>
          <a:bodyPr/>
          <a:lstStyle/>
          <a:p>
            <a:r>
              <a:rPr lang="en-US" altLang="en-US" dirty="0"/>
              <a:t>Designating beneficiaries</a:t>
            </a:r>
            <a:endParaRPr lang="en-US" dirty="0"/>
          </a:p>
        </p:txBody>
      </p:sp>
      <p:sp>
        <p:nvSpPr>
          <p:cNvPr id="3" name="Content Placeholder 2">
            <a:extLst>
              <a:ext uri="{FF2B5EF4-FFF2-40B4-BE49-F238E27FC236}">
                <a16:creationId xmlns:a16="http://schemas.microsoft.com/office/drawing/2014/main" id="{EF506D4D-40A2-73A6-7629-1F528D0A2B18}"/>
              </a:ext>
            </a:extLst>
          </p:cNvPr>
          <p:cNvSpPr>
            <a:spLocks noGrp="1"/>
          </p:cNvSpPr>
          <p:nvPr>
            <p:ph idx="1"/>
          </p:nvPr>
        </p:nvSpPr>
        <p:spPr/>
        <p:txBody>
          <a:bodyPr/>
          <a:lstStyle/>
          <a:p>
            <a:pPr eaLnBrk="1" hangingPunct="1"/>
            <a:r>
              <a:rPr lang="en-US" altLang="en-US" dirty="0"/>
              <a:t>Active SCRS and PORS members </a:t>
            </a:r>
            <a:r>
              <a:rPr lang="en-US" altLang="en-US" dirty="0">
                <a:hlinkClick r:id="rId2"/>
              </a:rPr>
              <a:t>designate beneficiaries in Member Access</a:t>
            </a:r>
            <a:r>
              <a:rPr lang="en-US" altLang="en-US" dirty="0"/>
              <a:t> for:</a:t>
            </a:r>
          </a:p>
          <a:p>
            <a:pPr lvl="1" eaLnBrk="1" hangingPunct="1"/>
            <a:r>
              <a:rPr lang="en-US" altLang="en-US" dirty="0"/>
              <a:t>Monthly retirement benefit; or</a:t>
            </a:r>
          </a:p>
          <a:p>
            <a:pPr lvl="1" eaLnBrk="1" hangingPunct="1"/>
            <a:r>
              <a:rPr lang="en-US" altLang="en-US" dirty="0"/>
              <a:t>Refund of contributions.</a:t>
            </a:r>
          </a:p>
          <a:p>
            <a:pPr eaLnBrk="1" hangingPunct="1"/>
            <a:r>
              <a:rPr lang="en-US" altLang="en-US" dirty="0"/>
              <a:t>To designate existing trust as beneficiary, active members must submit </a:t>
            </a:r>
            <a:r>
              <a:rPr lang="en-US" altLang="en-US" i="1" dirty="0">
                <a:hlinkClick r:id="rId3"/>
              </a:rPr>
              <a:t>Certification of Trust</a:t>
            </a:r>
            <a:r>
              <a:rPr lang="en-US" altLang="en-US" i="1" dirty="0"/>
              <a:t> </a:t>
            </a:r>
            <a:r>
              <a:rPr lang="en-US" altLang="en-US" dirty="0"/>
              <a:t>(Form 1113) with application.</a:t>
            </a:r>
          </a:p>
          <a:p>
            <a:pPr eaLnBrk="1" hangingPunct="1"/>
            <a:r>
              <a:rPr lang="en-US" altLang="en-US" dirty="0"/>
              <a:t>State ORP members designate beneficiary for State ORP account balance with chosen service provider.</a:t>
            </a:r>
          </a:p>
          <a:p>
            <a:pPr eaLnBrk="1" hangingPunct="1"/>
            <a:r>
              <a:rPr lang="en-US" altLang="en-US" dirty="0"/>
              <a:t>Members should designate beneficiary for incidental death benefit, if covered, with PEBA.</a:t>
            </a:r>
          </a:p>
        </p:txBody>
      </p:sp>
      <p:sp>
        <p:nvSpPr>
          <p:cNvPr id="4" name="Slide Number Placeholder 3">
            <a:extLst>
              <a:ext uri="{FF2B5EF4-FFF2-40B4-BE49-F238E27FC236}">
                <a16:creationId xmlns:a16="http://schemas.microsoft.com/office/drawing/2014/main" id="{9AE687A2-FF15-F62A-60E5-69B7DC1307F1}"/>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1759402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6</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23430</TotalTime>
  <Words>311</Words>
  <Application>Microsoft Office PowerPoint</Application>
  <PresentationFormat>Widescreen</PresentationFormat>
  <Paragraphs>45</Paragraphs>
  <Slides>6</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Tw Cen MT Condensed</vt:lpstr>
      <vt:lpstr>2_Office Theme</vt:lpstr>
      <vt:lpstr>Retirement processes: assisting members</vt:lpstr>
      <vt:lpstr>Publications and presentations</vt:lpstr>
      <vt:lpstr>Applying for retirement</vt:lpstr>
      <vt:lpstr>SCRS, PORS benefit estimates1</vt:lpstr>
      <vt:lpstr>Designating beneficiaries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516</cp:revision>
  <cp:lastPrinted>2020-01-10T14:41:31Z</cp:lastPrinted>
  <dcterms:created xsi:type="dcterms:W3CDTF">2019-11-01T12:34:11Z</dcterms:created>
  <dcterms:modified xsi:type="dcterms:W3CDTF">2025-04-03T15:36:53Z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