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6" r:id="rId3"/>
    <p:sldId id="457" r:id="rId4"/>
    <p:sldId id="458" r:id="rId5"/>
    <p:sldId id="411"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 Id="rId4" Type="http://schemas.openxmlformats.org/officeDocument/2006/relationships/hyperlink" Target="https://forms.retirement.sc.gov/formGenericGet.do?formNum=web7201.xdp"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online.retirement.sc.gov/MemberAccess/"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Retirement processes:</a:t>
            </a:r>
            <a:br>
              <a:rPr lang="en-US" dirty="0"/>
            </a:br>
            <a:r>
              <a:rPr lang="en-US" dirty="0"/>
              <a:t>changes after retirement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Changing payment option for defined benefit plans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Content Placeholder 1">
            <a:extLst>
              <a:ext uri="{FF2B5EF4-FFF2-40B4-BE49-F238E27FC236}">
                <a16:creationId xmlns:a16="http://schemas.microsoft.com/office/drawing/2014/main" id="{E3D18E0C-6E56-9AB7-D5D8-726914EAE725}"/>
              </a:ext>
            </a:extLst>
          </p:cNvPr>
          <p:cNvSpPr>
            <a:spLocks noGrp="1"/>
          </p:cNvSpPr>
          <p:nvPr>
            <p:ph sz="half" idx="13"/>
          </p:nvPr>
        </p:nvSpPr>
        <p:spPr/>
        <p:txBody>
          <a:bodyPr/>
          <a:lstStyle/>
          <a:p>
            <a:pPr eaLnBrk="1" hangingPunct="1"/>
            <a:r>
              <a:rPr lang="en-US" altLang="en-US" dirty="0"/>
              <a:t>If member selected Option B or C, and all beneficiaries die before retired member:</a:t>
            </a:r>
          </a:p>
          <a:p>
            <a:pPr lvl="1" eaLnBrk="1" hangingPunct="1"/>
            <a:r>
              <a:rPr lang="en-US" altLang="en-US" dirty="0"/>
              <a:t>Benefit reverts to Option A.</a:t>
            </a:r>
          </a:p>
          <a:p>
            <a:pPr lvl="1" eaLnBrk="1" hangingPunct="1"/>
            <a:r>
              <a:rPr lang="en-US" altLang="en-US" dirty="0"/>
              <a:t>Change is effective the month after the date last beneficiary dies. </a:t>
            </a:r>
          </a:p>
          <a:p>
            <a:pPr lvl="1" eaLnBrk="1" hangingPunct="1"/>
            <a:r>
              <a:rPr lang="en-US" altLang="en-US" dirty="0"/>
              <a:t>Retired member must notify PEBA of death(s).</a:t>
            </a:r>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normAutofit/>
          </a:bodyPr>
          <a:lstStyle/>
          <a:p>
            <a:pPr eaLnBrk="1" hangingPunct="1"/>
            <a:r>
              <a:rPr lang="en-US" altLang="en-US" dirty="0"/>
              <a:t>Change in marital status:</a:t>
            </a:r>
          </a:p>
          <a:p>
            <a:pPr lvl="1" eaLnBrk="1" hangingPunct="1"/>
            <a:r>
              <a:rPr lang="en-US" altLang="en-US" dirty="0"/>
              <a:t>Retired member may select new payment option within five years of change.</a:t>
            </a:r>
          </a:p>
          <a:p>
            <a:pPr lvl="1" eaLnBrk="1" hangingPunct="1"/>
            <a:r>
              <a:rPr lang="en-US" altLang="en-US" dirty="0"/>
              <a:t>Can change payment option only twice, no matter how many qualifying events occur.</a:t>
            </a:r>
          </a:p>
          <a:p>
            <a:pPr lvl="2" eaLnBrk="1" hangingPunct="1"/>
            <a:r>
              <a:rPr lang="en-US" altLang="en-US" dirty="0"/>
              <a:t>A reversion to Option A after the death of a member’s beneficiaries under Option B or Option C counts toward this limit.</a:t>
            </a:r>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pPr eaLnBrk="1" hangingPunct="1"/>
            <a:r>
              <a:rPr lang="en-US" altLang="en-US" dirty="0"/>
              <a:t>Option A retirees can update retirement beneficiaries any time.</a:t>
            </a:r>
          </a:p>
          <a:p>
            <a:pPr eaLnBrk="1" hangingPunct="1"/>
            <a:r>
              <a:rPr lang="en-US" altLang="en-US" dirty="0"/>
              <a:t>If payment plan option reverts to Option A, retiree can choose new beneficiaries.</a:t>
            </a:r>
          </a:p>
          <a:p>
            <a:pPr eaLnBrk="1" hangingPunct="1"/>
            <a:r>
              <a:rPr lang="en-US" altLang="en-US" dirty="0"/>
              <a:t>Retiree can update incidental death benefit beneficiaries, if covered, any time.</a:t>
            </a:r>
          </a:p>
          <a:p>
            <a:pPr eaLnBrk="1" hangingPunct="1"/>
            <a:r>
              <a:rPr lang="en-US" altLang="en-US" dirty="0"/>
              <a:t>Use </a:t>
            </a:r>
            <a:r>
              <a:rPr lang="en-US" altLang="en-US" i="1" u="sng" dirty="0">
                <a:hlinkClick r:id="rId4"/>
              </a:rPr>
              <a:t>Retired Member Change of Beneficiary Form</a:t>
            </a:r>
            <a:r>
              <a:rPr lang="en-US" altLang="en-US" dirty="0"/>
              <a:t> (Form 7201).</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Changing beneficiaries for defined benefit plans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AB96F-38AA-2DF7-E267-39BE166A4D5D}"/>
              </a:ext>
            </a:extLst>
          </p:cNvPr>
          <p:cNvSpPr>
            <a:spLocks noGrp="1"/>
          </p:cNvSpPr>
          <p:nvPr>
            <p:ph type="title"/>
          </p:nvPr>
        </p:nvSpPr>
        <p:spPr/>
        <p:txBody>
          <a:bodyPr/>
          <a:lstStyle/>
          <a:p>
            <a:r>
              <a:rPr lang="en-US" altLang="en-US" dirty="0"/>
              <a:t>State ORP changes</a:t>
            </a:r>
            <a:endParaRPr lang="en-US" dirty="0"/>
          </a:p>
        </p:txBody>
      </p:sp>
      <p:sp>
        <p:nvSpPr>
          <p:cNvPr id="3" name="Content Placeholder 2">
            <a:extLst>
              <a:ext uri="{FF2B5EF4-FFF2-40B4-BE49-F238E27FC236}">
                <a16:creationId xmlns:a16="http://schemas.microsoft.com/office/drawing/2014/main" id="{EF506D4D-40A2-73A6-7629-1F528D0A2B18}"/>
              </a:ext>
            </a:extLst>
          </p:cNvPr>
          <p:cNvSpPr>
            <a:spLocks noGrp="1"/>
          </p:cNvSpPr>
          <p:nvPr>
            <p:ph idx="1"/>
          </p:nvPr>
        </p:nvSpPr>
        <p:spPr/>
        <p:txBody>
          <a:bodyPr/>
          <a:lstStyle/>
          <a:p>
            <a:r>
              <a:rPr lang="en-US" dirty="0"/>
              <a:t>Changes to State ORP participant accounts must be made through chosen service provider, including:</a:t>
            </a:r>
          </a:p>
          <a:p>
            <a:pPr lvl="1"/>
            <a:r>
              <a:rPr lang="en-US" dirty="0"/>
              <a:t>Distribution frequency, if receiving installments;</a:t>
            </a:r>
          </a:p>
          <a:p>
            <a:pPr lvl="1"/>
            <a:r>
              <a:rPr lang="en-US" dirty="0"/>
              <a:t>Beneficiaries for State ORP account balance; and</a:t>
            </a:r>
          </a:p>
          <a:p>
            <a:pPr lvl="1"/>
            <a:r>
              <a:rPr lang="en-US" dirty="0"/>
              <a:t>Marital status, address and contact information.</a:t>
            </a:r>
          </a:p>
          <a:p>
            <a:r>
              <a:rPr lang="en-US" dirty="0"/>
              <a:t>Designate beneficiaries for the incidental death benefit with PEBA through </a:t>
            </a:r>
            <a:r>
              <a:rPr lang="en-US" dirty="0">
                <a:hlinkClick r:id="rId2"/>
              </a:rPr>
              <a:t>Member Access</a:t>
            </a:r>
            <a:r>
              <a:rPr lang="en-US" dirty="0"/>
              <a:t>.</a:t>
            </a:r>
          </a:p>
        </p:txBody>
      </p:sp>
      <p:sp>
        <p:nvSpPr>
          <p:cNvPr id="4" name="Slide Number Placeholder 3">
            <a:extLst>
              <a:ext uri="{FF2B5EF4-FFF2-40B4-BE49-F238E27FC236}">
                <a16:creationId xmlns:a16="http://schemas.microsoft.com/office/drawing/2014/main" id="{9AE687A2-FF15-F62A-60E5-69B7DC1307F1}"/>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759402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Slide Number Placeholder 3">
            <a:extLst>
              <a:ext uri="{FF2B5EF4-FFF2-40B4-BE49-F238E27FC236}">
                <a16:creationId xmlns:a16="http://schemas.microsoft.com/office/drawing/2014/main" id="{B91B6166-4FF9-4991-B169-9B3AB2010B9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5</a:t>
            </a:fld>
            <a:endParaRPr lang="en-US" altLang="en-US" sz="1400">
              <a:solidFill>
                <a:schemeClr val="bg1"/>
              </a:solidFill>
              <a:latin typeface="Times New Roman" panose="02020603050405020304" pitchFamily="18" charset="0"/>
            </a:endParaRPr>
          </a:p>
        </p:txBody>
      </p:sp>
      <p:sp>
        <p:nvSpPr>
          <p:cNvPr id="28675" name="Content Placeholder 2">
            <a:extLst>
              <a:ext uri="{FF2B5EF4-FFF2-40B4-BE49-F238E27FC236}">
                <a16:creationId xmlns:a16="http://schemas.microsoft.com/office/drawing/2014/main" id="{4B5ED8AD-3F53-4EF4-9421-7EF71BF37B1D}"/>
              </a:ext>
            </a:extLst>
          </p:cNvPr>
          <p:cNvSpPr>
            <a:spLocks noGrp="1" noChangeArrowheads="1"/>
          </p:cNvSpPr>
          <p:nvPr>
            <p:ph sz="half" idx="1"/>
          </p:nvPr>
        </p:nvSpPr>
        <p:spPr/>
        <p:txBody>
          <a:bodyPr/>
          <a:lstStyle/>
          <a:p>
            <a:r>
              <a:rPr lang="en-US" dirty="0"/>
              <a:t>Retired members can use Member Access to:</a:t>
            </a:r>
          </a:p>
          <a:p>
            <a:pPr lvl="1"/>
            <a:r>
              <a:rPr lang="en-US" dirty="0"/>
              <a:t>Review and manage their monthly benefit;</a:t>
            </a:r>
          </a:p>
          <a:p>
            <a:pPr lvl="1"/>
            <a:r>
              <a:rPr lang="en-US" dirty="0"/>
              <a:t>Manage their tax withholdings.</a:t>
            </a:r>
          </a:p>
          <a:p>
            <a:pPr lvl="1"/>
            <a:r>
              <a:rPr lang="en-US" dirty="0"/>
              <a:t>Review their beneficiaries.</a:t>
            </a:r>
          </a:p>
          <a:p>
            <a:pPr lvl="1"/>
            <a:r>
              <a:rPr lang="en-US" dirty="0"/>
              <a:t>Find documentation for their account, including their 1099-R form for filing income tax returns.</a:t>
            </a:r>
          </a:p>
          <a:p>
            <a:pPr lvl="1"/>
            <a:r>
              <a:rPr lang="en-US" dirty="0"/>
              <a:t>Review their payment option. </a:t>
            </a:r>
          </a:p>
          <a:p>
            <a:pPr lvl="1"/>
            <a:r>
              <a:rPr lang="en-US" dirty="0"/>
              <a:t>Update their contact information.</a:t>
            </a:r>
            <a:endParaRPr lang="en-US" altLang="en-US" dirty="0"/>
          </a:p>
        </p:txBody>
      </p:sp>
      <p:sp>
        <p:nvSpPr>
          <p:cNvPr id="28674" name="Title 1">
            <a:extLst>
              <a:ext uri="{FF2B5EF4-FFF2-40B4-BE49-F238E27FC236}">
                <a16:creationId xmlns:a16="http://schemas.microsoft.com/office/drawing/2014/main" id="{EE05A76E-7797-47AB-9A4F-A36585C1123B}"/>
              </a:ext>
            </a:extLst>
          </p:cNvPr>
          <p:cNvSpPr>
            <a:spLocks noGrp="1" noChangeArrowheads="1"/>
          </p:cNvSpPr>
          <p:nvPr>
            <p:ph type="title"/>
          </p:nvPr>
        </p:nvSpPr>
        <p:spPr/>
        <p:txBody>
          <a:bodyPr/>
          <a:lstStyle/>
          <a:p>
            <a:pPr eaLnBrk="1" hangingPunct="1"/>
            <a:r>
              <a:rPr lang="en-US" dirty="0"/>
              <a:t>Using Member Access in retirement</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slow" p14:dur="2000" advTm="41862"/>
    </mc:Choice>
    <mc:Fallback xmlns="">
      <p:transition spd="slow" advTm="4186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23432</TotalTime>
  <Words>296</Words>
  <Application>Microsoft Office PowerPoint</Application>
  <PresentationFormat>Widescreen</PresentationFormat>
  <Paragraphs>41</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Retirement processes: changes after retirement</vt:lpstr>
      <vt:lpstr>Changing payment option for defined benefit plans</vt:lpstr>
      <vt:lpstr>Changing beneficiaries for defined benefit plans</vt:lpstr>
      <vt:lpstr>State ORP changes</vt:lpstr>
      <vt:lpstr>Using Member Access in retirement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517</cp:revision>
  <cp:lastPrinted>2020-01-10T14:41:31Z</cp:lastPrinted>
  <dcterms:created xsi:type="dcterms:W3CDTF">2019-11-01T12:34:11Z</dcterms:created>
  <dcterms:modified xsi:type="dcterms:W3CDTF">2025-04-03T16:17:52Z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