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ppt/tags/tag3.xml" ContentType="application/vnd.openxmlformats-officedocument.presentationml.tags+xml"/>
  <Override PartName="/ppt/tags/tag4.xml" ContentType="application/vnd.openxmlformats-officedocument.presentationml.tags+xml"/>
  <Override PartName="/ppt/notesSlides/notesSlide2.xml" ContentType="application/vnd.openxmlformats-officedocument.presentationml.notesSlide+xml"/>
  <Override PartName="/ppt/tags/tag5.xml" ContentType="application/vnd.openxmlformats-officedocument.presentationml.tags+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tags/tag6.xml" ContentType="application/vnd.openxmlformats-officedocument.presentationml.tags+xml"/>
  <Override PartName="/ppt/notesSlides/notesSlide6.xml" ContentType="application/vnd.openxmlformats-officedocument.presentationml.notesSlide+xml"/>
  <Override PartName="/ppt/tags/tag7.xml" ContentType="application/vnd.openxmlformats-officedocument.presentationml.tags+xml"/>
  <Override PartName="/ppt/tags/tag8.xml" ContentType="application/vnd.openxmlformats-officedocument.presentationml.tags+xml"/>
  <Override PartName="/ppt/notesSlides/notesSlide7.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2" r:id="rId1"/>
  </p:sldMasterIdLst>
  <p:notesMasterIdLst>
    <p:notesMasterId r:id="rId15"/>
  </p:notesMasterIdLst>
  <p:handoutMasterIdLst>
    <p:handoutMasterId r:id="rId16"/>
  </p:handoutMasterIdLst>
  <p:sldIdLst>
    <p:sldId id="455" r:id="rId2"/>
    <p:sldId id="457" r:id="rId3"/>
    <p:sldId id="456" r:id="rId4"/>
    <p:sldId id="459" r:id="rId5"/>
    <p:sldId id="458" r:id="rId6"/>
    <p:sldId id="460" r:id="rId7"/>
    <p:sldId id="461" r:id="rId8"/>
    <p:sldId id="411" r:id="rId9"/>
    <p:sldId id="462" r:id="rId10"/>
    <p:sldId id="463" r:id="rId11"/>
    <p:sldId id="464" r:id="rId12"/>
    <p:sldId id="465" r:id="rId13"/>
    <p:sldId id="263" r:id="rId14"/>
  </p:sldIdLst>
  <p:sldSz cx="12192000" cy="6858000"/>
  <p:notesSz cx="7023100" cy="9309100"/>
  <p:custDataLst>
    <p:tags r:id="rId17"/>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697E5F28-656C-8C20-6516-2A2596813B2D}" name="Jennifer S. Dolder" initials="JSD" userId="S::rdoldj@peba.sc.gov::adc8f237-6518-4fda-a594-f6aaccffabfd" providerId="AD"/>
  <p188:author id="{211EDD33-86DB-4CFD-A41B-7B88B073EF7A}" name="Jessica Moak" initials="JM" userId="S::rmoakj@peba.sc.gov::00fb72e6-3ecd-44d5-a8cb-95d2c3bab7d4"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Heather H. Young" initials="HHY" lastIdx="1" clrIdx="0">
    <p:extLst>
      <p:ext uri="{19B8F6BF-5375-455C-9EA6-DF929625EA0E}">
        <p15:presenceInfo xmlns:p15="http://schemas.microsoft.com/office/powerpoint/2012/main" userId="S-1-5-21-1712835577-1554845858-232277807-10008" providerId="AD"/>
      </p:ext>
    </p:extLst>
  </p:cmAuthor>
  <p:cmAuthor id="2" name="Justin Werner" initials="JW" lastIdx="18" clrIdx="1">
    <p:extLst>
      <p:ext uri="{19B8F6BF-5375-455C-9EA6-DF929625EA0E}">
        <p15:presenceInfo xmlns:p15="http://schemas.microsoft.com/office/powerpoint/2012/main" userId="S-1-5-21-1712835577-1554845858-232277807-1430"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browse showScrollbar="0"/>
    <p:sldAll/>
    <p:penClr>
      <a:prstClr val="red"/>
    </p:penClr>
    <p:extLst>
      <p:ext uri="{F99C55AA-B7CB-42B0-86F8-08522FDF87E8}">
        <p14:browseMode xmlns:p14="http://schemas.microsoft.com/office/powerpoint/2010/main" showStatus="0"/>
      </p:ex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0B810"/>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2205" autoAdjust="0"/>
    <p:restoredTop sz="96357" autoAdjust="0"/>
  </p:normalViewPr>
  <p:slideViewPr>
    <p:cSldViewPr snapToGrid="0">
      <p:cViewPr varScale="1">
        <p:scale>
          <a:sx n="112" d="100"/>
          <a:sy n="112" d="100"/>
        </p:scale>
        <p:origin x="138" y="96"/>
      </p:cViewPr>
      <p:guideLst/>
    </p:cSldViewPr>
  </p:slideViewPr>
  <p:outlineViewPr>
    <p:cViewPr>
      <p:scale>
        <a:sx n="33" d="100"/>
        <a:sy n="33" d="100"/>
      </p:scale>
      <p:origin x="0" y="0"/>
    </p:cViewPr>
  </p:outlineViewPr>
  <p:notesTextViewPr>
    <p:cViewPr>
      <p:scale>
        <a:sx n="3" d="2"/>
        <a:sy n="3" d="2"/>
      </p:scale>
      <p:origin x="0" y="0"/>
    </p:cViewPr>
  </p:notesTextViewPr>
  <p:sorterViewPr>
    <p:cViewPr>
      <p:scale>
        <a:sx n="100" d="100"/>
        <a:sy n="100" d="100"/>
      </p:scale>
      <p:origin x="0" y="0"/>
    </p:cViewPr>
  </p:sorterViewPr>
  <p:notesViewPr>
    <p:cSldViewPr snapToGrid="0">
      <p:cViewPr varScale="1">
        <p:scale>
          <a:sx n="86" d="100"/>
          <a:sy n="86" d="100"/>
        </p:scale>
        <p:origin x="3822" y="6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commentAuthors" Target="commentAuthors.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gs" Target="tags/tag1.xml"/><Relationship Id="rId2" Type="http://schemas.openxmlformats.org/officeDocument/2006/relationships/slide" Target="slides/slide1.xml"/><Relationship Id="rId16" Type="http://schemas.openxmlformats.org/officeDocument/2006/relationships/handoutMaster" Target="handoutMasters/handoutMaster1.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23" Type="http://schemas.microsoft.com/office/2018/10/relationships/authors" Target="authors.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7072"/>
          </a:xfrm>
          <a:prstGeom prst="rect">
            <a:avLst/>
          </a:prstGeom>
        </p:spPr>
        <p:txBody>
          <a:bodyPr vert="horz" lIns="93324" tIns="46662" rIns="93324" bIns="46662" rtlCol="0"/>
          <a:lstStyle>
            <a:lvl1pPr algn="l">
              <a:defRPr sz="1200"/>
            </a:lvl1pPr>
          </a:lstStyle>
          <a:p>
            <a:endParaRPr lang="en-US"/>
          </a:p>
        </p:txBody>
      </p:sp>
      <p:sp>
        <p:nvSpPr>
          <p:cNvPr id="3" name="Date Placeholder 2"/>
          <p:cNvSpPr>
            <a:spLocks noGrp="1"/>
          </p:cNvSpPr>
          <p:nvPr>
            <p:ph type="dt" sz="quarter" idx="1"/>
          </p:nvPr>
        </p:nvSpPr>
        <p:spPr>
          <a:xfrm>
            <a:off x="3978132" y="0"/>
            <a:ext cx="3043343" cy="467072"/>
          </a:xfrm>
          <a:prstGeom prst="rect">
            <a:avLst/>
          </a:prstGeom>
        </p:spPr>
        <p:txBody>
          <a:bodyPr vert="horz" lIns="93324" tIns="46662" rIns="93324" bIns="46662" rtlCol="0"/>
          <a:lstStyle>
            <a:lvl1pPr algn="r">
              <a:defRPr sz="1200"/>
            </a:lvl1pPr>
          </a:lstStyle>
          <a:p>
            <a:fld id="{CC20F16F-8811-4B51-BB31-320552CC85AF}" type="datetimeFigureOut">
              <a:rPr lang="en-US" smtClean="0"/>
              <a:t>4/3/2025</a:t>
            </a:fld>
            <a:endParaRPr lang="en-US"/>
          </a:p>
        </p:txBody>
      </p:sp>
      <p:sp>
        <p:nvSpPr>
          <p:cNvPr id="4" name="Footer Placeholder 3"/>
          <p:cNvSpPr>
            <a:spLocks noGrp="1"/>
          </p:cNvSpPr>
          <p:nvPr>
            <p:ph type="ftr" sz="quarter" idx="2"/>
          </p:nvPr>
        </p:nvSpPr>
        <p:spPr>
          <a:xfrm>
            <a:off x="0" y="8842030"/>
            <a:ext cx="3043343" cy="467071"/>
          </a:xfrm>
          <a:prstGeom prst="rect">
            <a:avLst/>
          </a:prstGeom>
        </p:spPr>
        <p:txBody>
          <a:bodyPr vert="horz" lIns="93324" tIns="46662" rIns="93324" bIns="46662" rtlCol="0" anchor="b"/>
          <a:lstStyle>
            <a:lvl1pPr algn="l">
              <a:defRPr sz="1200"/>
            </a:lvl1pPr>
          </a:lstStyle>
          <a:p>
            <a:endParaRPr lang="en-US"/>
          </a:p>
        </p:txBody>
      </p:sp>
      <p:sp>
        <p:nvSpPr>
          <p:cNvPr id="5" name="Slide Number Placeholder 4"/>
          <p:cNvSpPr>
            <a:spLocks noGrp="1"/>
          </p:cNvSpPr>
          <p:nvPr>
            <p:ph type="sldNum" sz="quarter" idx="3"/>
          </p:nvPr>
        </p:nvSpPr>
        <p:spPr>
          <a:xfrm>
            <a:off x="3978132" y="8842030"/>
            <a:ext cx="3043343" cy="467071"/>
          </a:xfrm>
          <a:prstGeom prst="rect">
            <a:avLst/>
          </a:prstGeom>
        </p:spPr>
        <p:txBody>
          <a:bodyPr vert="horz" lIns="93324" tIns="46662" rIns="93324" bIns="46662" rtlCol="0" anchor="b"/>
          <a:lstStyle>
            <a:lvl1pPr algn="r">
              <a:defRPr sz="1200"/>
            </a:lvl1pPr>
          </a:lstStyle>
          <a:p>
            <a:fld id="{193DC886-A8FF-4ABE-9C42-E1F14DBEB2B0}" type="slidenum">
              <a:rPr lang="en-US" smtClean="0"/>
              <a:t>‹#›</a:t>
            </a:fld>
            <a:endParaRPr lang="en-US"/>
          </a:p>
        </p:txBody>
      </p:sp>
    </p:spTree>
    <p:extLst>
      <p:ext uri="{BB962C8B-B14F-4D97-AF65-F5344CB8AC3E}">
        <p14:creationId xmlns:p14="http://schemas.microsoft.com/office/powerpoint/2010/main" val="360383731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7072"/>
          </a:xfrm>
          <a:prstGeom prst="rect">
            <a:avLst/>
          </a:prstGeom>
        </p:spPr>
        <p:txBody>
          <a:bodyPr vert="horz" lIns="93324" tIns="46662" rIns="93324" bIns="46662" rtlCol="0"/>
          <a:lstStyle>
            <a:lvl1pPr algn="l">
              <a:defRPr sz="1200"/>
            </a:lvl1pPr>
          </a:lstStyle>
          <a:p>
            <a:endParaRPr lang="en-US"/>
          </a:p>
        </p:txBody>
      </p:sp>
      <p:sp>
        <p:nvSpPr>
          <p:cNvPr id="3" name="Date Placeholder 2"/>
          <p:cNvSpPr>
            <a:spLocks noGrp="1"/>
          </p:cNvSpPr>
          <p:nvPr>
            <p:ph type="dt" idx="1"/>
          </p:nvPr>
        </p:nvSpPr>
        <p:spPr>
          <a:xfrm>
            <a:off x="3978132" y="0"/>
            <a:ext cx="3043343" cy="467072"/>
          </a:xfrm>
          <a:prstGeom prst="rect">
            <a:avLst/>
          </a:prstGeom>
        </p:spPr>
        <p:txBody>
          <a:bodyPr vert="horz" lIns="93324" tIns="46662" rIns="93324" bIns="46662" rtlCol="0"/>
          <a:lstStyle>
            <a:lvl1pPr algn="r">
              <a:defRPr sz="1200"/>
            </a:lvl1pPr>
          </a:lstStyle>
          <a:p>
            <a:fld id="{6B005CDC-F66A-4EA3-93A4-41602AB21081}" type="datetimeFigureOut">
              <a:rPr lang="en-US" smtClean="0"/>
              <a:t>4/3/2025</a:t>
            </a:fld>
            <a:endParaRPr lang="en-US"/>
          </a:p>
        </p:txBody>
      </p:sp>
      <p:sp>
        <p:nvSpPr>
          <p:cNvPr id="4" name="Slide Image Placeholder 3"/>
          <p:cNvSpPr>
            <a:spLocks noGrp="1" noRot="1" noChangeAspect="1"/>
          </p:cNvSpPr>
          <p:nvPr>
            <p:ph type="sldImg" idx="2"/>
          </p:nvPr>
        </p:nvSpPr>
        <p:spPr>
          <a:xfrm>
            <a:off x="719138" y="1163638"/>
            <a:ext cx="5584825" cy="3141662"/>
          </a:xfrm>
          <a:prstGeom prst="rect">
            <a:avLst/>
          </a:prstGeom>
          <a:noFill/>
          <a:ln w="12700">
            <a:solidFill>
              <a:prstClr val="black"/>
            </a:solidFill>
          </a:ln>
        </p:spPr>
        <p:txBody>
          <a:bodyPr vert="horz" lIns="93324" tIns="46662" rIns="93324" bIns="46662" rtlCol="0" anchor="ctr"/>
          <a:lstStyle/>
          <a:p>
            <a:endParaRPr lang="en-US"/>
          </a:p>
        </p:txBody>
      </p:sp>
      <p:sp>
        <p:nvSpPr>
          <p:cNvPr id="5" name="Notes Placeholder 4"/>
          <p:cNvSpPr>
            <a:spLocks noGrp="1"/>
          </p:cNvSpPr>
          <p:nvPr>
            <p:ph type="body" sz="quarter" idx="3"/>
          </p:nvPr>
        </p:nvSpPr>
        <p:spPr>
          <a:xfrm>
            <a:off x="702310" y="4480004"/>
            <a:ext cx="5618480" cy="3665458"/>
          </a:xfrm>
          <a:prstGeom prst="rect">
            <a:avLst/>
          </a:prstGeom>
        </p:spPr>
        <p:txBody>
          <a:bodyPr vert="horz" lIns="93324" tIns="46662" rIns="93324" bIns="46662"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42030"/>
            <a:ext cx="3043343" cy="467071"/>
          </a:xfrm>
          <a:prstGeom prst="rect">
            <a:avLst/>
          </a:prstGeom>
        </p:spPr>
        <p:txBody>
          <a:bodyPr vert="horz" lIns="93324" tIns="46662" rIns="93324" bIns="46662" rtlCol="0" anchor="b"/>
          <a:lstStyle>
            <a:lvl1pPr algn="l">
              <a:defRPr sz="1200"/>
            </a:lvl1pPr>
          </a:lstStyle>
          <a:p>
            <a:endParaRPr lang="en-US"/>
          </a:p>
        </p:txBody>
      </p:sp>
      <p:sp>
        <p:nvSpPr>
          <p:cNvPr id="7" name="Slide Number Placeholder 6"/>
          <p:cNvSpPr>
            <a:spLocks noGrp="1"/>
          </p:cNvSpPr>
          <p:nvPr>
            <p:ph type="sldNum" sz="quarter" idx="5"/>
          </p:nvPr>
        </p:nvSpPr>
        <p:spPr>
          <a:xfrm>
            <a:off x="3978132" y="8842030"/>
            <a:ext cx="3043343" cy="467071"/>
          </a:xfrm>
          <a:prstGeom prst="rect">
            <a:avLst/>
          </a:prstGeom>
        </p:spPr>
        <p:txBody>
          <a:bodyPr vert="horz" lIns="93324" tIns="46662" rIns="93324" bIns="46662" rtlCol="0" anchor="b"/>
          <a:lstStyle>
            <a:lvl1pPr algn="r">
              <a:defRPr sz="1200"/>
            </a:lvl1pPr>
          </a:lstStyle>
          <a:p>
            <a:fld id="{036C5A97-FE1B-4EFC-9C73-B1258035E011}" type="slidenum">
              <a:rPr lang="en-US" smtClean="0"/>
              <a:t>‹#›</a:t>
            </a:fld>
            <a:endParaRPr lang="en-US"/>
          </a:p>
        </p:txBody>
      </p:sp>
    </p:spTree>
    <p:extLst>
      <p:ext uri="{BB962C8B-B14F-4D97-AF65-F5344CB8AC3E}">
        <p14:creationId xmlns:p14="http://schemas.microsoft.com/office/powerpoint/2010/main" val="371771787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3" Type="http://schemas.openxmlformats.org/officeDocument/2006/relationships/slide" Target="../slides/slide1.xml"/><Relationship Id="rId2" Type="http://schemas.openxmlformats.org/officeDocument/2006/relationships/notesMaster" Target="../notesMasters/notesMaster1.xml"/><Relationship Id="rId1" Type="http://schemas.openxmlformats.org/officeDocument/2006/relationships/tags" Target="../tags/tag3.xml"/></Relationships>
</file>

<file path=ppt/notesSlides/_rels/notesSlide2.xml.rels><?xml version="1.0" encoding="UTF-8" standalone="yes"?>
<Relationships xmlns="http://schemas.openxmlformats.org/package/2006/relationships"><Relationship Id="rId3" Type="http://schemas.openxmlformats.org/officeDocument/2006/relationships/slide" Target="../slides/slide2.xml"/><Relationship Id="rId2" Type="http://schemas.openxmlformats.org/officeDocument/2006/relationships/notesMaster" Target="../notesMasters/notesMaster1.xml"/><Relationship Id="rId1" Type="http://schemas.openxmlformats.org/officeDocument/2006/relationships/tags" Target="../tags/tag5.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3" Type="http://schemas.openxmlformats.org/officeDocument/2006/relationships/slide" Target="../slides/slide12.xml"/><Relationship Id="rId2" Type="http://schemas.openxmlformats.org/officeDocument/2006/relationships/notesMaster" Target="../notesMasters/notesMaster1.xml"/><Relationship Id="rId1" Type="http://schemas.openxmlformats.org/officeDocument/2006/relationships/tags" Target="../tags/tag7.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4825" cy="3141662"/>
          </a:xfrm>
        </p:spPr>
      </p:sp>
      <p:sp>
        <p:nvSpPr>
          <p:cNvPr id="3" name="Notes Placeholder 2"/>
          <p:cNvSpPr>
            <a:spLocks noGrp="1"/>
          </p:cNvSpPr>
          <p:nvPr>
            <p:ph type="body" idx="1"/>
            <p:custDataLst>
              <p:tags r:id="rId1"/>
            </p:custDataLst>
          </p:nvPr>
        </p:nvSpPr>
        <p:spPr/>
        <p:txBody>
          <a:bodyPr/>
          <a:lstStyle/>
          <a:p>
            <a:pPr>
              <a:lnSpc>
                <a:spcPct val="107000"/>
              </a:lnSpc>
            </a:pPr>
            <a:r>
              <a:rPr lang="en-US" dirty="0">
                <a:latin typeface="Calibri" panose="020F0502020204030204" pitchFamily="34" charset="0"/>
                <a:ea typeface="Times New Roman" panose="02020603050405020304" pitchFamily="18" charset="0"/>
                <a:cs typeface="Calibri" panose="020F0502020204030204" pitchFamily="34" charset="0"/>
              </a:rPr>
              <a:t> </a:t>
            </a:r>
            <a:endParaRPr lang="en-US" sz="1100" dirty="0">
              <a:latin typeface="Calibri" panose="020F0502020204030204" pitchFamily="34" charset="0"/>
              <a:ea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036C5A97-FE1B-4EFC-9C73-B1258035E011}" type="slidenum">
              <a:rPr lang="en-US" smtClean="0"/>
              <a:t>1</a:t>
            </a:fld>
            <a:endParaRPr lang="en-US"/>
          </a:p>
        </p:txBody>
      </p:sp>
    </p:spTree>
    <p:extLst>
      <p:ext uri="{BB962C8B-B14F-4D97-AF65-F5344CB8AC3E}">
        <p14:creationId xmlns:p14="http://schemas.microsoft.com/office/powerpoint/2010/main" val="206119724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4825" cy="3141662"/>
          </a:xfrm>
        </p:spPr>
      </p:sp>
      <p:sp>
        <p:nvSpPr>
          <p:cNvPr id="3" name="Notes Placeholder 2"/>
          <p:cNvSpPr>
            <a:spLocks noGrp="1"/>
          </p:cNvSpPr>
          <p:nvPr>
            <p:ph type="body" idx="1"/>
            <p:custDataLst>
              <p:tags r:id="rId1"/>
            </p:custDataLst>
          </p:nvPr>
        </p:nvSpPr>
        <p:spPr/>
        <p:txBody>
          <a:bodyPr/>
          <a:lstStyle/>
          <a:p>
            <a:pPr>
              <a:lnSpc>
                <a:spcPct val="107000"/>
              </a:lnSpc>
            </a:pPr>
            <a:endParaRPr lang="en-US" dirty="0">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4" name="Header Placeholder 3"/>
          <p:cNvSpPr>
            <a:spLocks noGrp="1"/>
          </p:cNvSpPr>
          <p:nvPr>
            <p:ph type="hdr" sz="quarter" idx="10"/>
          </p:nvPr>
        </p:nvSpPr>
        <p:spPr/>
        <p:txBody>
          <a:bodyPr/>
          <a:lstStyle/>
          <a:p>
            <a:endParaRPr lang="en-US" dirty="0"/>
          </a:p>
        </p:txBody>
      </p:sp>
      <p:sp>
        <p:nvSpPr>
          <p:cNvPr id="5" name="Slide Number Placeholder 4"/>
          <p:cNvSpPr>
            <a:spLocks noGrp="1"/>
          </p:cNvSpPr>
          <p:nvPr>
            <p:ph type="sldNum" sz="quarter" idx="11"/>
          </p:nvPr>
        </p:nvSpPr>
        <p:spPr/>
        <p:txBody>
          <a:bodyPr/>
          <a:lstStyle/>
          <a:p>
            <a:fld id="{036C5A97-FE1B-4EFC-9C73-B1258035E011}" type="slidenum">
              <a:rPr lang="en-US" smtClean="0"/>
              <a:t>2</a:t>
            </a:fld>
            <a:endParaRPr lang="en-US" dirty="0"/>
          </a:p>
        </p:txBody>
      </p:sp>
    </p:spTree>
    <p:extLst>
      <p:ext uri="{BB962C8B-B14F-4D97-AF65-F5344CB8AC3E}">
        <p14:creationId xmlns:p14="http://schemas.microsoft.com/office/powerpoint/2010/main" val="91211164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4825" cy="3141662"/>
          </a:xfrm>
        </p:spPr>
      </p:sp>
      <p:sp>
        <p:nvSpPr>
          <p:cNvPr id="3" name="Notes Placeholder 2"/>
          <p:cNvSpPr>
            <a:spLocks noGrp="1"/>
          </p:cNvSpPr>
          <p:nvPr>
            <p:ph type="body" idx="1"/>
          </p:nvPr>
        </p:nvSpPr>
        <p:spPr/>
        <p:txBody>
          <a:bodyPr/>
          <a:lstStyle/>
          <a:p>
            <a:endParaRPr lang="en-US" u="none" dirty="0"/>
          </a:p>
        </p:txBody>
      </p:sp>
      <p:sp>
        <p:nvSpPr>
          <p:cNvPr id="4" name="Slide Number Placeholder 3"/>
          <p:cNvSpPr>
            <a:spLocks noGrp="1"/>
          </p:cNvSpPr>
          <p:nvPr>
            <p:ph type="sldNum" sz="quarter" idx="5"/>
          </p:nvPr>
        </p:nvSpPr>
        <p:spPr/>
        <p:txBody>
          <a:bodyPr/>
          <a:lstStyle/>
          <a:p>
            <a:fld id="{036C5A97-FE1B-4EFC-9C73-B1258035E011}" type="slidenum">
              <a:rPr lang="en-US" smtClean="0"/>
              <a:t>3</a:t>
            </a:fld>
            <a:endParaRPr lang="en-US"/>
          </a:p>
        </p:txBody>
      </p:sp>
    </p:spTree>
    <p:extLst>
      <p:ext uri="{BB962C8B-B14F-4D97-AF65-F5344CB8AC3E}">
        <p14:creationId xmlns:p14="http://schemas.microsoft.com/office/powerpoint/2010/main" val="34267226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4825" cy="3141662"/>
          </a:xfrm>
        </p:spPr>
      </p:sp>
      <p:sp>
        <p:nvSpPr>
          <p:cNvPr id="3" name="Notes Placeholder 2"/>
          <p:cNvSpPr>
            <a:spLocks noGrp="1"/>
          </p:cNvSpPr>
          <p:nvPr>
            <p:ph type="body" idx="1"/>
          </p:nvPr>
        </p:nvSpPr>
        <p:spPr/>
        <p:txBody>
          <a:bodyPr/>
          <a:lstStyle/>
          <a:p>
            <a:endParaRPr lang="en-US" u="none" dirty="0"/>
          </a:p>
        </p:txBody>
      </p:sp>
      <p:sp>
        <p:nvSpPr>
          <p:cNvPr id="4" name="Slide Number Placeholder 3"/>
          <p:cNvSpPr>
            <a:spLocks noGrp="1"/>
          </p:cNvSpPr>
          <p:nvPr>
            <p:ph type="sldNum" sz="quarter" idx="5"/>
          </p:nvPr>
        </p:nvSpPr>
        <p:spPr/>
        <p:txBody>
          <a:bodyPr/>
          <a:lstStyle/>
          <a:p>
            <a:fld id="{036C5A97-FE1B-4EFC-9C73-B1258035E011}" type="slidenum">
              <a:rPr lang="en-US" smtClean="0"/>
              <a:t>4</a:t>
            </a:fld>
            <a:endParaRPr lang="en-US"/>
          </a:p>
        </p:txBody>
      </p:sp>
    </p:spTree>
    <p:extLst>
      <p:ext uri="{BB962C8B-B14F-4D97-AF65-F5344CB8AC3E}">
        <p14:creationId xmlns:p14="http://schemas.microsoft.com/office/powerpoint/2010/main" val="333927160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4825" cy="3141662"/>
          </a:xfrm>
        </p:spPr>
      </p:sp>
      <p:sp>
        <p:nvSpPr>
          <p:cNvPr id="3" name="Notes Placeholder 2"/>
          <p:cNvSpPr>
            <a:spLocks noGrp="1"/>
          </p:cNvSpPr>
          <p:nvPr>
            <p:ph type="body" idx="1"/>
          </p:nvPr>
        </p:nvSpPr>
        <p:spPr/>
        <p:txBody>
          <a:bodyPr/>
          <a:lstStyle/>
          <a:p>
            <a:endParaRPr lang="en-US" u="none" dirty="0"/>
          </a:p>
        </p:txBody>
      </p:sp>
      <p:sp>
        <p:nvSpPr>
          <p:cNvPr id="4" name="Slide Number Placeholder 3"/>
          <p:cNvSpPr>
            <a:spLocks noGrp="1"/>
          </p:cNvSpPr>
          <p:nvPr>
            <p:ph type="sldNum" sz="quarter" idx="5"/>
          </p:nvPr>
        </p:nvSpPr>
        <p:spPr/>
        <p:txBody>
          <a:bodyPr/>
          <a:lstStyle/>
          <a:p>
            <a:fld id="{036C5A97-FE1B-4EFC-9C73-B1258035E011}" type="slidenum">
              <a:rPr lang="en-US" smtClean="0"/>
              <a:t>6</a:t>
            </a:fld>
            <a:endParaRPr lang="en-US"/>
          </a:p>
        </p:txBody>
      </p:sp>
    </p:spTree>
    <p:extLst>
      <p:ext uri="{BB962C8B-B14F-4D97-AF65-F5344CB8AC3E}">
        <p14:creationId xmlns:p14="http://schemas.microsoft.com/office/powerpoint/2010/main" val="285037073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4825" cy="3141662"/>
          </a:xfrm>
        </p:spPr>
      </p:sp>
      <p:sp>
        <p:nvSpPr>
          <p:cNvPr id="3" name="Notes Placeholder 2"/>
          <p:cNvSpPr>
            <a:spLocks noGrp="1"/>
          </p:cNvSpPr>
          <p:nvPr>
            <p:ph type="body" idx="1"/>
            <p:custDataLst>
              <p:tags r:id="rId1"/>
            </p:custDataLst>
          </p:nvPr>
        </p:nvSpPr>
        <p:spPr/>
        <p:txBody>
          <a:bodyPr/>
          <a:lstStyle/>
          <a:p>
            <a:pPr>
              <a:lnSpc>
                <a:spcPct val="107000"/>
              </a:lnSpc>
            </a:pPr>
            <a:endParaRPr lang="en-US" dirty="0">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4" name="Header Placeholder 3"/>
          <p:cNvSpPr>
            <a:spLocks noGrp="1"/>
          </p:cNvSpPr>
          <p:nvPr>
            <p:ph type="hdr" sz="quarter" idx="10"/>
          </p:nvPr>
        </p:nvSpPr>
        <p:spPr/>
        <p:txBody>
          <a:bodyPr/>
          <a:lstStyle/>
          <a:p>
            <a:endParaRPr lang="en-US" dirty="0"/>
          </a:p>
        </p:txBody>
      </p:sp>
      <p:sp>
        <p:nvSpPr>
          <p:cNvPr id="5" name="Slide Number Placeholder 4"/>
          <p:cNvSpPr>
            <a:spLocks noGrp="1"/>
          </p:cNvSpPr>
          <p:nvPr>
            <p:ph type="sldNum" sz="quarter" idx="11"/>
          </p:nvPr>
        </p:nvSpPr>
        <p:spPr/>
        <p:txBody>
          <a:bodyPr/>
          <a:lstStyle/>
          <a:p>
            <a:fld id="{036C5A97-FE1B-4EFC-9C73-B1258035E011}" type="slidenum">
              <a:rPr lang="en-US" smtClean="0"/>
              <a:t>12</a:t>
            </a:fld>
            <a:endParaRPr lang="en-US" dirty="0"/>
          </a:p>
        </p:txBody>
      </p:sp>
    </p:spTree>
    <p:extLst>
      <p:ext uri="{BB962C8B-B14F-4D97-AF65-F5344CB8AC3E}">
        <p14:creationId xmlns:p14="http://schemas.microsoft.com/office/powerpoint/2010/main" val="91211164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4825" cy="3141662"/>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036C5A97-FE1B-4EFC-9C73-B1258035E011}" type="slidenum">
              <a:rPr lang="en-US" smtClean="0"/>
              <a:t>13</a:t>
            </a:fld>
            <a:endParaRPr lang="en-US"/>
          </a:p>
        </p:txBody>
      </p:sp>
    </p:spTree>
    <p:extLst>
      <p:ext uri="{BB962C8B-B14F-4D97-AF65-F5344CB8AC3E}">
        <p14:creationId xmlns:p14="http://schemas.microsoft.com/office/powerpoint/2010/main" val="96795405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8" Type="http://schemas.openxmlformats.org/officeDocument/2006/relationships/image" Target="../media/image13.svg"/><Relationship Id="rId3" Type="http://schemas.openxmlformats.org/officeDocument/2006/relationships/image" Target="../media/image8.png"/><Relationship Id="rId7" Type="http://schemas.openxmlformats.org/officeDocument/2006/relationships/image" Target="../media/image12.png"/><Relationship Id="rId2" Type="http://schemas.openxmlformats.org/officeDocument/2006/relationships/image" Target="../media/image6.png"/><Relationship Id="rId1" Type="http://schemas.openxmlformats.org/officeDocument/2006/relationships/slideMaster" Target="../slideMasters/slideMaster1.xml"/><Relationship Id="rId6" Type="http://schemas.openxmlformats.org/officeDocument/2006/relationships/image" Target="../media/image11.svg"/><Relationship Id="rId5" Type="http://schemas.openxmlformats.org/officeDocument/2006/relationships/image" Target="../media/image10.png"/><Relationship Id="rId4" Type="http://schemas.openxmlformats.org/officeDocument/2006/relationships/image" Target="../media/image9.svg"/><Relationship Id="rId9" Type="http://schemas.openxmlformats.org/officeDocument/2006/relationships/hyperlink" Target="http://www.peba.sc.gov/contact" TargetMode="External"/></Relationships>
</file>

<file path=ppt/slideLayouts/_rels/slideLayout13.xml.rels><?xml version="1.0" encoding="UTF-8" standalone="yes"?>
<Relationships xmlns="http://schemas.openxmlformats.org/package/2006/relationships"><Relationship Id="rId8" Type="http://schemas.openxmlformats.org/officeDocument/2006/relationships/hyperlink" Target="http://www.youtube.com/c/pebatv" TargetMode="External"/><Relationship Id="rId3" Type="http://schemas.openxmlformats.org/officeDocument/2006/relationships/image" Target="../media/image14.png"/><Relationship Id="rId7" Type="http://schemas.openxmlformats.org/officeDocument/2006/relationships/image" Target="../media/image16.png"/><Relationship Id="rId12" Type="http://schemas.openxmlformats.org/officeDocument/2006/relationships/hyperlink" Target="https://www.instagram.com/s.c.peba/" TargetMode="External"/><Relationship Id="rId2" Type="http://schemas.openxmlformats.org/officeDocument/2006/relationships/image" Target="../media/image6.png"/><Relationship Id="rId1" Type="http://schemas.openxmlformats.org/officeDocument/2006/relationships/slideMaster" Target="../slideMasters/slideMaster1.xml"/><Relationship Id="rId6" Type="http://schemas.openxmlformats.org/officeDocument/2006/relationships/hyperlink" Target="http://www.facebook.com/scpeba" TargetMode="External"/><Relationship Id="rId11" Type="http://schemas.openxmlformats.org/officeDocument/2006/relationships/image" Target="../media/image18.png"/><Relationship Id="rId5" Type="http://schemas.openxmlformats.org/officeDocument/2006/relationships/image" Target="../media/image15.png"/><Relationship Id="rId10" Type="http://schemas.openxmlformats.org/officeDocument/2006/relationships/hyperlink" Target="http://www.linkedin.com/company/south-carolina-public-employee-benefit-authority/" TargetMode="External"/><Relationship Id="rId4" Type="http://schemas.openxmlformats.org/officeDocument/2006/relationships/hyperlink" Target="http://www.twitter.com/scpeba" TargetMode="External"/><Relationship Id="rId9" Type="http://schemas.openxmlformats.org/officeDocument/2006/relationships/image" Target="../media/image17.png"/></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19.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5E053CD0-4157-422F-B7CE-6EF7B499C117}"/>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4" y="0"/>
            <a:ext cx="12191996" cy="6857997"/>
          </a:xfrm>
          <a:prstGeom prst="rect">
            <a:avLst/>
          </a:prstGeom>
        </p:spPr>
      </p:pic>
      <p:sp>
        <p:nvSpPr>
          <p:cNvPr id="2" name="Title 1"/>
          <p:cNvSpPr>
            <a:spLocks noGrp="1"/>
          </p:cNvSpPr>
          <p:nvPr>
            <p:ph type="ctrTitle" hasCustomPrompt="1"/>
          </p:nvPr>
        </p:nvSpPr>
        <p:spPr>
          <a:xfrm>
            <a:off x="336550" y="2011680"/>
            <a:ext cx="5759450" cy="2310938"/>
          </a:xfrm>
        </p:spPr>
        <p:txBody>
          <a:bodyPr anchor="ctr" anchorCtr="0">
            <a:normAutofit/>
          </a:bodyPr>
          <a:lstStyle>
            <a:lvl1pPr algn="l">
              <a:defRPr sz="4000" b="1">
                <a:solidFill>
                  <a:schemeClr val="bg1"/>
                </a:solidFill>
                <a:latin typeface="Times New Roman" panose="02020603050405020304" pitchFamily="18" charset="0"/>
                <a:cs typeface="Times New Roman" panose="02020603050405020304" pitchFamily="18" charset="0"/>
              </a:defRPr>
            </a:lvl1pPr>
          </a:lstStyle>
          <a:p>
            <a:r>
              <a:rPr lang="en-US" dirty="0"/>
              <a:t>Click to edit title</a:t>
            </a:r>
          </a:p>
        </p:txBody>
      </p:sp>
      <p:sp>
        <p:nvSpPr>
          <p:cNvPr id="3" name="Subtitle 2"/>
          <p:cNvSpPr>
            <a:spLocks noGrp="1"/>
          </p:cNvSpPr>
          <p:nvPr>
            <p:ph type="subTitle" idx="1" hasCustomPrompt="1"/>
          </p:nvPr>
        </p:nvSpPr>
        <p:spPr>
          <a:xfrm>
            <a:off x="336550" y="4663456"/>
            <a:ext cx="3304425" cy="1803862"/>
          </a:xfrm>
        </p:spPr>
        <p:txBody>
          <a:bodyPr anchor="t" anchorCtr="0">
            <a:normAutofit/>
          </a:bodyPr>
          <a:lstStyle>
            <a:lvl1pPr marL="0" indent="0" algn="l">
              <a:buNone/>
              <a:defRPr sz="2000">
                <a:solidFill>
                  <a:schemeClr val="bg2">
                    <a:lumMod val="75000"/>
                  </a:schemeClr>
                </a:solidFill>
                <a:latin typeface="Times New Roman" panose="02020603050405020304" pitchFamily="18" charset="0"/>
                <a:cs typeface="Times New Roman" panose="02020603050405020304" pitchFamily="18"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subtitle</a:t>
            </a:r>
          </a:p>
        </p:txBody>
      </p:sp>
    </p:spTree>
    <p:extLst>
      <p:ext uri="{BB962C8B-B14F-4D97-AF65-F5344CB8AC3E}">
        <p14:creationId xmlns:p14="http://schemas.microsoft.com/office/powerpoint/2010/main" val="32416994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Blank_Title only">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2C440424-D210-4D0E-B3A0-673BF781CDB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2" name="Slide Number Placeholder 5">
            <a:extLst>
              <a:ext uri="{FF2B5EF4-FFF2-40B4-BE49-F238E27FC236}">
                <a16:creationId xmlns:a16="http://schemas.microsoft.com/office/drawing/2014/main" id="{26571F65-A9A5-4040-F1EB-909282DC42C9}"/>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10" name="Title 1">
            <a:extLst>
              <a:ext uri="{FF2B5EF4-FFF2-40B4-BE49-F238E27FC236}">
                <a16:creationId xmlns:a16="http://schemas.microsoft.com/office/drawing/2014/main" id="{8FB323F1-D632-3DE0-82DF-692C19B63F40}"/>
              </a:ext>
            </a:extLst>
          </p:cNvPr>
          <p:cNvSpPr>
            <a:spLocks noGrp="1"/>
          </p:cNvSpPr>
          <p:nvPr>
            <p:ph type="title" hasCustomPrompt="1"/>
          </p:nvPr>
        </p:nvSpPr>
        <p:spPr>
          <a:xfrm>
            <a:off x="609599" y="228600"/>
            <a:ext cx="10972799" cy="1049898"/>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2843156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FF8A359-9373-4FC2-92EF-41E6DE378A96}"/>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3" name="Slide Number Placeholder 5">
            <a:extLst>
              <a:ext uri="{FF2B5EF4-FFF2-40B4-BE49-F238E27FC236}">
                <a16:creationId xmlns:a16="http://schemas.microsoft.com/office/drawing/2014/main" id="{D19FC374-0225-08E2-22A8-245F54F23F20}"/>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138768033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ontact">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95D8F1E-466F-49AA-81A5-A2C1CA2EA29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8" name="Slide Number Placeholder 5">
            <a:extLst>
              <a:ext uri="{FF2B5EF4-FFF2-40B4-BE49-F238E27FC236}">
                <a16:creationId xmlns:a16="http://schemas.microsoft.com/office/drawing/2014/main" id="{B6E9351A-D332-227C-C8BC-16022A299044}"/>
              </a:ext>
            </a:extLst>
          </p:cNvPr>
          <p:cNvSpPr>
            <a:spLocks noGrp="1"/>
          </p:cNvSpPr>
          <p:nvPr>
            <p:ph type="sldNum" sz="quarter" idx="12"/>
          </p:nvPr>
        </p:nvSpPr>
        <p:spPr>
          <a:xfrm>
            <a:off x="11019348" y="6301044"/>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3" name="TextBox 2">
            <a:extLst>
              <a:ext uri="{FF2B5EF4-FFF2-40B4-BE49-F238E27FC236}">
                <a16:creationId xmlns:a16="http://schemas.microsoft.com/office/drawing/2014/main" id="{B255D452-DA75-2E7E-44A8-E277EAF9991D}"/>
              </a:ext>
            </a:extLst>
          </p:cNvPr>
          <p:cNvSpPr txBox="1"/>
          <p:nvPr userDrawn="1"/>
        </p:nvSpPr>
        <p:spPr>
          <a:xfrm>
            <a:off x="609600" y="1063427"/>
            <a:ext cx="5051367" cy="553998"/>
          </a:xfrm>
          <a:prstGeom prst="rect">
            <a:avLst/>
          </a:prstGeom>
          <a:noFill/>
        </p:spPr>
        <p:txBody>
          <a:bodyPr wrap="square" rtlCol="0" anchor="ctr">
            <a:spAutoFit/>
          </a:bodyPr>
          <a:lstStyle/>
          <a:p>
            <a:r>
              <a:rPr lang="en-US" sz="3000" b="1" dirty="0">
                <a:solidFill>
                  <a:schemeClr val="tx2"/>
                </a:solidFill>
                <a:latin typeface="Times New Roman" panose="02020603050405020304" pitchFamily="18" charset="0"/>
                <a:cs typeface="Times New Roman" panose="02020603050405020304" pitchFamily="18" charset="0"/>
              </a:rPr>
              <a:t>Get in touch with PEBA</a:t>
            </a:r>
          </a:p>
        </p:txBody>
      </p:sp>
      <p:grpSp>
        <p:nvGrpSpPr>
          <p:cNvPr id="35" name="Group 34">
            <a:extLst>
              <a:ext uri="{FF2B5EF4-FFF2-40B4-BE49-F238E27FC236}">
                <a16:creationId xmlns:a16="http://schemas.microsoft.com/office/drawing/2014/main" id="{7BAE45A9-1E10-2324-1C48-DEC69947A1AE}"/>
              </a:ext>
            </a:extLst>
          </p:cNvPr>
          <p:cNvGrpSpPr/>
          <p:nvPr userDrawn="1"/>
        </p:nvGrpSpPr>
        <p:grpSpPr>
          <a:xfrm>
            <a:off x="609599" y="4751755"/>
            <a:ext cx="548640" cy="548640"/>
            <a:chOff x="1611007" y="1820931"/>
            <a:chExt cx="548640" cy="548640"/>
          </a:xfrm>
        </p:grpSpPr>
        <p:sp>
          <p:nvSpPr>
            <p:cNvPr id="28" name="Oval 27">
              <a:extLst>
                <a:ext uri="{FF2B5EF4-FFF2-40B4-BE49-F238E27FC236}">
                  <a16:creationId xmlns:a16="http://schemas.microsoft.com/office/drawing/2014/main" id="{0C39B635-A1C7-2442-EB5F-1281039C12D2}"/>
                </a:ext>
              </a:extLst>
            </p:cNvPr>
            <p:cNvSpPr/>
            <p:nvPr userDrawn="1"/>
          </p:nvSpPr>
          <p:spPr>
            <a:xfrm>
              <a:off x="1611007" y="1820931"/>
              <a:ext cx="548640" cy="548640"/>
            </a:xfrm>
            <a:prstGeom prst="ellipse">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7" name="Graphic 26" descr="Marker with solid fill">
              <a:extLst>
                <a:ext uri="{FF2B5EF4-FFF2-40B4-BE49-F238E27FC236}">
                  <a16:creationId xmlns:a16="http://schemas.microsoft.com/office/drawing/2014/main" id="{017DED7C-594F-3285-FE3D-9910DB8F1F80}"/>
                </a:ext>
              </a:extLst>
            </p:cNvPr>
            <p:cNvPicPr>
              <a:picLocks noChangeAspect="1"/>
            </p:cNvPicPr>
            <p:nvPr userDrawn="1"/>
          </p:nvPicPr>
          <p:blipFill>
            <a:blip r:embed="rId3" cstate="print">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702447" y="1912371"/>
              <a:ext cx="365760" cy="365760"/>
            </a:xfrm>
            <a:prstGeom prst="rect">
              <a:avLst/>
            </a:prstGeom>
          </p:spPr>
        </p:pic>
      </p:grpSp>
      <p:grpSp>
        <p:nvGrpSpPr>
          <p:cNvPr id="31" name="Group 30">
            <a:extLst>
              <a:ext uri="{FF2B5EF4-FFF2-40B4-BE49-F238E27FC236}">
                <a16:creationId xmlns:a16="http://schemas.microsoft.com/office/drawing/2014/main" id="{93326E63-B470-4A18-B3CB-2DF63B058EF9}"/>
              </a:ext>
            </a:extLst>
          </p:cNvPr>
          <p:cNvGrpSpPr/>
          <p:nvPr userDrawn="1"/>
        </p:nvGrpSpPr>
        <p:grpSpPr>
          <a:xfrm>
            <a:off x="608766" y="2911352"/>
            <a:ext cx="548640" cy="548640"/>
            <a:chOff x="3896627" y="1861027"/>
            <a:chExt cx="548640" cy="548640"/>
          </a:xfrm>
        </p:grpSpPr>
        <p:sp>
          <p:nvSpPr>
            <p:cNvPr id="29" name="Oval 28">
              <a:extLst>
                <a:ext uri="{FF2B5EF4-FFF2-40B4-BE49-F238E27FC236}">
                  <a16:creationId xmlns:a16="http://schemas.microsoft.com/office/drawing/2014/main" id="{207615F0-89CA-AF3E-D5D7-CDC91266AA40}"/>
                </a:ext>
              </a:extLst>
            </p:cNvPr>
            <p:cNvSpPr/>
            <p:nvPr userDrawn="1"/>
          </p:nvSpPr>
          <p:spPr>
            <a:xfrm>
              <a:off x="3896627" y="1861027"/>
              <a:ext cx="548640" cy="548640"/>
            </a:xfrm>
            <a:prstGeom prst="ellipse">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3" name="Graphic 22" descr="Laptop with solid fill">
              <a:extLst>
                <a:ext uri="{FF2B5EF4-FFF2-40B4-BE49-F238E27FC236}">
                  <a16:creationId xmlns:a16="http://schemas.microsoft.com/office/drawing/2014/main" id="{587848DD-07DE-D556-4C45-04F493E29248}"/>
                </a:ext>
              </a:extLst>
            </p:cNvPr>
            <p:cNvPicPr>
              <a:picLocks noChangeAspect="1"/>
            </p:cNvPicPr>
            <p:nvPr userDrawn="1"/>
          </p:nvPicPr>
          <p:blipFill>
            <a:blip r:embed="rId5" cstate="print">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3988067" y="1952467"/>
              <a:ext cx="365760" cy="365760"/>
            </a:xfrm>
            <a:prstGeom prst="rect">
              <a:avLst/>
            </a:prstGeom>
          </p:spPr>
        </p:pic>
      </p:grpSp>
      <p:grpSp>
        <p:nvGrpSpPr>
          <p:cNvPr id="36" name="Group 35">
            <a:extLst>
              <a:ext uri="{FF2B5EF4-FFF2-40B4-BE49-F238E27FC236}">
                <a16:creationId xmlns:a16="http://schemas.microsoft.com/office/drawing/2014/main" id="{5B2F7134-D53E-20B6-CB0A-F920F29DEE97}"/>
              </a:ext>
            </a:extLst>
          </p:cNvPr>
          <p:cNvGrpSpPr/>
          <p:nvPr userDrawn="1"/>
        </p:nvGrpSpPr>
        <p:grpSpPr>
          <a:xfrm>
            <a:off x="608766" y="3834767"/>
            <a:ext cx="548640" cy="548640"/>
            <a:chOff x="4089773" y="2423139"/>
            <a:chExt cx="548640" cy="548640"/>
          </a:xfrm>
        </p:grpSpPr>
        <p:sp>
          <p:nvSpPr>
            <p:cNvPr id="33" name="Oval 32">
              <a:extLst>
                <a:ext uri="{FF2B5EF4-FFF2-40B4-BE49-F238E27FC236}">
                  <a16:creationId xmlns:a16="http://schemas.microsoft.com/office/drawing/2014/main" id="{5D1952BF-E3D5-1BAE-4CF7-C01F55EC7402}"/>
                </a:ext>
              </a:extLst>
            </p:cNvPr>
            <p:cNvSpPr/>
            <p:nvPr userDrawn="1"/>
          </p:nvSpPr>
          <p:spPr>
            <a:xfrm>
              <a:off x="4089773" y="2423139"/>
              <a:ext cx="548640" cy="548640"/>
            </a:xfrm>
            <a:prstGeom prst="ellipse">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5" name="Graphic 24" descr="Phone Vibration with solid fill">
              <a:extLst>
                <a:ext uri="{FF2B5EF4-FFF2-40B4-BE49-F238E27FC236}">
                  <a16:creationId xmlns:a16="http://schemas.microsoft.com/office/drawing/2014/main" id="{0C1550BA-3C59-E9A0-63A4-C9681800B7A9}"/>
                </a:ext>
              </a:extLst>
            </p:cNvPr>
            <p:cNvPicPr>
              <a:picLocks noChangeAspect="1"/>
            </p:cNvPicPr>
            <p:nvPr userDrawn="1"/>
          </p:nvPicPr>
          <p:blipFill>
            <a:blip r:embed="rId7" cstate="print">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4181213" y="2514579"/>
              <a:ext cx="365760" cy="365760"/>
            </a:xfrm>
            <a:prstGeom prst="rect">
              <a:avLst/>
            </a:prstGeom>
          </p:spPr>
        </p:pic>
      </p:grpSp>
      <p:sp>
        <p:nvSpPr>
          <p:cNvPr id="38" name="TextBox 37">
            <a:extLst>
              <a:ext uri="{FF2B5EF4-FFF2-40B4-BE49-F238E27FC236}">
                <a16:creationId xmlns:a16="http://schemas.microsoft.com/office/drawing/2014/main" id="{5B359F0F-F848-7602-A3EC-895BEE0E5E27}"/>
              </a:ext>
            </a:extLst>
          </p:cNvPr>
          <p:cNvSpPr txBox="1"/>
          <p:nvPr userDrawn="1"/>
        </p:nvSpPr>
        <p:spPr>
          <a:xfrm>
            <a:off x="1157406" y="2958053"/>
            <a:ext cx="4377120" cy="461665"/>
          </a:xfrm>
          <a:prstGeom prst="rect">
            <a:avLst/>
          </a:prstGeom>
          <a:noFill/>
        </p:spPr>
        <p:txBody>
          <a:bodyPr wrap="square">
            <a:spAutoFit/>
          </a:bodyPr>
          <a:lstStyle/>
          <a:p>
            <a:r>
              <a:rPr kumimoji="0" lang="en-US" sz="2400" b="0" i="0" u="none" strike="noStrike" kern="1200" cap="none" spc="0" normalizeH="0" baseline="0" noProof="0" dirty="0">
                <a:ln>
                  <a:noFill/>
                </a:ln>
                <a:solidFill>
                  <a:schemeClr val="tx2"/>
                </a:solidFill>
                <a:effectLst/>
                <a:uLnTx/>
                <a:uFillTx/>
                <a:latin typeface="+mn-lt"/>
                <a:ea typeface="+mn-ea"/>
                <a:cs typeface="+mn-cs"/>
                <a:hlinkClick r:id="rId9"/>
              </a:rPr>
              <a:t>www.peba.sc.gov/contact</a:t>
            </a:r>
            <a:endParaRPr lang="en-US" sz="2400" dirty="0"/>
          </a:p>
        </p:txBody>
      </p:sp>
      <p:sp>
        <p:nvSpPr>
          <p:cNvPr id="43" name="TextBox 42">
            <a:extLst>
              <a:ext uri="{FF2B5EF4-FFF2-40B4-BE49-F238E27FC236}">
                <a16:creationId xmlns:a16="http://schemas.microsoft.com/office/drawing/2014/main" id="{374D8916-C00E-7C44-0EEB-EBDB9D27619E}"/>
              </a:ext>
            </a:extLst>
          </p:cNvPr>
          <p:cNvSpPr txBox="1"/>
          <p:nvPr userDrawn="1"/>
        </p:nvSpPr>
        <p:spPr>
          <a:xfrm>
            <a:off x="1157406" y="3875041"/>
            <a:ext cx="4503561" cy="461665"/>
          </a:xfrm>
          <a:prstGeom prst="rect">
            <a:avLst/>
          </a:prstGeom>
          <a:noFill/>
        </p:spPr>
        <p:txBody>
          <a:bodyPr wrap="square" rtlCol="0">
            <a:spAutoFit/>
          </a:bodyPr>
          <a:lstStyle/>
          <a:p>
            <a:r>
              <a:rPr lang="en-US" sz="2400" dirty="0">
                <a:solidFill>
                  <a:schemeClr val="tx2"/>
                </a:solidFill>
              </a:rPr>
              <a:t>803.737.6800 or 888.260.9430</a:t>
            </a:r>
          </a:p>
        </p:txBody>
      </p:sp>
      <p:sp>
        <p:nvSpPr>
          <p:cNvPr id="44" name="TextBox 43">
            <a:extLst>
              <a:ext uri="{FF2B5EF4-FFF2-40B4-BE49-F238E27FC236}">
                <a16:creationId xmlns:a16="http://schemas.microsoft.com/office/drawing/2014/main" id="{24FEE14D-9A9F-CEFF-8F19-A69B323DAEB3}"/>
              </a:ext>
            </a:extLst>
          </p:cNvPr>
          <p:cNvSpPr txBox="1"/>
          <p:nvPr userDrawn="1"/>
        </p:nvSpPr>
        <p:spPr>
          <a:xfrm>
            <a:off x="1157405" y="4792029"/>
            <a:ext cx="5700595" cy="461665"/>
          </a:xfrm>
          <a:prstGeom prst="rect">
            <a:avLst/>
          </a:prstGeom>
          <a:noFill/>
        </p:spPr>
        <p:txBody>
          <a:bodyPr wrap="square" rtlCol="0">
            <a:spAutoFit/>
          </a:bodyPr>
          <a:lstStyle/>
          <a:p>
            <a:r>
              <a:rPr lang="en-US" sz="2400" dirty="0">
                <a:solidFill>
                  <a:schemeClr val="tx2"/>
                </a:solidFill>
              </a:rPr>
              <a:t>202 Arbor Lake Drive, Columbia, SC 29223</a:t>
            </a:r>
          </a:p>
        </p:txBody>
      </p:sp>
    </p:spTree>
    <p:extLst>
      <p:ext uri="{BB962C8B-B14F-4D97-AF65-F5344CB8AC3E}">
        <p14:creationId xmlns:p14="http://schemas.microsoft.com/office/powerpoint/2010/main" val="28338465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Social media">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95D8F1E-466F-49AA-81A5-A2C1CA2EA29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8" name="Slide Number Placeholder 5">
            <a:extLst>
              <a:ext uri="{FF2B5EF4-FFF2-40B4-BE49-F238E27FC236}">
                <a16:creationId xmlns:a16="http://schemas.microsoft.com/office/drawing/2014/main" id="{B6E9351A-D332-227C-C8BC-16022A299044}"/>
              </a:ext>
            </a:extLst>
          </p:cNvPr>
          <p:cNvSpPr>
            <a:spLocks noGrp="1"/>
          </p:cNvSpPr>
          <p:nvPr>
            <p:ph type="sldNum" sz="quarter" idx="12"/>
          </p:nvPr>
        </p:nvSpPr>
        <p:spPr>
          <a:xfrm>
            <a:off x="11019348" y="6301044"/>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3" name="TextBox 2">
            <a:extLst>
              <a:ext uri="{FF2B5EF4-FFF2-40B4-BE49-F238E27FC236}">
                <a16:creationId xmlns:a16="http://schemas.microsoft.com/office/drawing/2014/main" id="{B255D452-DA75-2E7E-44A8-E277EAF9991D}"/>
              </a:ext>
            </a:extLst>
          </p:cNvPr>
          <p:cNvSpPr txBox="1"/>
          <p:nvPr userDrawn="1"/>
        </p:nvSpPr>
        <p:spPr>
          <a:xfrm>
            <a:off x="609600" y="1063427"/>
            <a:ext cx="5051367" cy="553998"/>
          </a:xfrm>
          <a:prstGeom prst="rect">
            <a:avLst/>
          </a:prstGeom>
          <a:noFill/>
        </p:spPr>
        <p:txBody>
          <a:bodyPr wrap="square" rtlCol="0" anchor="ctr">
            <a:spAutoFit/>
          </a:bodyPr>
          <a:lstStyle/>
          <a:p>
            <a:r>
              <a:rPr lang="en-US" sz="3000" b="1" dirty="0">
                <a:solidFill>
                  <a:schemeClr val="tx2"/>
                </a:solidFill>
                <a:latin typeface="Times New Roman" panose="02020603050405020304" pitchFamily="18" charset="0"/>
                <a:cs typeface="Times New Roman" panose="02020603050405020304" pitchFamily="18" charset="0"/>
              </a:rPr>
              <a:t>Connect with PEBA</a:t>
            </a:r>
          </a:p>
        </p:txBody>
      </p:sp>
      <p:grpSp>
        <p:nvGrpSpPr>
          <p:cNvPr id="22" name="Group 21">
            <a:extLst>
              <a:ext uri="{FF2B5EF4-FFF2-40B4-BE49-F238E27FC236}">
                <a16:creationId xmlns:a16="http://schemas.microsoft.com/office/drawing/2014/main" id="{ED637F19-361B-8D8C-0D0E-6931E68173FE}"/>
              </a:ext>
            </a:extLst>
          </p:cNvPr>
          <p:cNvGrpSpPr/>
          <p:nvPr userDrawn="1"/>
        </p:nvGrpSpPr>
        <p:grpSpPr>
          <a:xfrm>
            <a:off x="609599" y="3834767"/>
            <a:ext cx="1796717" cy="548640"/>
            <a:chOff x="609599" y="3834767"/>
            <a:chExt cx="1796717" cy="548640"/>
          </a:xfrm>
        </p:grpSpPr>
        <p:pic>
          <p:nvPicPr>
            <p:cNvPr id="11" name="Picture 10" descr="Icon&#10;&#10;Description automatically generated">
              <a:extLst>
                <a:ext uri="{FF2B5EF4-FFF2-40B4-BE49-F238E27FC236}">
                  <a16:creationId xmlns:a16="http://schemas.microsoft.com/office/drawing/2014/main" id="{8FB2D970-7171-4BCC-F2E6-8F54029C5AD1}"/>
                </a:ext>
              </a:extLst>
            </p:cNvPr>
            <p:cNvPicPr>
              <a:picLocks/>
            </p:cNvPicPr>
            <p:nvPr userDrawn="1"/>
          </p:nvPicPr>
          <p:blipFill>
            <a:blip r:embed="rId3" cstate="print">
              <a:extLst>
                <a:ext uri="{28A0092B-C50C-407E-A947-70E740481C1C}">
                  <a14:useLocalDpi xmlns:a14="http://schemas.microsoft.com/office/drawing/2010/main" val="0"/>
                </a:ext>
              </a:extLst>
            </a:blip>
            <a:stretch>
              <a:fillRect/>
            </a:stretch>
          </p:blipFill>
          <p:spPr>
            <a:xfrm>
              <a:off x="609599" y="3834767"/>
              <a:ext cx="548640" cy="548640"/>
            </a:xfrm>
            <a:prstGeom prst="rect">
              <a:avLst/>
            </a:prstGeom>
          </p:spPr>
        </p:pic>
        <p:sp>
          <p:nvSpPr>
            <p:cNvPr id="13" name="TextBox 12">
              <a:extLst>
                <a:ext uri="{FF2B5EF4-FFF2-40B4-BE49-F238E27FC236}">
                  <a16:creationId xmlns:a16="http://schemas.microsoft.com/office/drawing/2014/main" id="{3764F6DD-F21A-5D3D-3346-F67984A0F2B3}"/>
                </a:ext>
              </a:extLst>
            </p:cNvPr>
            <p:cNvSpPr txBox="1"/>
            <p:nvPr userDrawn="1"/>
          </p:nvSpPr>
          <p:spPr>
            <a:xfrm>
              <a:off x="1158239" y="3878255"/>
              <a:ext cx="1248077" cy="461665"/>
            </a:xfrm>
            <a:prstGeom prst="rect">
              <a:avLst/>
            </a:prstGeom>
            <a:noFill/>
          </p:spPr>
          <p:txBody>
            <a:bodyPr wrap="square" rtlCol="0">
              <a:spAutoFit/>
            </a:bodyPr>
            <a:lstStyle/>
            <a:p>
              <a:r>
                <a:rPr lang="en-US" sz="2400" dirty="0">
                  <a:hlinkClick r:id="rId4"/>
                </a:rPr>
                <a:t>SCPEBA</a:t>
              </a:r>
              <a:endParaRPr lang="en-US" sz="2400" dirty="0"/>
            </a:p>
          </p:txBody>
        </p:sp>
      </p:grpSp>
      <p:grpSp>
        <p:nvGrpSpPr>
          <p:cNvPr id="21" name="Group 20">
            <a:extLst>
              <a:ext uri="{FF2B5EF4-FFF2-40B4-BE49-F238E27FC236}">
                <a16:creationId xmlns:a16="http://schemas.microsoft.com/office/drawing/2014/main" id="{66331960-63D7-7C80-8823-3E20AB32D8EE}"/>
              </a:ext>
            </a:extLst>
          </p:cNvPr>
          <p:cNvGrpSpPr/>
          <p:nvPr userDrawn="1"/>
        </p:nvGrpSpPr>
        <p:grpSpPr>
          <a:xfrm>
            <a:off x="609599" y="2917779"/>
            <a:ext cx="1914583" cy="548640"/>
            <a:chOff x="609599" y="2917779"/>
            <a:chExt cx="1914583" cy="548640"/>
          </a:xfrm>
        </p:grpSpPr>
        <p:pic>
          <p:nvPicPr>
            <p:cNvPr id="9" name="Picture 8">
              <a:extLst>
                <a:ext uri="{FF2B5EF4-FFF2-40B4-BE49-F238E27FC236}">
                  <a16:creationId xmlns:a16="http://schemas.microsoft.com/office/drawing/2014/main" id="{1B210F30-3E2D-B701-8C1D-315C141D7268}"/>
                </a:ext>
              </a:extLst>
            </p:cNvPr>
            <p:cNvPicPr>
              <a:picLocks/>
            </p:cNvPicPr>
            <p:nvPr userDrawn="1"/>
          </p:nvPicPr>
          <p:blipFill>
            <a:blip r:embed="rId5" cstate="print">
              <a:extLst>
                <a:ext uri="{28A0092B-C50C-407E-A947-70E740481C1C}">
                  <a14:useLocalDpi xmlns:a14="http://schemas.microsoft.com/office/drawing/2010/main" val="0"/>
                </a:ext>
              </a:extLst>
            </a:blip>
            <a:stretch>
              <a:fillRect/>
            </a:stretch>
          </p:blipFill>
          <p:spPr>
            <a:xfrm>
              <a:off x="609599" y="2917779"/>
              <a:ext cx="548640" cy="548640"/>
            </a:xfrm>
            <a:prstGeom prst="rect">
              <a:avLst/>
            </a:prstGeom>
          </p:spPr>
        </p:pic>
        <p:sp>
          <p:nvSpPr>
            <p:cNvPr id="14" name="TextBox 13">
              <a:extLst>
                <a:ext uri="{FF2B5EF4-FFF2-40B4-BE49-F238E27FC236}">
                  <a16:creationId xmlns:a16="http://schemas.microsoft.com/office/drawing/2014/main" id="{8419043F-D8F6-65E7-2638-2E63400C032D}"/>
                </a:ext>
              </a:extLst>
            </p:cNvPr>
            <p:cNvSpPr txBox="1"/>
            <p:nvPr userDrawn="1"/>
          </p:nvSpPr>
          <p:spPr>
            <a:xfrm>
              <a:off x="1158240" y="2961267"/>
              <a:ext cx="1365942" cy="461665"/>
            </a:xfrm>
            <a:prstGeom prst="rect">
              <a:avLst/>
            </a:prstGeom>
            <a:noFill/>
          </p:spPr>
          <p:txBody>
            <a:bodyPr wrap="square" rtlCol="0">
              <a:spAutoFit/>
            </a:bodyPr>
            <a:lstStyle/>
            <a:p>
              <a:r>
                <a:rPr lang="en-US" sz="2400" dirty="0">
                  <a:hlinkClick r:id="rId6"/>
                </a:rPr>
                <a:t>SCPEBA</a:t>
              </a:r>
              <a:endParaRPr lang="en-US" sz="2400" dirty="0"/>
            </a:p>
          </p:txBody>
        </p:sp>
      </p:grpSp>
      <p:grpSp>
        <p:nvGrpSpPr>
          <p:cNvPr id="19" name="Group 18">
            <a:extLst>
              <a:ext uri="{FF2B5EF4-FFF2-40B4-BE49-F238E27FC236}">
                <a16:creationId xmlns:a16="http://schemas.microsoft.com/office/drawing/2014/main" id="{45C8B557-1A2D-4D8F-EFF4-FCEC736BC666}"/>
              </a:ext>
            </a:extLst>
          </p:cNvPr>
          <p:cNvGrpSpPr/>
          <p:nvPr userDrawn="1"/>
        </p:nvGrpSpPr>
        <p:grpSpPr>
          <a:xfrm>
            <a:off x="3135283" y="2911735"/>
            <a:ext cx="2647532" cy="548640"/>
            <a:chOff x="4330395" y="3832865"/>
            <a:chExt cx="2647532" cy="548640"/>
          </a:xfrm>
        </p:grpSpPr>
        <p:pic>
          <p:nvPicPr>
            <p:cNvPr id="6" name="Picture 5">
              <a:extLst>
                <a:ext uri="{FF2B5EF4-FFF2-40B4-BE49-F238E27FC236}">
                  <a16:creationId xmlns:a16="http://schemas.microsoft.com/office/drawing/2014/main" id="{FBD0927B-5968-1F64-1681-83FEF03BCBC0}"/>
                </a:ext>
              </a:extLst>
            </p:cNvPr>
            <p:cNvPicPr>
              <a:picLocks/>
            </p:cNvPicPr>
            <p:nvPr userDrawn="1"/>
          </p:nvPicPr>
          <p:blipFill>
            <a:blip r:embed="rId7" cstate="print">
              <a:extLst>
                <a:ext uri="{28A0092B-C50C-407E-A947-70E740481C1C}">
                  <a14:useLocalDpi xmlns:a14="http://schemas.microsoft.com/office/drawing/2010/main" val="0"/>
                </a:ext>
              </a:extLst>
            </a:blip>
            <a:stretch>
              <a:fillRect/>
            </a:stretch>
          </p:blipFill>
          <p:spPr>
            <a:xfrm>
              <a:off x="4330395" y="3832865"/>
              <a:ext cx="548640" cy="548640"/>
            </a:xfrm>
            <a:prstGeom prst="rect">
              <a:avLst/>
            </a:prstGeom>
          </p:spPr>
        </p:pic>
        <p:sp>
          <p:nvSpPr>
            <p:cNvPr id="15" name="TextBox 14">
              <a:extLst>
                <a:ext uri="{FF2B5EF4-FFF2-40B4-BE49-F238E27FC236}">
                  <a16:creationId xmlns:a16="http://schemas.microsoft.com/office/drawing/2014/main" id="{4CC6851E-6881-3DBA-B315-07B72363F2AA}"/>
                </a:ext>
              </a:extLst>
            </p:cNvPr>
            <p:cNvSpPr txBox="1"/>
            <p:nvPr userDrawn="1"/>
          </p:nvSpPr>
          <p:spPr>
            <a:xfrm>
              <a:off x="4878202" y="3876353"/>
              <a:ext cx="2099725" cy="461665"/>
            </a:xfrm>
            <a:prstGeom prst="rect">
              <a:avLst/>
            </a:prstGeom>
            <a:noFill/>
          </p:spPr>
          <p:txBody>
            <a:bodyPr wrap="square" rtlCol="0">
              <a:spAutoFit/>
            </a:bodyPr>
            <a:lstStyle/>
            <a:p>
              <a:r>
                <a:rPr lang="en-US" sz="2400" u="sng" dirty="0">
                  <a:hlinkClick r:id="rId8"/>
                </a:rPr>
                <a:t>PEBA TV</a:t>
              </a:r>
              <a:endParaRPr lang="en-US" sz="2400" dirty="0"/>
            </a:p>
          </p:txBody>
        </p:sp>
      </p:grpSp>
      <p:grpSp>
        <p:nvGrpSpPr>
          <p:cNvPr id="18" name="Group 17">
            <a:extLst>
              <a:ext uri="{FF2B5EF4-FFF2-40B4-BE49-F238E27FC236}">
                <a16:creationId xmlns:a16="http://schemas.microsoft.com/office/drawing/2014/main" id="{1D064ED5-2112-8741-00D0-2E5DAB9051EA}"/>
              </a:ext>
            </a:extLst>
          </p:cNvPr>
          <p:cNvGrpSpPr/>
          <p:nvPr userDrawn="1"/>
        </p:nvGrpSpPr>
        <p:grpSpPr>
          <a:xfrm>
            <a:off x="3135283" y="3834767"/>
            <a:ext cx="5486401" cy="830997"/>
            <a:chOff x="609599" y="4768934"/>
            <a:chExt cx="5486401" cy="830997"/>
          </a:xfrm>
        </p:grpSpPr>
        <p:pic>
          <p:nvPicPr>
            <p:cNvPr id="10" name="Picture 9">
              <a:extLst>
                <a:ext uri="{FF2B5EF4-FFF2-40B4-BE49-F238E27FC236}">
                  <a16:creationId xmlns:a16="http://schemas.microsoft.com/office/drawing/2014/main" id="{82157BB8-7988-D2E8-0DB4-18AB1E0070B5}"/>
                </a:ext>
              </a:extLst>
            </p:cNvPr>
            <p:cNvPicPr>
              <a:picLocks/>
            </p:cNvPicPr>
            <p:nvPr userDrawn="1"/>
          </p:nvPicPr>
          <p:blipFill>
            <a:blip r:embed="rId9" cstate="print">
              <a:extLst>
                <a:ext uri="{28A0092B-C50C-407E-A947-70E740481C1C}">
                  <a14:useLocalDpi xmlns:a14="http://schemas.microsoft.com/office/drawing/2010/main" val="0"/>
                </a:ext>
              </a:extLst>
            </a:blip>
            <a:stretch>
              <a:fillRect/>
            </a:stretch>
          </p:blipFill>
          <p:spPr>
            <a:xfrm>
              <a:off x="609599" y="4910112"/>
              <a:ext cx="548640" cy="548640"/>
            </a:xfrm>
            <a:prstGeom prst="rect">
              <a:avLst/>
            </a:prstGeom>
          </p:spPr>
        </p:pic>
        <p:sp>
          <p:nvSpPr>
            <p:cNvPr id="16" name="TextBox 15">
              <a:extLst>
                <a:ext uri="{FF2B5EF4-FFF2-40B4-BE49-F238E27FC236}">
                  <a16:creationId xmlns:a16="http://schemas.microsoft.com/office/drawing/2014/main" id="{F940E506-B7C5-7D05-3D7E-826C1BA055E8}"/>
                </a:ext>
              </a:extLst>
            </p:cNvPr>
            <p:cNvSpPr txBox="1"/>
            <p:nvPr userDrawn="1"/>
          </p:nvSpPr>
          <p:spPr>
            <a:xfrm>
              <a:off x="1158239" y="4768934"/>
              <a:ext cx="4937761" cy="830997"/>
            </a:xfrm>
            <a:prstGeom prst="rect">
              <a:avLst/>
            </a:prstGeom>
            <a:noFill/>
          </p:spPr>
          <p:txBody>
            <a:bodyPr wrap="square" rtlCol="0">
              <a:spAutoFit/>
            </a:bodyPr>
            <a:lstStyle/>
            <a:p>
              <a:r>
                <a:rPr lang="en-US" sz="2400" u="sng" kern="1200" dirty="0">
                  <a:solidFill>
                    <a:schemeClr val="tx1"/>
                  </a:solidFill>
                  <a:effectLst/>
                  <a:latin typeface="+mn-lt"/>
                  <a:ea typeface="+mn-ea"/>
                  <a:cs typeface="+mn-cs"/>
                  <a:hlinkClick r:id="rId10"/>
                </a:rPr>
                <a:t>South Carolina Public </a:t>
              </a:r>
              <a:br>
                <a:rPr lang="en-US" sz="2400" u="sng" kern="1200" dirty="0">
                  <a:solidFill>
                    <a:schemeClr val="tx1"/>
                  </a:solidFill>
                  <a:effectLst/>
                  <a:latin typeface="+mn-lt"/>
                  <a:ea typeface="+mn-ea"/>
                  <a:cs typeface="+mn-cs"/>
                  <a:hlinkClick r:id="rId10"/>
                </a:rPr>
              </a:br>
              <a:r>
                <a:rPr lang="en-US" sz="2400" u="sng" kern="1200" dirty="0">
                  <a:solidFill>
                    <a:schemeClr val="tx1"/>
                  </a:solidFill>
                  <a:effectLst/>
                  <a:latin typeface="+mn-lt"/>
                  <a:ea typeface="+mn-ea"/>
                  <a:cs typeface="+mn-cs"/>
                  <a:hlinkClick r:id="rId10"/>
                </a:rPr>
                <a:t>Employee Benefit Authority</a:t>
              </a:r>
              <a:endParaRPr lang="en-US" sz="3600" dirty="0"/>
            </a:p>
          </p:txBody>
        </p:sp>
      </p:grpSp>
      <p:grpSp>
        <p:nvGrpSpPr>
          <p:cNvPr id="20" name="Group 19">
            <a:extLst>
              <a:ext uri="{FF2B5EF4-FFF2-40B4-BE49-F238E27FC236}">
                <a16:creationId xmlns:a16="http://schemas.microsoft.com/office/drawing/2014/main" id="{08B3C213-180E-2382-47A3-3C00933B761F}"/>
              </a:ext>
            </a:extLst>
          </p:cNvPr>
          <p:cNvGrpSpPr/>
          <p:nvPr userDrawn="1"/>
        </p:nvGrpSpPr>
        <p:grpSpPr>
          <a:xfrm>
            <a:off x="609599" y="4751755"/>
            <a:ext cx="2354022" cy="548640"/>
            <a:chOff x="4329563" y="2917779"/>
            <a:chExt cx="2354022" cy="548640"/>
          </a:xfrm>
        </p:grpSpPr>
        <p:pic>
          <p:nvPicPr>
            <p:cNvPr id="5" name="Picture 4">
              <a:extLst>
                <a:ext uri="{FF2B5EF4-FFF2-40B4-BE49-F238E27FC236}">
                  <a16:creationId xmlns:a16="http://schemas.microsoft.com/office/drawing/2014/main" id="{7D03A7D1-CB11-93B8-F179-11F9137165C8}"/>
                </a:ext>
              </a:extLst>
            </p:cNvPr>
            <p:cNvPicPr>
              <a:picLocks/>
            </p:cNvPicPr>
            <p:nvPr userDrawn="1"/>
          </p:nvPicPr>
          <p:blipFill>
            <a:blip r:embed="rId11" cstate="print">
              <a:extLst>
                <a:ext uri="{28A0092B-C50C-407E-A947-70E740481C1C}">
                  <a14:useLocalDpi xmlns:a14="http://schemas.microsoft.com/office/drawing/2010/main" val="0"/>
                </a:ext>
              </a:extLst>
            </a:blip>
            <a:stretch>
              <a:fillRect/>
            </a:stretch>
          </p:blipFill>
          <p:spPr>
            <a:xfrm>
              <a:off x="4329563" y="2917779"/>
              <a:ext cx="548640" cy="548640"/>
            </a:xfrm>
            <a:prstGeom prst="rect">
              <a:avLst/>
            </a:prstGeom>
          </p:spPr>
        </p:pic>
        <p:sp>
          <p:nvSpPr>
            <p:cNvPr id="17" name="TextBox 16">
              <a:extLst>
                <a:ext uri="{FF2B5EF4-FFF2-40B4-BE49-F238E27FC236}">
                  <a16:creationId xmlns:a16="http://schemas.microsoft.com/office/drawing/2014/main" id="{C23DDA84-0906-A535-3352-873978273A84}"/>
                </a:ext>
              </a:extLst>
            </p:cNvPr>
            <p:cNvSpPr txBox="1"/>
            <p:nvPr userDrawn="1"/>
          </p:nvSpPr>
          <p:spPr>
            <a:xfrm>
              <a:off x="4877370" y="2961267"/>
              <a:ext cx="1806215" cy="461665"/>
            </a:xfrm>
            <a:prstGeom prst="rect">
              <a:avLst/>
            </a:prstGeom>
            <a:noFill/>
          </p:spPr>
          <p:txBody>
            <a:bodyPr wrap="square" rtlCol="0">
              <a:spAutoFit/>
            </a:bodyPr>
            <a:lstStyle/>
            <a:p>
              <a:r>
                <a:rPr lang="en-US" sz="2400" dirty="0">
                  <a:hlinkClick r:id="rId12"/>
                </a:rPr>
                <a:t>s.c.peba</a:t>
              </a:r>
              <a:endParaRPr lang="en-US" sz="2400" dirty="0"/>
            </a:p>
          </p:txBody>
        </p:sp>
      </p:grpSp>
    </p:spTree>
    <p:extLst>
      <p:ext uri="{BB962C8B-B14F-4D97-AF65-F5344CB8AC3E}">
        <p14:creationId xmlns:p14="http://schemas.microsoft.com/office/powerpoint/2010/main" val="92918353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Disclaimer">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FF8A359-9373-4FC2-92EF-41E6DE378A96}"/>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3" name="Slide Number Placeholder 5">
            <a:extLst>
              <a:ext uri="{FF2B5EF4-FFF2-40B4-BE49-F238E27FC236}">
                <a16:creationId xmlns:a16="http://schemas.microsoft.com/office/drawing/2014/main" id="{D19FC374-0225-08E2-22A8-245F54F23F20}"/>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6" name="Rectangle 5">
            <a:extLst>
              <a:ext uri="{FF2B5EF4-FFF2-40B4-BE49-F238E27FC236}">
                <a16:creationId xmlns:a16="http://schemas.microsoft.com/office/drawing/2014/main" id="{27F27499-80F4-9839-56AF-E21DB87CC464}"/>
              </a:ext>
            </a:extLst>
          </p:cNvPr>
          <p:cNvSpPr/>
          <p:nvPr userDrawn="1"/>
        </p:nvSpPr>
        <p:spPr>
          <a:xfrm>
            <a:off x="609599" y="1611018"/>
            <a:ext cx="10972800" cy="2308324"/>
          </a:xfrm>
          <a:prstGeom prst="rect">
            <a:avLst/>
          </a:prstGeom>
        </p:spPr>
        <p:txBody>
          <a:bodyPr wrap="square">
            <a:spAutoFit/>
          </a:body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sz="2000" dirty="0">
                <a:solidFill>
                  <a:schemeClr val="tx2"/>
                </a:solidFill>
              </a:rPr>
              <a:t>This presentation does not constitute a comprehensive or binding representation of the employee benefit programs PEBA administers. The terms and conditions of the employee benefit programs PEBA administers are set out in the applicable statutes and plan documents and are subject to change. Benefits administrators and others chosen by your employer to assist you with your participation in these employee benefit programs are not agents or employees of PEBA and are not authorized to bind PEBA or make representations on behalf of PEBA. Please contact PEBA for the most current information. The language used in this presentation does not create any contractual rights or entitlements for any person.</a:t>
            </a:r>
          </a:p>
        </p:txBody>
      </p:sp>
      <p:sp>
        <p:nvSpPr>
          <p:cNvPr id="7" name="TextBox 6">
            <a:extLst>
              <a:ext uri="{FF2B5EF4-FFF2-40B4-BE49-F238E27FC236}">
                <a16:creationId xmlns:a16="http://schemas.microsoft.com/office/drawing/2014/main" id="{84ECC850-B988-E399-A6DC-BFF24914A774}"/>
              </a:ext>
            </a:extLst>
          </p:cNvPr>
          <p:cNvSpPr txBox="1"/>
          <p:nvPr userDrawn="1"/>
        </p:nvSpPr>
        <p:spPr>
          <a:xfrm>
            <a:off x="609599" y="476550"/>
            <a:ext cx="4433455" cy="553998"/>
          </a:xfrm>
          <a:prstGeom prst="rect">
            <a:avLst/>
          </a:prstGeom>
          <a:noFill/>
        </p:spPr>
        <p:txBody>
          <a:bodyPr wrap="square" rtlCol="0" anchor="ctr">
            <a:spAutoFit/>
          </a:bodyPr>
          <a:lstStyle/>
          <a:p>
            <a:r>
              <a:rPr lang="en-US" sz="3000" b="1" dirty="0">
                <a:solidFill>
                  <a:schemeClr val="tx2"/>
                </a:solidFill>
                <a:latin typeface="Times New Roman" panose="02020603050405020304" pitchFamily="18" charset="0"/>
                <a:cs typeface="Times New Roman" panose="02020603050405020304" pitchFamily="18" charset="0"/>
              </a:rPr>
              <a:t>Disclaimer</a:t>
            </a:r>
          </a:p>
        </p:txBody>
      </p:sp>
    </p:spTree>
    <p:extLst>
      <p:ext uri="{BB962C8B-B14F-4D97-AF65-F5344CB8AC3E}">
        <p14:creationId xmlns:p14="http://schemas.microsoft.com/office/powerpoint/2010/main" val="81562191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Two Content">
    <p:spTree>
      <p:nvGrpSpPr>
        <p:cNvPr id="1" name=""/>
        <p:cNvGrpSpPr/>
        <p:nvPr/>
      </p:nvGrpSpPr>
      <p:grpSpPr>
        <a:xfrm>
          <a:off x="0" y="0"/>
          <a:ext cx="0" cy="0"/>
          <a:chOff x="0" y="0"/>
          <a:chExt cx="0" cy="0"/>
        </a:xfrm>
      </p:grpSpPr>
      <p:pic>
        <p:nvPicPr>
          <p:cNvPr id="5" name="Picture 6">
            <a:extLst>
              <a:ext uri="{FF2B5EF4-FFF2-40B4-BE49-F238E27FC236}">
                <a16:creationId xmlns:a16="http://schemas.microsoft.com/office/drawing/2014/main" id="{6E4A278D-98BD-4F99-B489-EB034A08BCA6}"/>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0"/>
            <a:ext cx="12192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Content Placeholder 2"/>
          <p:cNvSpPr>
            <a:spLocks noGrp="1"/>
          </p:cNvSpPr>
          <p:nvPr>
            <p:ph sz="half" idx="1"/>
          </p:nvPr>
        </p:nvSpPr>
        <p:spPr>
          <a:xfrm>
            <a:off x="609600" y="1261872"/>
            <a:ext cx="5181600" cy="5029200"/>
          </a:xfrm>
        </p:spPr>
        <p:txBody>
          <a:bodyPr/>
          <a:lstStyle>
            <a:lvl1pPr>
              <a:defRPr sz="2400">
                <a:solidFill>
                  <a:schemeClr val="tx2"/>
                </a:solidFill>
              </a:defRPr>
            </a:lvl1pPr>
            <a:lvl2pPr>
              <a:defRPr sz="20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00800" y="1261872"/>
            <a:ext cx="5181600" cy="5029200"/>
          </a:xfrm>
        </p:spPr>
        <p:txBody>
          <a:bodyPr/>
          <a:lstStyle>
            <a:lvl1pPr>
              <a:defRPr sz="2400">
                <a:solidFill>
                  <a:schemeClr val="tx2"/>
                </a:solidFill>
              </a:defRPr>
            </a:lvl1pPr>
            <a:lvl2pPr>
              <a:defRPr sz="20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Title 1"/>
          <p:cNvSpPr>
            <a:spLocks noGrp="1"/>
          </p:cNvSpPr>
          <p:nvPr>
            <p:ph type="title"/>
          </p:nvPr>
        </p:nvSpPr>
        <p:spPr>
          <a:xfrm>
            <a:off x="609598" y="228600"/>
            <a:ext cx="10972799" cy="804672"/>
          </a:xfrm>
        </p:spPr>
        <p:txBody>
          <a:bodyPr>
            <a:normAutofit/>
          </a:bodyPr>
          <a:lstStyle>
            <a:lvl1pPr>
              <a:defRPr sz="2800" b="1">
                <a:solidFill>
                  <a:schemeClr val="accent2"/>
                </a:solidFill>
                <a:latin typeface="Times New Roman" panose="02020603050405020304" pitchFamily="18" charset="0"/>
                <a:cs typeface="Times New Roman" panose="02020603050405020304" pitchFamily="18" charset="0"/>
              </a:defRPr>
            </a:lvl1pPr>
          </a:lstStyle>
          <a:p>
            <a:r>
              <a:rPr lang="en-US"/>
              <a:t>Click to edit Master title style</a:t>
            </a:r>
            <a:endParaRPr lang="en-US" dirty="0"/>
          </a:p>
        </p:txBody>
      </p:sp>
      <p:sp>
        <p:nvSpPr>
          <p:cNvPr id="6" name="Slide Number Placeholder 5">
            <a:extLst>
              <a:ext uri="{FF2B5EF4-FFF2-40B4-BE49-F238E27FC236}">
                <a16:creationId xmlns:a16="http://schemas.microsoft.com/office/drawing/2014/main" id="{CB6BFA35-6A20-415C-80E4-148A8221A214}"/>
              </a:ext>
            </a:extLst>
          </p:cNvPr>
          <p:cNvSpPr>
            <a:spLocks noGrp="1"/>
          </p:cNvSpPr>
          <p:nvPr>
            <p:ph type="sldNum" sz="quarter" idx="10"/>
          </p:nvPr>
        </p:nvSpPr>
        <p:spPr>
          <a:xfrm>
            <a:off x="11118851" y="6400800"/>
            <a:ext cx="1073149"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pPr>
              <a:defRPr/>
            </a:pPr>
            <a:fld id="{22ED343D-422D-4BB7-AC04-D46A47F2C634}" type="slidenum">
              <a:rPr lang="en-US"/>
              <a:pPr>
                <a:defRPr/>
              </a:pPr>
              <a:t>‹#›</a:t>
            </a:fld>
            <a:endParaRPr lang="en-US" dirty="0"/>
          </a:p>
        </p:txBody>
      </p:sp>
    </p:spTree>
    <p:extLst>
      <p:ext uri="{BB962C8B-B14F-4D97-AF65-F5344CB8AC3E}">
        <p14:creationId xmlns:p14="http://schemas.microsoft.com/office/powerpoint/2010/main" val="14934764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ection divider">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63E83DF9-E00E-4BB3-A617-E96FA563FA99}"/>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2" name="Title 1"/>
          <p:cNvSpPr>
            <a:spLocks noGrp="1"/>
          </p:cNvSpPr>
          <p:nvPr>
            <p:ph type="title" hasCustomPrompt="1"/>
          </p:nvPr>
        </p:nvSpPr>
        <p:spPr>
          <a:xfrm>
            <a:off x="336550" y="2626822"/>
            <a:ext cx="6363508" cy="2335876"/>
          </a:xfrm>
        </p:spPr>
        <p:txBody>
          <a:bodyPr anchor="ctr">
            <a:normAutofit/>
          </a:bodyPr>
          <a:lstStyle>
            <a:lvl1pPr>
              <a:defRPr sz="3000" b="1" baseline="0">
                <a:solidFill>
                  <a:schemeClr val="bg1"/>
                </a:solidFill>
                <a:latin typeface="Times New Roman" panose="02020603050405020304" pitchFamily="18" charset="0"/>
                <a:cs typeface="Times New Roman" panose="02020603050405020304" pitchFamily="18" charset="0"/>
              </a:defRPr>
            </a:lvl1pPr>
          </a:lstStyle>
          <a:p>
            <a:r>
              <a:rPr lang="en-US" dirty="0"/>
              <a:t>Click to section title</a:t>
            </a:r>
          </a:p>
        </p:txBody>
      </p:sp>
      <p:sp>
        <p:nvSpPr>
          <p:cNvPr id="10" name="Slide Number Placeholder 5"/>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8" name="Subtitle 2"/>
          <p:cNvSpPr>
            <a:spLocks noGrp="1"/>
          </p:cNvSpPr>
          <p:nvPr>
            <p:ph type="subTitle" idx="13" hasCustomPrompt="1"/>
          </p:nvPr>
        </p:nvSpPr>
        <p:spPr>
          <a:xfrm>
            <a:off x="336550" y="5311838"/>
            <a:ext cx="6105814" cy="689951"/>
          </a:xfrm>
        </p:spPr>
        <p:txBody>
          <a:bodyPr anchor="t" anchorCtr="0">
            <a:normAutofit/>
          </a:bodyPr>
          <a:lstStyle>
            <a:lvl1pPr marL="0" indent="0" algn="l">
              <a:buNone/>
              <a:defRPr sz="2000">
                <a:solidFill>
                  <a:schemeClr val="bg2">
                    <a:lumMod val="75000"/>
                  </a:schemeClr>
                </a:solidFill>
                <a:latin typeface="Times New Roman" panose="02020603050405020304" pitchFamily="18" charset="0"/>
                <a:cs typeface="Times New Roman" panose="02020603050405020304" pitchFamily="18"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Click to edit section subtitle</a:t>
            </a:r>
          </a:p>
        </p:txBody>
      </p:sp>
    </p:spTree>
    <p:extLst>
      <p:ext uri="{BB962C8B-B14F-4D97-AF65-F5344CB8AC3E}">
        <p14:creationId xmlns:p14="http://schemas.microsoft.com/office/powerpoint/2010/main" val="6907547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One column_simple">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FF8A359-9373-4FC2-92EF-41E6DE378A96}"/>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3" name="Slide Number Placeholder 5">
            <a:extLst>
              <a:ext uri="{FF2B5EF4-FFF2-40B4-BE49-F238E27FC236}">
                <a16:creationId xmlns:a16="http://schemas.microsoft.com/office/drawing/2014/main" id="{D19FC374-0225-08E2-22A8-245F54F23F20}"/>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2" name="Content Placeholder 2">
            <a:extLst>
              <a:ext uri="{FF2B5EF4-FFF2-40B4-BE49-F238E27FC236}">
                <a16:creationId xmlns:a16="http://schemas.microsoft.com/office/drawing/2014/main" id="{4707B9D8-B732-E833-79CA-2CF10BB91622}"/>
              </a:ext>
            </a:extLst>
          </p:cNvPr>
          <p:cNvSpPr>
            <a:spLocks noGrp="1"/>
          </p:cNvSpPr>
          <p:nvPr>
            <p:ph sz="half" idx="1" hasCustomPrompt="1"/>
          </p:nvPr>
        </p:nvSpPr>
        <p:spPr>
          <a:xfrm>
            <a:off x="609600" y="1611018"/>
            <a:ext cx="10972798" cy="4690026"/>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itle 1">
            <a:extLst>
              <a:ext uri="{FF2B5EF4-FFF2-40B4-BE49-F238E27FC236}">
                <a16:creationId xmlns:a16="http://schemas.microsoft.com/office/drawing/2014/main" id="{4D828966-E531-9197-F0E1-3A79B5C315E2}"/>
              </a:ext>
            </a:extLst>
          </p:cNvPr>
          <p:cNvSpPr>
            <a:spLocks noGrp="1"/>
          </p:cNvSpPr>
          <p:nvPr>
            <p:ph type="title" hasCustomPrompt="1"/>
          </p:nvPr>
        </p:nvSpPr>
        <p:spPr>
          <a:xfrm>
            <a:off x="609599" y="228600"/>
            <a:ext cx="10972799" cy="1049898"/>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42919854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lumn_simple">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2C440424-D210-4D0E-B3A0-673BF781CDB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3" name="Content Placeholder 2"/>
          <p:cNvSpPr>
            <a:spLocks noGrp="1"/>
          </p:cNvSpPr>
          <p:nvPr>
            <p:ph sz="half" idx="1" hasCustomPrompt="1"/>
          </p:nvPr>
        </p:nvSpPr>
        <p:spPr>
          <a:xfrm>
            <a:off x="609600" y="1601044"/>
            <a:ext cx="5181600" cy="4690027"/>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hasCustomPrompt="1"/>
          </p:nvPr>
        </p:nvSpPr>
        <p:spPr>
          <a:xfrm>
            <a:off x="6400800" y="1611018"/>
            <a:ext cx="5181600" cy="4680054"/>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 name="Slide Number Placeholder 5">
            <a:extLst>
              <a:ext uri="{FF2B5EF4-FFF2-40B4-BE49-F238E27FC236}">
                <a16:creationId xmlns:a16="http://schemas.microsoft.com/office/drawing/2014/main" id="{26571F65-A9A5-4040-F1EB-909282DC42C9}"/>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10" name="Title 1">
            <a:extLst>
              <a:ext uri="{FF2B5EF4-FFF2-40B4-BE49-F238E27FC236}">
                <a16:creationId xmlns:a16="http://schemas.microsoft.com/office/drawing/2014/main" id="{8FB323F1-D632-3DE0-82DF-692C19B63F40}"/>
              </a:ext>
            </a:extLst>
          </p:cNvPr>
          <p:cNvSpPr>
            <a:spLocks noGrp="1"/>
          </p:cNvSpPr>
          <p:nvPr>
            <p:ph type="title" hasCustomPrompt="1"/>
          </p:nvPr>
        </p:nvSpPr>
        <p:spPr>
          <a:xfrm>
            <a:off x="609599" y="228600"/>
            <a:ext cx="10972799" cy="1049898"/>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37140963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One column_block title">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875D3039-9B0D-4456-A1DB-A81F3165AFB2}"/>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2" name="Title 1"/>
          <p:cNvSpPr>
            <a:spLocks noGrp="1"/>
          </p:cNvSpPr>
          <p:nvPr>
            <p:ph type="title" hasCustomPrompt="1"/>
          </p:nvPr>
        </p:nvSpPr>
        <p:spPr>
          <a:xfrm>
            <a:off x="609600" y="228599"/>
            <a:ext cx="9598430" cy="1724899"/>
          </a:xfrm>
        </p:spPr>
        <p:txBody>
          <a:bodyPr anchor="ctr" anchorCtr="0">
            <a:normAutofit/>
          </a:bodyPr>
          <a:lstStyle>
            <a:lvl1pPr>
              <a:defRPr sz="3000" b="1">
                <a:solidFill>
                  <a:schemeClr val="bg1"/>
                </a:solidFill>
                <a:latin typeface="Times New Roman" panose="02020603050405020304" pitchFamily="18" charset="0"/>
                <a:cs typeface="Times New Roman" panose="02020603050405020304" pitchFamily="18" charset="0"/>
              </a:defRPr>
            </a:lvl1pPr>
          </a:lstStyle>
          <a:p>
            <a:r>
              <a:rPr lang="en-US" dirty="0"/>
              <a:t>Click to edit slide title</a:t>
            </a:r>
          </a:p>
        </p:txBody>
      </p:sp>
      <p:sp>
        <p:nvSpPr>
          <p:cNvPr id="3" name="Content Placeholder 2"/>
          <p:cNvSpPr>
            <a:spLocks noGrp="1"/>
          </p:cNvSpPr>
          <p:nvPr>
            <p:ph idx="1" hasCustomPrompt="1"/>
          </p:nvPr>
        </p:nvSpPr>
        <p:spPr>
          <a:xfrm>
            <a:off x="609600" y="2510455"/>
            <a:ext cx="10972800" cy="3790590"/>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Slide Number Placeholder 5">
            <a:extLst>
              <a:ext uri="{FF2B5EF4-FFF2-40B4-BE49-F238E27FC236}">
                <a16:creationId xmlns:a16="http://schemas.microsoft.com/office/drawing/2014/main" id="{D36BA443-4CAB-85FE-83E0-3C6B8B3565C9}"/>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31832307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_block title">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875D3039-9B0D-4456-A1DB-A81F3165AFB2}"/>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2" name="Title 1"/>
          <p:cNvSpPr>
            <a:spLocks noGrp="1"/>
          </p:cNvSpPr>
          <p:nvPr>
            <p:ph type="title" hasCustomPrompt="1"/>
          </p:nvPr>
        </p:nvSpPr>
        <p:spPr>
          <a:xfrm>
            <a:off x="609600" y="228599"/>
            <a:ext cx="9598430" cy="1724899"/>
          </a:xfrm>
        </p:spPr>
        <p:txBody>
          <a:bodyPr anchor="ctr" anchorCtr="0">
            <a:normAutofit/>
          </a:bodyPr>
          <a:lstStyle>
            <a:lvl1pPr>
              <a:defRPr sz="3000" b="1">
                <a:solidFill>
                  <a:schemeClr val="bg1"/>
                </a:solidFill>
                <a:latin typeface="Times New Roman" panose="02020603050405020304" pitchFamily="18" charset="0"/>
                <a:cs typeface="Times New Roman" panose="02020603050405020304" pitchFamily="18" charset="0"/>
              </a:defRPr>
            </a:lvl1pPr>
          </a:lstStyle>
          <a:p>
            <a:r>
              <a:rPr lang="en-US" dirty="0"/>
              <a:t>Click to edit slide title</a:t>
            </a:r>
          </a:p>
        </p:txBody>
      </p:sp>
      <p:sp>
        <p:nvSpPr>
          <p:cNvPr id="5" name="Slide Number Placeholder 5">
            <a:extLst>
              <a:ext uri="{FF2B5EF4-FFF2-40B4-BE49-F238E27FC236}">
                <a16:creationId xmlns:a16="http://schemas.microsoft.com/office/drawing/2014/main" id="{D36BA443-4CAB-85FE-83E0-3C6B8B3565C9}"/>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4" name="Content Placeholder 2">
            <a:extLst>
              <a:ext uri="{FF2B5EF4-FFF2-40B4-BE49-F238E27FC236}">
                <a16:creationId xmlns:a16="http://schemas.microsoft.com/office/drawing/2014/main" id="{E0F5FC08-2CC4-B3F1-36DF-75318075EDE8}"/>
              </a:ext>
            </a:extLst>
          </p:cNvPr>
          <p:cNvSpPr>
            <a:spLocks noGrp="1"/>
          </p:cNvSpPr>
          <p:nvPr>
            <p:ph sz="half" idx="13" hasCustomPrompt="1"/>
          </p:nvPr>
        </p:nvSpPr>
        <p:spPr>
          <a:xfrm>
            <a:off x="609600" y="2500481"/>
            <a:ext cx="5181600" cy="3790590"/>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Content Placeholder 3">
            <a:extLst>
              <a:ext uri="{FF2B5EF4-FFF2-40B4-BE49-F238E27FC236}">
                <a16:creationId xmlns:a16="http://schemas.microsoft.com/office/drawing/2014/main" id="{8762C4BE-86E3-D6D0-9618-3212B82DB396}"/>
              </a:ext>
            </a:extLst>
          </p:cNvPr>
          <p:cNvSpPr>
            <a:spLocks noGrp="1"/>
          </p:cNvSpPr>
          <p:nvPr>
            <p:ph sz="half" idx="2" hasCustomPrompt="1"/>
          </p:nvPr>
        </p:nvSpPr>
        <p:spPr>
          <a:xfrm>
            <a:off x="6400800" y="2508542"/>
            <a:ext cx="5181600" cy="3782530"/>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7014433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wo column_blue and gray">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95D8F1E-466F-49AA-81A5-A2C1CA2EA29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2" name="Content Placeholder 2">
            <a:extLst>
              <a:ext uri="{FF2B5EF4-FFF2-40B4-BE49-F238E27FC236}">
                <a16:creationId xmlns:a16="http://schemas.microsoft.com/office/drawing/2014/main" id="{C105F7CB-9D49-5498-E69E-2AA19D8C387B}"/>
              </a:ext>
            </a:extLst>
          </p:cNvPr>
          <p:cNvSpPr>
            <a:spLocks noGrp="1"/>
          </p:cNvSpPr>
          <p:nvPr>
            <p:ph sz="half" idx="1" hasCustomPrompt="1"/>
          </p:nvPr>
        </p:nvSpPr>
        <p:spPr>
          <a:xfrm>
            <a:off x="609600" y="2917779"/>
            <a:ext cx="3912524" cy="3373294"/>
          </a:xfrm>
        </p:spPr>
        <p:txBody>
          <a:bodyPr/>
          <a:lstStyle>
            <a:lvl1pPr>
              <a:defRPr sz="2000">
                <a:solidFill>
                  <a:schemeClr val="bg1"/>
                </a:solidFill>
              </a:defRPr>
            </a:lvl1pPr>
            <a:lvl2pPr>
              <a:defRPr sz="1800">
                <a:solidFill>
                  <a:schemeClr val="bg1"/>
                </a:solidFill>
              </a:defRPr>
            </a:lvl2pPr>
            <a:lvl3pPr>
              <a:defRPr sz="1600">
                <a:solidFill>
                  <a:schemeClr val="bg1"/>
                </a:solidFill>
              </a:defRPr>
            </a:lvl3pPr>
            <a:lvl4pPr>
              <a:defRPr sz="1400">
                <a:solidFill>
                  <a:schemeClr val="bg1"/>
                </a:solidFill>
              </a:defRPr>
            </a:lvl4pPr>
            <a:lvl5pPr>
              <a:defRPr sz="1400">
                <a:solidFill>
                  <a:schemeClr val="bg1"/>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3" name="Content Placeholder 3">
            <a:extLst>
              <a:ext uri="{FF2B5EF4-FFF2-40B4-BE49-F238E27FC236}">
                <a16:creationId xmlns:a16="http://schemas.microsoft.com/office/drawing/2014/main" id="{14645053-EEB2-1C18-C990-1381BD23596C}"/>
              </a:ext>
            </a:extLst>
          </p:cNvPr>
          <p:cNvSpPr>
            <a:spLocks noGrp="1"/>
          </p:cNvSpPr>
          <p:nvPr>
            <p:ph sz="half" idx="2" hasCustomPrompt="1"/>
          </p:nvPr>
        </p:nvSpPr>
        <p:spPr>
          <a:xfrm>
            <a:off x="6096000" y="2917776"/>
            <a:ext cx="5486400" cy="3373295"/>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Title 1">
            <a:extLst>
              <a:ext uri="{FF2B5EF4-FFF2-40B4-BE49-F238E27FC236}">
                <a16:creationId xmlns:a16="http://schemas.microsoft.com/office/drawing/2014/main" id="{F09D25B9-7A5D-1DC6-CAB7-1D483B095A39}"/>
              </a:ext>
            </a:extLst>
          </p:cNvPr>
          <p:cNvSpPr>
            <a:spLocks noGrp="1"/>
          </p:cNvSpPr>
          <p:nvPr>
            <p:ph type="title" hasCustomPrompt="1"/>
          </p:nvPr>
        </p:nvSpPr>
        <p:spPr>
          <a:xfrm>
            <a:off x="609599" y="228600"/>
            <a:ext cx="10972799" cy="2122246"/>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
        <p:nvSpPr>
          <p:cNvPr id="8" name="Slide Number Placeholder 5">
            <a:extLst>
              <a:ext uri="{FF2B5EF4-FFF2-40B4-BE49-F238E27FC236}">
                <a16:creationId xmlns:a16="http://schemas.microsoft.com/office/drawing/2014/main" id="{B6E9351A-D332-227C-C8BC-16022A299044}"/>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27617387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One column_blue and gray">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95D8F1E-466F-49AA-81A5-A2C1CA2EA29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2" name="Content Placeholder 2">
            <a:extLst>
              <a:ext uri="{FF2B5EF4-FFF2-40B4-BE49-F238E27FC236}">
                <a16:creationId xmlns:a16="http://schemas.microsoft.com/office/drawing/2014/main" id="{C105F7CB-9D49-5498-E69E-2AA19D8C387B}"/>
              </a:ext>
            </a:extLst>
          </p:cNvPr>
          <p:cNvSpPr>
            <a:spLocks noGrp="1"/>
          </p:cNvSpPr>
          <p:nvPr>
            <p:ph sz="half" idx="1" hasCustomPrompt="1"/>
          </p:nvPr>
        </p:nvSpPr>
        <p:spPr>
          <a:xfrm>
            <a:off x="609599" y="2917779"/>
            <a:ext cx="5866015" cy="3373294"/>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Title 1">
            <a:extLst>
              <a:ext uri="{FF2B5EF4-FFF2-40B4-BE49-F238E27FC236}">
                <a16:creationId xmlns:a16="http://schemas.microsoft.com/office/drawing/2014/main" id="{F09D25B9-7A5D-1DC6-CAB7-1D483B095A39}"/>
              </a:ext>
            </a:extLst>
          </p:cNvPr>
          <p:cNvSpPr>
            <a:spLocks noGrp="1"/>
          </p:cNvSpPr>
          <p:nvPr>
            <p:ph type="title" hasCustomPrompt="1"/>
          </p:nvPr>
        </p:nvSpPr>
        <p:spPr>
          <a:xfrm>
            <a:off x="609600" y="228599"/>
            <a:ext cx="4702234" cy="2223655"/>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
        <p:nvSpPr>
          <p:cNvPr id="8" name="Slide Number Placeholder 5">
            <a:extLst>
              <a:ext uri="{FF2B5EF4-FFF2-40B4-BE49-F238E27FC236}">
                <a16:creationId xmlns:a16="http://schemas.microsoft.com/office/drawing/2014/main" id="{B6E9351A-D332-227C-C8BC-16022A299044}"/>
              </a:ext>
            </a:extLst>
          </p:cNvPr>
          <p:cNvSpPr>
            <a:spLocks noGrp="1"/>
          </p:cNvSpPr>
          <p:nvPr>
            <p:ph type="sldNum" sz="quarter" idx="12"/>
          </p:nvPr>
        </p:nvSpPr>
        <p:spPr>
          <a:xfrm>
            <a:off x="11019348" y="6301044"/>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41077564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wo column_block on right">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875D3039-9B0D-4456-A1DB-A81F3165AFB2}"/>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5" name="Slide Number Placeholder 5">
            <a:extLst>
              <a:ext uri="{FF2B5EF4-FFF2-40B4-BE49-F238E27FC236}">
                <a16:creationId xmlns:a16="http://schemas.microsoft.com/office/drawing/2014/main" id="{D36BA443-4CAB-85FE-83E0-3C6B8B3565C9}"/>
              </a:ext>
            </a:extLst>
          </p:cNvPr>
          <p:cNvSpPr>
            <a:spLocks noGrp="1"/>
          </p:cNvSpPr>
          <p:nvPr>
            <p:ph type="sldNum" sz="quarter" idx="12"/>
          </p:nvPr>
        </p:nvSpPr>
        <p:spPr>
          <a:xfrm>
            <a:off x="11019348" y="6301044"/>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3" name="Content Placeholder 2">
            <a:extLst>
              <a:ext uri="{FF2B5EF4-FFF2-40B4-BE49-F238E27FC236}">
                <a16:creationId xmlns:a16="http://schemas.microsoft.com/office/drawing/2014/main" id="{F14DD24C-DE62-2304-D00B-211117A25BAA}"/>
              </a:ext>
            </a:extLst>
          </p:cNvPr>
          <p:cNvSpPr>
            <a:spLocks noGrp="1"/>
          </p:cNvSpPr>
          <p:nvPr>
            <p:ph sz="half" idx="1" hasCustomPrompt="1"/>
          </p:nvPr>
        </p:nvSpPr>
        <p:spPr>
          <a:xfrm>
            <a:off x="609600" y="1601044"/>
            <a:ext cx="3338945" cy="4690027"/>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Content Placeholder 3">
            <a:extLst>
              <a:ext uri="{FF2B5EF4-FFF2-40B4-BE49-F238E27FC236}">
                <a16:creationId xmlns:a16="http://schemas.microsoft.com/office/drawing/2014/main" id="{81CEE227-37E8-DD22-6A0F-391DF07240AA}"/>
              </a:ext>
            </a:extLst>
          </p:cNvPr>
          <p:cNvSpPr>
            <a:spLocks noGrp="1"/>
          </p:cNvSpPr>
          <p:nvPr>
            <p:ph sz="half" idx="2" hasCustomPrompt="1"/>
          </p:nvPr>
        </p:nvSpPr>
        <p:spPr>
          <a:xfrm>
            <a:off x="9277004" y="228600"/>
            <a:ext cx="2305396" cy="6062472"/>
          </a:xfrm>
        </p:spPr>
        <p:txBody>
          <a:bodyPr/>
          <a:lstStyle>
            <a:lvl1pPr>
              <a:defRPr sz="2000">
                <a:solidFill>
                  <a:schemeClr val="bg1"/>
                </a:solidFill>
              </a:defRPr>
            </a:lvl1pPr>
            <a:lvl2pPr>
              <a:defRPr sz="1800">
                <a:solidFill>
                  <a:schemeClr val="bg1"/>
                </a:solidFill>
              </a:defRPr>
            </a:lvl2pPr>
            <a:lvl3pPr>
              <a:defRPr sz="1600">
                <a:solidFill>
                  <a:schemeClr val="bg1"/>
                </a:solidFill>
              </a:defRPr>
            </a:lvl3pPr>
            <a:lvl4pPr>
              <a:defRPr sz="1400">
                <a:solidFill>
                  <a:schemeClr val="bg1"/>
                </a:solidFill>
              </a:defRPr>
            </a:lvl4pPr>
            <a:lvl5pPr>
              <a:defRPr sz="1400">
                <a:solidFill>
                  <a:schemeClr val="bg1"/>
                </a:solidFill>
              </a:defRPr>
            </a:lvl5pPr>
          </a:lstStyle>
          <a:p>
            <a:pPr lvl="0"/>
            <a:r>
              <a:rPr lang="en-US" dirty="0"/>
              <a:t>Click to edit body text</a:t>
            </a:r>
          </a:p>
          <a:p>
            <a:pPr lvl="1"/>
            <a:r>
              <a:rPr lang="en-US" dirty="0"/>
              <a:t>Second level</a:t>
            </a:r>
          </a:p>
        </p:txBody>
      </p:sp>
      <p:sp>
        <p:nvSpPr>
          <p:cNvPr id="9" name="Title 1">
            <a:extLst>
              <a:ext uri="{FF2B5EF4-FFF2-40B4-BE49-F238E27FC236}">
                <a16:creationId xmlns:a16="http://schemas.microsoft.com/office/drawing/2014/main" id="{E64B4BAA-0DDE-4E86-7FB5-9C1C55E20744}"/>
              </a:ext>
            </a:extLst>
          </p:cNvPr>
          <p:cNvSpPr>
            <a:spLocks noGrp="1"/>
          </p:cNvSpPr>
          <p:nvPr>
            <p:ph type="title" hasCustomPrompt="1"/>
          </p:nvPr>
        </p:nvSpPr>
        <p:spPr>
          <a:xfrm>
            <a:off x="609599" y="228600"/>
            <a:ext cx="5181601" cy="1049898"/>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40579438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9"/>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4"/>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US"/>
          </a:p>
        </p:txBody>
      </p:sp>
      <p:sp>
        <p:nvSpPr>
          <p:cNvPr id="5" name="Footer Placeholder 4"/>
          <p:cNvSpPr>
            <a:spLocks noGrp="1"/>
          </p:cNvSpPr>
          <p:nvPr>
            <p:ph type="ftr" sz="quarter" idx="3"/>
          </p:nvPr>
        </p:nvSpPr>
        <p:spPr>
          <a:xfrm>
            <a:off x="4038600" y="6356354"/>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4"/>
            <a:ext cx="2743200" cy="365125"/>
          </a:xfrm>
          <a:prstGeom prst="rect">
            <a:avLst/>
          </a:prstGeom>
        </p:spPr>
        <p:txBody>
          <a:bodyPr vert="horz" lIns="91440" tIns="45720" rIns="91440" bIns="45720" rtlCol="0" anchor="ctr"/>
          <a:lstStyle>
            <a:lvl1pPr algn="r">
              <a:defRPr sz="1400">
                <a:solidFill>
                  <a:schemeClr val="bg2">
                    <a:lumMod val="75000"/>
                  </a:schemeClr>
                </a:solidFill>
                <a:latin typeface="Tw Cen MT Condensed" panose="020B0606020104020203" pitchFamily="34"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2681711764"/>
      </p:ext>
    </p:extLst>
  </p:cSld>
  <p:clrMap bg1="lt1" tx1="dk1" bg2="lt2" tx2="dk2" accent1="accent1" accent2="accent2" accent3="accent3" accent4="accent4" accent5="accent5" accent6="accent6" hlink="hlink" folHlink="folHlink"/>
  <p:sldLayoutIdLst>
    <p:sldLayoutId id="2147483683" r:id="rId1"/>
    <p:sldLayoutId id="2147483684" r:id="rId2"/>
    <p:sldLayoutId id="2147483692" r:id="rId3"/>
    <p:sldLayoutId id="2147483686" r:id="rId4"/>
    <p:sldLayoutId id="2147483685" r:id="rId5"/>
    <p:sldLayoutId id="2147483693" r:id="rId6"/>
    <p:sldLayoutId id="2147483687" r:id="rId7"/>
    <p:sldLayoutId id="2147483696" r:id="rId8"/>
    <p:sldLayoutId id="2147483694" r:id="rId9"/>
    <p:sldLayoutId id="2147483695" r:id="rId10"/>
    <p:sldLayoutId id="2147483688" r:id="rId11"/>
    <p:sldLayoutId id="2147483699" r:id="rId12"/>
    <p:sldLayoutId id="2147483698" r:id="rId13"/>
    <p:sldLayoutId id="2147483697" r:id="rId14"/>
    <p:sldLayoutId id="2147483700" r:id="rId15"/>
  </p:sldLayoutIdLst>
  <p:hf hdr="0" ftr="0" dt="0"/>
  <p:txStyles>
    <p:titleStyle>
      <a:lvl1pPr algn="l" defTabSz="914400" rtl="0" eaLnBrk="1" latinLnBrk="0" hangingPunct="1">
        <a:lnSpc>
          <a:spcPct val="90000"/>
        </a:lnSpc>
        <a:spcBef>
          <a:spcPct val="0"/>
        </a:spcBef>
        <a:buNone/>
        <a:defRPr sz="4400" b="1"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2.xml"/></Relationships>
</file>

<file path=ppt/slides/_rels/slide10.xml.rels><?xml version="1.0" encoding="UTF-8" standalone="yes"?>
<Relationships xmlns="http://schemas.openxmlformats.org/package/2006/relationships"><Relationship Id="rId3" Type="http://schemas.openxmlformats.org/officeDocument/2006/relationships/hyperlink" Target="https://forms.retirement.sc.gov/formGenericGet.do?formNum=web6253.xdp" TargetMode="External"/><Relationship Id="rId2" Type="http://schemas.openxmlformats.org/officeDocument/2006/relationships/hyperlink" Target="https://ees.retirement.sc.gov/ees/logon.jsp" TargetMode="External"/><Relationship Id="rId1" Type="http://schemas.openxmlformats.org/officeDocument/2006/relationships/slideLayout" Target="../slideLayouts/slideLayout5.xml"/><Relationship Id="rId4" Type="http://schemas.openxmlformats.org/officeDocument/2006/relationships/hyperlink" Target="https://forms.retirement.sc.gov/formGenericGet.do?formNum=web6254.xdp" TargetMode="External"/></Relationships>
</file>

<file path=ppt/slides/_rels/slide11.xml.rels><?xml version="1.0" encoding="UTF-8" standalone="yes"?>
<Relationships xmlns="http://schemas.openxmlformats.org/package/2006/relationships"><Relationship Id="rId3" Type="http://schemas.openxmlformats.org/officeDocument/2006/relationships/hyperlink" Target="https://peba.sc.gov/sites/default/files/er_checklist_disability_retirement.pdf" TargetMode="External"/><Relationship Id="rId2" Type="http://schemas.openxmlformats.org/officeDocument/2006/relationships/hyperlink" Target="https://peba.sc.gov/sites/default/files/final_payroll_certification.pdf" TargetMode="External"/><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3.xml"/><Relationship Id="rId1" Type="http://schemas.openxmlformats.org/officeDocument/2006/relationships/tags" Target="../tags/tag6.xml"/></Relationships>
</file>

<file path=ppt/slides/_rels/slide13.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14.xml"/><Relationship Id="rId1" Type="http://schemas.openxmlformats.org/officeDocument/2006/relationships/tags" Target="../tags/tag8.xml"/></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8.xml"/><Relationship Id="rId1" Type="http://schemas.openxmlformats.org/officeDocument/2006/relationships/tags" Target="../tags/tag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8" Type="http://schemas.openxmlformats.org/officeDocument/2006/relationships/hyperlink" Target="https://forms.retirement.sc.gov/formGenericGet.do?formNum=web6255.xdp" TargetMode="External"/><Relationship Id="rId3" Type="http://schemas.openxmlformats.org/officeDocument/2006/relationships/hyperlink" Target="https://forms.retirement.sc.gov/formGenericGet.do?formNum=web6151p.xdp" TargetMode="External"/><Relationship Id="rId7" Type="http://schemas.openxmlformats.org/officeDocument/2006/relationships/hyperlink" Target="https://forms.retirement.sc.gov/formGenericGet.do?formNum=web6251.xdp" TargetMode="External"/><Relationship Id="rId2" Type="http://schemas.openxmlformats.org/officeDocument/2006/relationships/hyperlink" Target="https://forms.retirement.sc.gov/formGenericGet.do?formNum=web6151s.xdp" TargetMode="External"/><Relationship Id="rId1" Type="http://schemas.openxmlformats.org/officeDocument/2006/relationships/slideLayout" Target="../slideLayouts/slideLayout3.xml"/><Relationship Id="rId6" Type="http://schemas.openxmlformats.org/officeDocument/2006/relationships/hyperlink" Target="https://forms.retirement.sc.gov/formGenericGet.do?formNum=web7204.xdp" TargetMode="External"/><Relationship Id="rId5" Type="http://schemas.openxmlformats.org/officeDocument/2006/relationships/hyperlink" Target="https://forms.retirement.sc.gov/formGenericGet.do?formNum=web7202.xdp" TargetMode="External"/><Relationship Id="rId4" Type="http://schemas.openxmlformats.org/officeDocument/2006/relationships/hyperlink" Target="https://www.irs.gov/pub/irs-pdf/fw4p.pdf"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0DEE1BD-AF17-3D55-C253-B850ED682644}"/>
              </a:ext>
            </a:extLst>
          </p:cNvPr>
          <p:cNvSpPr>
            <a:spLocks noGrp="1"/>
          </p:cNvSpPr>
          <p:nvPr>
            <p:ph type="ctrTitle"/>
          </p:nvPr>
        </p:nvSpPr>
        <p:spPr/>
        <p:txBody>
          <a:bodyPr/>
          <a:lstStyle/>
          <a:p>
            <a:r>
              <a:rPr lang="en-US" dirty="0"/>
              <a:t>Retirement processes:</a:t>
            </a:r>
            <a:br>
              <a:rPr lang="en-US" dirty="0"/>
            </a:br>
            <a:r>
              <a:rPr lang="en-US" dirty="0"/>
              <a:t>disability retirement</a:t>
            </a:r>
          </a:p>
        </p:txBody>
      </p:sp>
      <p:sp>
        <p:nvSpPr>
          <p:cNvPr id="5" name="Subtitle 4">
            <a:extLst>
              <a:ext uri="{FF2B5EF4-FFF2-40B4-BE49-F238E27FC236}">
                <a16:creationId xmlns:a16="http://schemas.microsoft.com/office/drawing/2014/main" id="{527FADDC-29EE-513D-091A-FFE0A30A5C29}"/>
              </a:ext>
            </a:extLst>
          </p:cNvPr>
          <p:cNvSpPr>
            <a:spLocks noGrp="1"/>
          </p:cNvSpPr>
          <p:nvPr>
            <p:ph type="subTitle" idx="1"/>
          </p:nvPr>
        </p:nvSpPr>
        <p:spPr/>
        <p:txBody>
          <a:bodyPr/>
          <a:lstStyle/>
          <a:p>
            <a:r>
              <a:rPr lang="en-US" dirty="0"/>
              <a:t>Retirement Benefits Training</a:t>
            </a:r>
          </a:p>
          <a:p>
            <a:r>
              <a:rPr lang="en-US" dirty="0"/>
              <a:t>Fiscal year 2026</a:t>
            </a:r>
            <a:endParaRPr lang="en-US" dirty="0">
              <a:solidFill>
                <a:srgbClr val="FF0000"/>
              </a:solidFill>
            </a:endParaRPr>
          </a:p>
        </p:txBody>
      </p:sp>
    </p:spTree>
    <p:custDataLst>
      <p:tags r:id="rId1"/>
    </p:custDataLst>
    <p:extLst>
      <p:ext uri="{BB962C8B-B14F-4D97-AF65-F5344CB8AC3E}">
        <p14:creationId xmlns:p14="http://schemas.microsoft.com/office/powerpoint/2010/main" val="293247178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EFE2F32-D636-9ED7-6485-161485BBD589}"/>
              </a:ext>
            </a:extLst>
          </p:cNvPr>
          <p:cNvSpPr>
            <a:spLocks noGrp="1"/>
          </p:cNvSpPr>
          <p:nvPr>
            <p:ph type="title"/>
          </p:nvPr>
        </p:nvSpPr>
        <p:spPr/>
        <p:txBody>
          <a:bodyPr/>
          <a:lstStyle/>
          <a:p>
            <a:r>
              <a:rPr lang="en-US" dirty="0"/>
              <a:t>Employer forms</a:t>
            </a:r>
          </a:p>
        </p:txBody>
      </p:sp>
      <p:sp>
        <p:nvSpPr>
          <p:cNvPr id="3" name="Content Placeholder 2">
            <a:extLst>
              <a:ext uri="{FF2B5EF4-FFF2-40B4-BE49-F238E27FC236}">
                <a16:creationId xmlns:a16="http://schemas.microsoft.com/office/drawing/2014/main" id="{A12CA7B4-39F9-24EF-05B2-32E0C6D0ACE7}"/>
              </a:ext>
            </a:extLst>
          </p:cNvPr>
          <p:cNvSpPr>
            <a:spLocks noGrp="1"/>
          </p:cNvSpPr>
          <p:nvPr>
            <p:ph idx="1"/>
          </p:nvPr>
        </p:nvSpPr>
        <p:spPr/>
        <p:txBody>
          <a:bodyPr/>
          <a:lstStyle/>
          <a:p>
            <a:pPr eaLnBrk="1" hangingPunct="1"/>
            <a:r>
              <a:rPr lang="en-US" altLang="en-US" dirty="0"/>
              <a:t>Upload these forms in </a:t>
            </a:r>
            <a:r>
              <a:rPr lang="en-US" altLang="en-US" dirty="0">
                <a:hlinkClick r:id="rId2"/>
              </a:rPr>
              <a:t>EES</a:t>
            </a:r>
            <a:r>
              <a:rPr lang="en-US" altLang="en-US" dirty="0"/>
              <a:t>.</a:t>
            </a:r>
          </a:p>
          <a:p>
            <a:pPr lvl="1" eaLnBrk="1" hangingPunct="1"/>
            <a:r>
              <a:rPr lang="en-US" altLang="en-US" i="1" u="sng" dirty="0">
                <a:hlinkClick r:id="rId3"/>
              </a:rPr>
              <a:t>Employer’s Disability Employment Status Report</a:t>
            </a:r>
            <a:r>
              <a:rPr lang="en-US" altLang="en-US" dirty="0"/>
              <a:t> (Form 6253).</a:t>
            </a:r>
          </a:p>
          <a:p>
            <a:pPr lvl="1" eaLnBrk="1" hangingPunct="1"/>
            <a:r>
              <a:rPr lang="en-US" altLang="en-US" dirty="0"/>
              <a:t>PORS only: </a:t>
            </a:r>
            <a:r>
              <a:rPr lang="en-US" altLang="en-US" i="1" u="sng" dirty="0">
                <a:hlinkClick r:id="rId4"/>
              </a:rPr>
              <a:t>Employer’s Description of Disability Applicant’s Job</a:t>
            </a:r>
            <a:r>
              <a:rPr lang="en-US" altLang="en-US" dirty="0"/>
              <a:t> (Form 6254).</a:t>
            </a:r>
          </a:p>
          <a:p>
            <a:pPr eaLnBrk="1" hangingPunct="1"/>
            <a:r>
              <a:rPr lang="en-US" altLang="en-US" dirty="0"/>
              <a:t>Monitor the </a:t>
            </a:r>
            <a:r>
              <a:rPr lang="en-US" altLang="en-US" i="1" dirty="0"/>
              <a:t>Required Employer Forms Report</a:t>
            </a:r>
            <a:r>
              <a:rPr lang="en-US" altLang="en-US" dirty="0"/>
              <a:t> in </a:t>
            </a:r>
            <a:r>
              <a:rPr lang="en-US" altLang="en-US" dirty="0">
                <a:hlinkClick r:id="rId2"/>
              </a:rPr>
              <a:t>EES</a:t>
            </a:r>
            <a:r>
              <a:rPr lang="en-US" altLang="en-US" dirty="0"/>
              <a:t> under Reports &amp; Documents</a:t>
            </a:r>
            <a:r>
              <a:rPr lang="en-US" altLang="en-US" i="1" dirty="0"/>
              <a:t>.</a:t>
            </a:r>
            <a:endParaRPr lang="en-US" altLang="en-US" dirty="0"/>
          </a:p>
          <a:p>
            <a:endParaRPr lang="en-US" dirty="0"/>
          </a:p>
        </p:txBody>
      </p:sp>
      <p:sp>
        <p:nvSpPr>
          <p:cNvPr id="2" name="Slide Number Placeholder 1">
            <a:extLst>
              <a:ext uri="{FF2B5EF4-FFF2-40B4-BE49-F238E27FC236}">
                <a16:creationId xmlns:a16="http://schemas.microsoft.com/office/drawing/2014/main" id="{7D84E7AB-0F2D-5CE8-2C34-D5C84AA3A0BD}"/>
              </a:ext>
            </a:extLst>
          </p:cNvPr>
          <p:cNvSpPr>
            <a:spLocks noGrp="1"/>
          </p:cNvSpPr>
          <p:nvPr>
            <p:ph type="sldNum" sz="quarter" idx="12"/>
          </p:nvPr>
        </p:nvSpPr>
        <p:spPr/>
        <p:txBody>
          <a:bodyPr/>
          <a:lstStyle/>
          <a:p>
            <a:fld id="{28024367-D536-4F59-B2ED-0E7825EDA9AF}" type="slidenum">
              <a:rPr lang="en-US" smtClean="0"/>
              <a:pPr/>
              <a:t>10</a:t>
            </a:fld>
            <a:endParaRPr lang="en-US" dirty="0"/>
          </a:p>
        </p:txBody>
      </p:sp>
    </p:spTree>
    <p:extLst>
      <p:ext uri="{BB962C8B-B14F-4D97-AF65-F5344CB8AC3E}">
        <p14:creationId xmlns:p14="http://schemas.microsoft.com/office/powerpoint/2010/main" val="197507824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6AC7E5-1BC6-AD5B-EBF1-0656E1C8BFD4}"/>
              </a:ext>
            </a:extLst>
          </p:cNvPr>
          <p:cNvSpPr>
            <a:spLocks noGrp="1"/>
          </p:cNvSpPr>
          <p:nvPr>
            <p:ph type="title"/>
          </p:nvPr>
        </p:nvSpPr>
        <p:spPr/>
        <p:txBody>
          <a:bodyPr/>
          <a:lstStyle/>
          <a:p>
            <a:r>
              <a:rPr lang="en-US" dirty="0"/>
              <a:t>Employer actions</a:t>
            </a:r>
          </a:p>
        </p:txBody>
      </p:sp>
      <p:sp>
        <p:nvSpPr>
          <p:cNvPr id="3" name="Content Placeholder 2">
            <a:extLst>
              <a:ext uri="{FF2B5EF4-FFF2-40B4-BE49-F238E27FC236}">
                <a16:creationId xmlns:a16="http://schemas.microsoft.com/office/drawing/2014/main" id="{D762B2BC-ADF0-B839-0307-30B017846A52}"/>
              </a:ext>
            </a:extLst>
          </p:cNvPr>
          <p:cNvSpPr>
            <a:spLocks noGrp="1"/>
          </p:cNvSpPr>
          <p:nvPr>
            <p:ph idx="1"/>
          </p:nvPr>
        </p:nvSpPr>
        <p:spPr/>
        <p:txBody>
          <a:bodyPr/>
          <a:lstStyle/>
          <a:p>
            <a:pPr eaLnBrk="1" hangingPunct="1"/>
            <a:r>
              <a:rPr lang="en-US" altLang="en-US" dirty="0"/>
              <a:t>You will receive an EES Task List notification once PEBA receives an application for one of your employees: </a:t>
            </a:r>
          </a:p>
          <a:p>
            <a:pPr lvl="1" eaLnBrk="1" hangingPunct="1"/>
            <a:r>
              <a:rPr lang="en-US" altLang="en-US" i="1" dirty="0"/>
              <a:t>Retirement Date Certification</a:t>
            </a:r>
            <a:r>
              <a:rPr lang="en-US" altLang="en-US" dirty="0"/>
              <a:t>.</a:t>
            </a:r>
          </a:p>
          <a:p>
            <a:pPr lvl="1" eaLnBrk="1" hangingPunct="1"/>
            <a:r>
              <a:rPr lang="en-US" altLang="en-US" i="1" dirty="0"/>
              <a:t>Final Payroll Certification</a:t>
            </a:r>
            <a:r>
              <a:rPr lang="en-US" altLang="en-US" dirty="0"/>
              <a:t>. </a:t>
            </a:r>
          </a:p>
          <a:p>
            <a:pPr eaLnBrk="1" hangingPunct="1"/>
            <a:r>
              <a:rPr lang="en-US" altLang="en-US" dirty="0"/>
              <a:t>Termination and separation from employment are required. </a:t>
            </a:r>
          </a:p>
          <a:p>
            <a:pPr eaLnBrk="1" hangingPunct="1"/>
            <a:r>
              <a:rPr lang="en-US" altLang="en-US" dirty="0"/>
              <a:t>Do not estimate or project final payroll information. </a:t>
            </a:r>
          </a:p>
          <a:p>
            <a:pPr eaLnBrk="1" hangingPunct="1"/>
            <a:r>
              <a:rPr lang="en-US" altLang="en-US" dirty="0"/>
              <a:t>Final payroll certification task cannot be completed prior to the retirement date.</a:t>
            </a:r>
          </a:p>
          <a:p>
            <a:pPr lvl="1" eaLnBrk="1" hangingPunct="1"/>
            <a:r>
              <a:rPr lang="en-US" altLang="en-US" dirty="0"/>
              <a:t>Prevents erroneous payroll data and benefit calculations.</a:t>
            </a:r>
          </a:p>
          <a:p>
            <a:pPr lvl="1" eaLnBrk="1" hangingPunct="1"/>
            <a:r>
              <a:rPr lang="en-US" altLang="en-US" dirty="0"/>
              <a:t>Refer to the </a:t>
            </a:r>
            <a:r>
              <a:rPr lang="en-US" altLang="en-US" i="1" dirty="0">
                <a:solidFill>
                  <a:srgbClr val="FF0000"/>
                </a:solidFill>
                <a:hlinkClick r:id="rId2"/>
              </a:rPr>
              <a:t>Final payroll certifications tasks in EES</a:t>
            </a:r>
            <a:r>
              <a:rPr lang="en-US" altLang="en-US" dirty="0">
                <a:solidFill>
                  <a:srgbClr val="FF0000"/>
                </a:solidFill>
              </a:rPr>
              <a:t> </a:t>
            </a:r>
            <a:r>
              <a:rPr lang="en-US" altLang="en-US" dirty="0"/>
              <a:t>training resource.  </a:t>
            </a:r>
          </a:p>
          <a:p>
            <a:pPr eaLnBrk="1" hangingPunct="1"/>
            <a:r>
              <a:rPr lang="en-US" altLang="en-US" dirty="0"/>
              <a:t>Refer to the </a:t>
            </a:r>
            <a:r>
              <a:rPr lang="en-US" altLang="en-US" dirty="0">
                <a:hlinkClick r:id="rId3"/>
              </a:rPr>
              <a:t>Disability retirement</a:t>
            </a:r>
            <a:r>
              <a:rPr lang="en-US" altLang="en-US" dirty="0"/>
              <a:t> employer checklist. </a:t>
            </a:r>
          </a:p>
          <a:p>
            <a:endParaRPr lang="en-US" dirty="0"/>
          </a:p>
        </p:txBody>
      </p:sp>
      <p:sp>
        <p:nvSpPr>
          <p:cNvPr id="4" name="Slide Number Placeholder 3">
            <a:extLst>
              <a:ext uri="{FF2B5EF4-FFF2-40B4-BE49-F238E27FC236}">
                <a16:creationId xmlns:a16="http://schemas.microsoft.com/office/drawing/2014/main" id="{A340DFFE-F18B-ED61-1FF0-C142EC95C6BB}"/>
              </a:ext>
            </a:extLst>
          </p:cNvPr>
          <p:cNvSpPr>
            <a:spLocks noGrp="1"/>
          </p:cNvSpPr>
          <p:nvPr>
            <p:ph type="sldNum" sz="quarter" idx="12"/>
          </p:nvPr>
        </p:nvSpPr>
        <p:spPr/>
        <p:txBody>
          <a:bodyPr/>
          <a:lstStyle/>
          <a:p>
            <a:fld id="{28024367-D536-4F59-B2ED-0E7825EDA9AF}" type="slidenum">
              <a:rPr lang="en-US" smtClean="0"/>
              <a:pPr/>
              <a:t>11</a:t>
            </a:fld>
            <a:endParaRPr lang="en-US" dirty="0"/>
          </a:p>
        </p:txBody>
      </p:sp>
    </p:spTree>
    <p:extLst>
      <p:ext uri="{BB962C8B-B14F-4D97-AF65-F5344CB8AC3E}">
        <p14:creationId xmlns:p14="http://schemas.microsoft.com/office/powerpoint/2010/main" val="391080876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28024367-D536-4F59-B2ED-0E7825EDA9AF}" type="slidenum">
              <a:rPr lang="en-US" smtClean="0"/>
              <a:pPr/>
              <a:t>12</a:t>
            </a:fld>
            <a:endParaRPr lang="en-US" dirty="0"/>
          </a:p>
        </p:txBody>
      </p:sp>
      <p:sp>
        <p:nvSpPr>
          <p:cNvPr id="2" name="Title 1">
            <a:extLst>
              <a:ext uri="{FF2B5EF4-FFF2-40B4-BE49-F238E27FC236}">
                <a16:creationId xmlns:a16="http://schemas.microsoft.com/office/drawing/2014/main" id="{209C5370-E527-7F0B-BB60-81CE37960892}"/>
              </a:ext>
            </a:extLst>
          </p:cNvPr>
          <p:cNvSpPr>
            <a:spLocks noGrp="1"/>
          </p:cNvSpPr>
          <p:nvPr>
            <p:ph type="title"/>
          </p:nvPr>
        </p:nvSpPr>
        <p:spPr/>
        <p:txBody>
          <a:bodyPr/>
          <a:lstStyle/>
          <a:p>
            <a:r>
              <a:rPr lang="en-US" dirty="0"/>
              <a:t>SCRS, PORS monthly payment options</a:t>
            </a:r>
            <a:endParaRPr lang="en-US" baseline="30000" dirty="0"/>
          </a:p>
        </p:txBody>
      </p:sp>
      <p:grpSp>
        <p:nvGrpSpPr>
          <p:cNvPr id="31" name="Group 30">
            <a:extLst>
              <a:ext uri="{FF2B5EF4-FFF2-40B4-BE49-F238E27FC236}">
                <a16:creationId xmlns:a16="http://schemas.microsoft.com/office/drawing/2014/main" id="{6371A3C7-6F3E-1376-F195-6A6A7DA2C7ED}"/>
              </a:ext>
            </a:extLst>
          </p:cNvPr>
          <p:cNvGrpSpPr/>
          <p:nvPr/>
        </p:nvGrpSpPr>
        <p:grpSpPr>
          <a:xfrm>
            <a:off x="1974910" y="1802168"/>
            <a:ext cx="8242180" cy="4120068"/>
            <a:chOff x="1974910" y="1802168"/>
            <a:chExt cx="8242180" cy="4120068"/>
          </a:xfrm>
        </p:grpSpPr>
        <p:sp>
          <p:nvSpPr>
            <p:cNvPr id="8" name="Google Shape;595;p25">
              <a:extLst>
                <a:ext uri="{FF2B5EF4-FFF2-40B4-BE49-F238E27FC236}">
                  <a16:creationId xmlns:a16="http://schemas.microsoft.com/office/drawing/2014/main" id="{3F418004-7C7D-7768-0A3A-8B67859F4166}"/>
                </a:ext>
              </a:extLst>
            </p:cNvPr>
            <p:cNvSpPr/>
            <p:nvPr/>
          </p:nvSpPr>
          <p:spPr>
            <a:xfrm rot="2700000">
              <a:off x="5626481" y="1802168"/>
              <a:ext cx="922955" cy="922955"/>
            </a:xfrm>
            <a:prstGeom prst="rect">
              <a:avLst/>
            </a:prstGeom>
            <a:solidFill>
              <a:schemeClr val="tx1"/>
            </a:solidFill>
            <a:ln>
              <a:noFill/>
            </a:ln>
          </p:spPr>
          <p:txBody>
            <a:bodyPr spcFirstLastPara="1" wrap="square" lIns="91425" tIns="91425" rIns="91425" bIns="91425" anchor="ctr" anchorCtr="0">
              <a:noAutofit/>
            </a:bodyPr>
            <a:lstStyle>
              <a:defPPr>
                <a:defRPr lang="en-US"/>
              </a:defPPr>
              <a:lvl1pPr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5pPr>
              <a:lvl6pPr marL="2286000" algn="l" defTabSz="914400" rtl="0" eaLnBrk="1" latinLnBrk="0" hangingPunct="1">
                <a:defRPr kern="1200">
                  <a:solidFill>
                    <a:schemeClr val="tx1"/>
                  </a:solidFill>
                  <a:latin typeface="Calibri" panose="020F0502020204030204" pitchFamily="34" charset="0"/>
                  <a:ea typeface="+mn-ea"/>
                  <a:cs typeface="+mn-cs"/>
                </a:defRPr>
              </a:lvl6pPr>
              <a:lvl7pPr marL="2743200" algn="l" defTabSz="914400" rtl="0" eaLnBrk="1" latinLnBrk="0" hangingPunct="1">
                <a:defRPr kern="1200">
                  <a:solidFill>
                    <a:schemeClr val="tx1"/>
                  </a:solidFill>
                  <a:latin typeface="Calibri" panose="020F0502020204030204" pitchFamily="34" charset="0"/>
                  <a:ea typeface="+mn-ea"/>
                  <a:cs typeface="+mn-cs"/>
                </a:defRPr>
              </a:lvl7pPr>
              <a:lvl8pPr marL="3200400" algn="l" defTabSz="914400" rtl="0" eaLnBrk="1" latinLnBrk="0" hangingPunct="1">
                <a:defRPr kern="1200">
                  <a:solidFill>
                    <a:schemeClr val="tx1"/>
                  </a:solidFill>
                  <a:latin typeface="Calibri" panose="020F0502020204030204" pitchFamily="34" charset="0"/>
                  <a:ea typeface="+mn-ea"/>
                  <a:cs typeface="+mn-cs"/>
                </a:defRPr>
              </a:lvl8pPr>
              <a:lvl9pPr marL="3657600" algn="l" defTabSz="914400" rtl="0" eaLnBrk="1" latinLnBrk="0" hangingPunct="1">
                <a:defRPr kern="1200">
                  <a:solidFill>
                    <a:schemeClr val="tx1"/>
                  </a:solidFill>
                  <a:latin typeface="Calibri" panose="020F0502020204030204" pitchFamily="34" charset="0"/>
                  <a:ea typeface="+mn-ea"/>
                  <a:cs typeface="+mn-cs"/>
                </a:defRPr>
              </a:lvl9pPr>
            </a:lstStyle>
            <a:p>
              <a:pPr marL="0" lvl="0" indent="0" algn="l" rtl="0">
                <a:spcBef>
                  <a:spcPts val="0"/>
                </a:spcBef>
                <a:spcAft>
                  <a:spcPts val="0"/>
                </a:spcAft>
                <a:buNone/>
              </a:pPr>
              <a:endParaRPr/>
            </a:p>
          </p:txBody>
        </p:sp>
        <p:sp>
          <p:nvSpPr>
            <p:cNvPr id="9" name="Google Shape;596;p25">
              <a:extLst>
                <a:ext uri="{FF2B5EF4-FFF2-40B4-BE49-F238E27FC236}">
                  <a16:creationId xmlns:a16="http://schemas.microsoft.com/office/drawing/2014/main" id="{261D68D5-1F9C-5525-CF03-35B32D400D81}"/>
                </a:ext>
              </a:extLst>
            </p:cNvPr>
            <p:cNvSpPr/>
            <p:nvPr/>
          </p:nvSpPr>
          <p:spPr>
            <a:xfrm rot="2700000">
              <a:off x="7065334" y="1802168"/>
              <a:ext cx="922955" cy="922955"/>
            </a:xfrm>
            <a:prstGeom prst="rect">
              <a:avLst/>
            </a:prstGeom>
            <a:solidFill>
              <a:schemeClr val="accent3"/>
            </a:solidFill>
            <a:ln>
              <a:noFill/>
            </a:ln>
          </p:spPr>
          <p:txBody>
            <a:bodyPr spcFirstLastPara="1" wrap="square" lIns="91425" tIns="91425" rIns="91425" bIns="91425" anchor="ctr" anchorCtr="0">
              <a:noAutofit/>
            </a:bodyPr>
            <a:lstStyle>
              <a:defPPr>
                <a:defRPr lang="en-US"/>
              </a:defPPr>
              <a:lvl1pPr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5pPr>
              <a:lvl6pPr marL="2286000" algn="l" defTabSz="914400" rtl="0" eaLnBrk="1" latinLnBrk="0" hangingPunct="1">
                <a:defRPr kern="1200">
                  <a:solidFill>
                    <a:schemeClr val="tx1"/>
                  </a:solidFill>
                  <a:latin typeface="Calibri" panose="020F0502020204030204" pitchFamily="34" charset="0"/>
                  <a:ea typeface="+mn-ea"/>
                  <a:cs typeface="+mn-cs"/>
                </a:defRPr>
              </a:lvl6pPr>
              <a:lvl7pPr marL="2743200" algn="l" defTabSz="914400" rtl="0" eaLnBrk="1" latinLnBrk="0" hangingPunct="1">
                <a:defRPr kern="1200">
                  <a:solidFill>
                    <a:schemeClr val="tx1"/>
                  </a:solidFill>
                  <a:latin typeface="Calibri" panose="020F0502020204030204" pitchFamily="34" charset="0"/>
                  <a:ea typeface="+mn-ea"/>
                  <a:cs typeface="+mn-cs"/>
                </a:defRPr>
              </a:lvl7pPr>
              <a:lvl8pPr marL="3200400" algn="l" defTabSz="914400" rtl="0" eaLnBrk="1" latinLnBrk="0" hangingPunct="1">
                <a:defRPr kern="1200">
                  <a:solidFill>
                    <a:schemeClr val="tx1"/>
                  </a:solidFill>
                  <a:latin typeface="Calibri" panose="020F0502020204030204" pitchFamily="34" charset="0"/>
                  <a:ea typeface="+mn-ea"/>
                  <a:cs typeface="+mn-cs"/>
                </a:defRPr>
              </a:lvl8pPr>
              <a:lvl9pPr marL="3657600" algn="l" defTabSz="914400" rtl="0" eaLnBrk="1" latinLnBrk="0" hangingPunct="1">
                <a:defRPr kern="1200">
                  <a:solidFill>
                    <a:schemeClr val="tx1"/>
                  </a:solidFill>
                  <a:latin typeface="Calibri" panose="020F0502020204030204" pitchFamily="34" charset="0"/>
                  <a:ea typeface="+mn-ea"/>
                  <a:cs typeface="+mn-cs"/>
                </a:defRPr>
              </a:lvl9pPr>
            </a:lstStyle>
            <a:p>
              <a:pPr marL="0" lvl="0" indent="0" algn="l" rtl="0">
                <a:spcBef>
                  <a:spcPts val="0"/>
                </a:spcBef>
                <a:spcAft>
                  <a:spcPts val="0"/>
                </a:spcAft>
                <a:buNone/>
              </a:pPr>
              <a:endParaRPr/>
            </a:p>
          </p:txBody>
        </p:sp>
        <p:cxnSp>
          <p:nvCxnSpPr>
            <p:cNvPr id="10" name="Google Shape;599;p25">
              <a:extLst>
                <a:ext uri="{FF2B5EF4-FFF2-40B4-BE49-F238E27FC236}">
                  <a16:creationId xmlns:a16="http://schemas.microsoft.com/office/drawing/2014/main" id="{AD91F657-66CF-4435-4860-7B7D13654E8E}"/>
                </a:ext>
              </a:extLst>
            </p:cNvPr>
            <p:cNvCxnSpPr>
              <a:cxnSpLocks/>
            </p:cNvCxnSpPr>
            <p:nvPr/>
          </p:nvCxnSpPr>
          <p:spPr>
            <a:xfrm>
              <a:off x="6095007" y="3100289"/>
              <a:ext cx="0" cy="488106"/>
            </a:xfrm>
            <a:prstGeom prst="straightConnector1">
              <a:avLst/>
            </a:prstGeom>
            <a:noFill/>
            <a:ln w="9525" cap="flat" cmpd="sng">
              <a:solidFill>
                <a:schemeClr val="tx1"/>
              </a:solidFill>
              <a:prstDash val="solid"/>
              <a:round/>
              <a:headEnd type="none" w="med" len="med"/>
              <a:tailEnd type="none" w="med" len="med"/>
            </a:ln>
          </p:spPr>
        </p:cxnSp>
        <p:sp>
          <p:nvSpPr>
            <p:cNvPr id="11" name="Google Shape;606;p25">
              <a:extLst>
                <a:ext uri="{FF2B5EF4-FFF2-40B4-BE49-F238E27FC236}">
                  <a16:creationId xmlns:a16="http://schemas.microsoft.com/office/drawing/2014/main" id="{76486006-5C92-D339-F215-9B8418818625}"/>
                </a:ext>
              </a:extLst>
            </p:cNvPr>
            <p:cNvSpPr/>
            <p:nvPr/>
          </p:nvSpPr>
          <p:spPr>
            <a:xfrm rot="2700000">
              <a:off x="4188267" y="1802168"/>
              <a:ext cx="922955" cy="922955"/>
            </a:xfrm>
            <a:prstGeom prst="rect">
              <a:avLst/>
            </a:prstGeom>
            <a:solidFill>
              <a:schemeClr val="accent5"/>
            </a:solidFill>
            <a:ln>
              <a:noFill/>
            </a:ln>
          </p:spPr>
          <p:txBody>
            <a:bodyPr spcFirstLastPara="1" wrap="square" lIns="91425" tIns="91425" rIns="91425" bIns="91425" anchor="ctr" anchorCtr="0">
              <a:noAutofit/>
            </a:bodyPr>
            <a:lstStyle>
              <a:defPPr>
                <a:defRPr lang="en-US"/>
              </a:defPPr>
              <a:lvl1pPr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5pPr>
              <a:lvl6pPr marL="2286000" algn="l" defTabSz="914400" rtl="0" eaLnBrk="1" latinLnBrk="0" hangingPunct="1">
                <a:defRPr kern="1200">
                  <a:solidFill>
                    <a:schemeClr val="tx1"/>
                  </a:solidFill>
                  <a:latin typeface="Calibri" panose="020F0502020204030204" pitchFamily="34" charset="0"/>
                  <a:ea typeface="+mn-ea"/>
                  <a:cs typeface="+mn-cs"/>
                </a:defRPr>
              </a:lvl6pPr>
              <a:lvl7pPr marL="2743200" algn="l" defTabSz="914400" rtl="0" eaLnBrk="1" latinLnBrk="0" hangingPunct="1">
                <a:defRPr kern="1200">
                  <a:solidFill>
                    <a:schemeClr val="tx1"/>
                  </a:solidFill>
                  <a:latin typeface="Calibri" panose="020F0502020204030204" pitchFamily="34" charset="0"/>
                  <a:ea typeface="+mn-ea"/>
                  <a:cs typeface="+mn-cs"/>
                </a:defRPr>
              </a:lvl7pPr>
              <a:lvl8pPr marL="3200400" algn="l" defTabSz="914400" rtl="0" eaLnBrk="1" latinLnBrk="0" hangingPunct="1">
                <a:defRPr kern="1200">
                  <a:solidFill>
                    <a:schemeClr val="tx1"/>
                  </a:solidFill>
                  <a:latin typeface="Calibri" panose="020F0502020204030204" pitchFamily="34" charset="0"/>
                  <a:ea typeface="+mn-ea"/>
                  <a:cs typeface="+mn-cs"/>
                </a:defRPr>
              </a:lvl8pPr>
              <a:lvl9pPr marL="3657600" algn="l" defTabSz="914400" rtl="0" eaLnBrk="1" latinLnBrk="0" hangingPunct="1">
                <a:defRPr kern="1200">
                  <a:solidFill>
                    <a:schemeClr val="tx1"/>
                  </a:solidFill>
                  <a:latin typeface="Calibri" panose="020F0502020204030204" pitchFamily="34" charset="0"/>
                  <a:ea typeface="+mn-ea"/>
                  <a:cs typeface="+mn-cs"/>
                </a:defRPr>
              </a:lvl9pPr>
            </a:lstStyle>
            <a:p>
              <a:pPr marL="0" lvl="0" indent="0" algn="l" rtl="0">
                <a:spcBef>
                  <a:spcPts val="0"/>
                </a:spcBef>
                <a:spcAft>
                  <a:spcPts val="0"/>
                </a:spcAft>
                <a:buNone/>
              </a:pPr>
              <a:endParaRPr/>
            </a:p>
          </p:txBody>
        </p:sp>
        <p:sp>
          <p:nvSpPr>
            <p:cNvPr id="12" name="Google Shape;613;p25">
              <a:extLst>
                <a:ext uri="{FF2B5EF4-FFF2-40B4-BE49-F238E27FC236}">
                  <a16:creationId xmlns:a16="http://schemas.microsoft.com/office/drawing/2014/main" id="{B959D13D-56A4-7805-94FA-4D50F9EC4FE3}"/>
                </a:ext>
              </a:extLst>
            </p:cNvPr>
            <p:cNvSpPr/>
            <p:nvPr/>
          </p:nvSpPr>
          <p:spPr>
            <a:xfrm>
              <a:off x="1975456" y="3126991"/>
              <a:ext cx="2611927" cy="359682"/>
            </a:xfrm>
            <a:custGeom>
              <a:avLst/>
              <a:gdLst/>
              <a:ahLst/>
              <a:cxnLst/>
              <a:rect l="l" t="t" r="r" b="b"/>
              <a:pathLst>
                <a:path w="97925" h="13485" extrusionOk="0">
                  <a:moveTo>
                    <a:pt x="97925" y="0"/>
                  </a:moveTo>
                  <a:lnTo>
                    <a:pt x="84301" y="13476"/>
                  </a:lnTo>
                  <a:lnTo>
                    <a:pt x="0" y="13485"/>
                  </a:lnTo>
                </a:path>
              </a:pathLst>
            </a:custGeom>
            <a:noFill/>
            <a:ln w="9525" cap="flat" cmpd="sng">
              <a:solidFill>
                <a:schemeClr val="accent5"/>
              </a:solidFill>
              <a:prstDash val="solid"/>
              <a:round/>
              <a:headEnd type="none" w="med" len="med"/>
              <a:tailEnd type="none" w="med" len="med"/>
            </a:ln>
          </p:spPr>
          <p:txBody>
            <a:bodyPr/>
            <a:lstStyle/>
            <a:p>
              <a:endParaRPr lang="en-US"/>
            </a:p>
          </p:txBody>
        </p:sp>
        <p:sp>
          <p:nvSpPr>
            <p:cNvPr id="13" name="Google Shape;614;p25">
              <a:extLst>
                <a:ext uri="{FF2B5EF4-FFF2-40B4-BE49-F238E27FC236}">
                  <a16:creationId xmlns:a16="http://schemas.microsoft.com/office/drawing/2014/main" id="{45447A4A-2D78-1B69-2D45-75EB30C4BE27}"/>
                </a:ext>
              </a:extLst>
            </p:cNvPr>
            <p:cNvSpPr txBox="1"/>
            <p:nvPr/>
          </p:nvSpPr>
          <p:spPr>
            <a:xfrm>
              <a:off x="1974911" y="3991053"/>
              <a:ext cx="2269155" cy="988990"/>
            </a:xfrm>
            <a:prstGeom prst="rect">
              <a:avLst/>
            </a:prstGeom>
            <a:noFill/>
            <a:ln>
              <a:noFill/>
            </a:ln>
          </p:spPr>
          <p:txBody>
            <a:bodyPr spcFirstLastPara="1" wrap="square" lIns="91425" tIns="91425" rIns="91425" bIns="91425" anchor="t" anchorCtr="0">
              <a:noAutofit/>
            </a:bodyPr>
            <a:lstStyle>
              <a:defPPr>
                <a:defRPr lang="en-US"/>
              </a:defPPr>
              <a:lvl1pPr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5pPr>
              <a:lvl6pPr marL="2286000" algn="l" defTabSz="914400" rtl="0" eaLnBrk="1" latinLnBrk="0" hangingPunct="1">
                <a:defRPr kern="1200">
                  <a:solidFill>
                    <a:schemeClr val="tx1"/>
                  </a:solidFill>
                  <a:latin typeface="Calibri" panose="020F0502020204030204" pitchFamily="34" charset="0"/>
                  <a:ea typeface="+mn-ea"/>
                  <a:cs typeface="+mn-cs"/>
                </a:defRPr>
              </a:lvl6pPr>
              <a:lvl7pPr marL="2743200" algn="l" defTabSz="914400" rtl="0" eaLnBrk="1" latinLnBrk="0" hangingPunct="1">
                <a:defRPr kern="1200">
                  <a:solidFill>
                    <a:schemeClr val="tx1"/>
                  </a:solidFill>
                  <a:latin typeface="Calibri" panose="020F0502020204030204" pitchFamily="34" charset="0"/>
                  <a:ea typeface="+mn-ea"/>
                  <a:cs typeface="+mn-cs"/>
                </a:defRPr>
              </a:lvl7pPr>
              <a:lvl8pPr marL="3200400" algn="l" defTabSz="914400" rtl="0" eaLnBrk="1" latinLnBrk="0" hangingPunct="1">
                <a:defRPr kern="1200">
                  <a:solidFill>
                    <a:schemeClr val="tx1"/>
                  </a:solidFill>
                  <a:latin typeface="Calibri" panose="020F0502020204030204" pitchFamily="34" charset="0"/>
                  <a:ea typeface="+mn-ea"/>
                  <a:cs typeface="+mn-cs"/>
                </a:defRPr>
              </a:lvl8pPr>
              <a:lvl9pPr marL="3657600" algn="l" defTabSz="914400" rtl="0" eaLnBrk="1" latinLnBrk="0" hangingPunct="1">
                <a:defRPr kern="1200">
                  <a:solidFill>
                    <a:schemeClr val="tx1"/>
                  </a:solidFill>
                  <a:latin typeface="Calibri" panose="020F0502020204030204" pitchFamily="34" charset="0"/>
                  <a:ea typeface="+mn-ea"/>
                  <a:cs typeface="+mn-cs"/>
                </a:defRPr>
              </a:lvl9pPr>
            </a:lstStyle>
            <a:p>
              <a:pPr lvl="0" algn="l" rtl="0">
                <a:spcBef>
                  <a:spcPts val="0"/>
                </a:spcBef>
                <a:spcAft>
                  <a:spcPts val="0"/>
                </a:spcAft>
              </a:pPr>
              <a:r>
                <a:rPr lang="en-US" sz="2000" dirty="0">
                  <a:solidFill>
                    <a:schemeClr val="tx2"/>
                  </a:solidFill>
                  <a:ea typeface="Roboto"/>
                  <a:cs typeface="Roboto"/>
                  <a:sym typeface="Roboto"/>
                </a:rPr>
                <a:t>Maximum benefit.</a:t>
              </a:r>
            </a:p>
            <a:p>
              <a:pPr lvl="0" algn="l" rtl="0">
                <a:spcBef>
                  <a:spcPts val="0"/>
                </a:spcBef>
                <a:spcAft>
                  <a:spcPts val="0"/>
                </a:spcAft>
              </a:pPr>
              <a:r>
                <a:rPr lang="en-US" sz="2000" dirty="0">
                  <a:solidFill>
                    <a:schemeClr val="tx2"/>
                  </a:solidFill>
                  <a:ea typeface="Roboto"/>
                  <a:cs typeface="Roboto"/>
                  <a:sym typeface="Roboto"/>
                </a:rPr>
                <a:t>Retiree-only payment.</a:t>
              </a:r>
            </a:p>
          </p:txBody>
        </p:sp>
        <p:sp>
          <p:nvSpPr>
            <p:cNvPr id="14" name="Google Shape;615;p25">
              <a:extLst>
                <a:ext uri="{FF2B5EF4-FFF2-40B4-BE49-F238E27FC236}">
                  <a16:creationId xmlns:a16="http://schemas.microsoft.com/office/drawing/2014/main" id="{CC531317-4DE6-BB53-2267-655BE69FECD3}"/>
                </a:ext>
              </a:extLst>
            </p:cNvPr>
            <p:cNvSpPr txBox="1"/>
            <p:nvPr/>
          </p:nvSpPr>
          <p:spPr>
            <a:xfrm>
              <a:off x="1974910" y="3680584"/>
              <a:ext cx="1569957" cy="310471"/>
            </a:xfrm>
            <a:prstGeom prst="rect">
              <a:avLst/>
            </a:prstGeom>
            <a:noFill/>
            <a:ln>
              <a:noFill/>
            </a:ln>
          </p:spPr>
          <p:txBody>
            <a:bodyPr spcFirstLastPara="1" wrap="square" lIns="91425" tIns="91425" rIns="91425" bIns="91425" anchor="ctr" anchorCtr="0">
              <a:noAutofit/>
            </a:bodyPr>
            <a:lstStyle>
              <a:defPPr>
                <a:defRPr lang="en-US"/>
              </a:defPPr>
              <a:lvl1pPr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5pPr>
              <a:lvl6pPr marL="2286000" algn="l" defTabSz="914400" rtl="0" eaLnBrk="1" latinLnBrk="0" hangingPunct="1">
                <a:defRPr kern="1200">
                  <a:solidFill>
                    <a:schemeClr val="tx1"/>
                  </a:solidFill>
                  <a:latin typeface="Calibri" panose="020F0502020204030204" pitchFamily="34" charset="0"/>
                  <a:ea typeface="+mn-ea"/>
                  <a:cs typeface="+mn-cs"/>
                </a:defRPr>
              </a:lvl6pPr>
              <a:lvl7pPr marL="2743200" algn="l" defTabSz="914400" rtl="0" eaLnBrk="1" latinLnBrk="0" hangingPunct="1">
                <a:defRPr kern="1200">
                  <a:solidFill>
                    <a:schemeClr val="tx1"/>
                  </a:solidFill>
                  <a:latin typeface="Calibri" panose="020F0502020204030204" pitchFamily="34" charset="0"/>
                  <a:ea typeface="+mn-ea"/>
                  <a:cs typeface="+mn-cs"/>
                </a:defRPr>
              </a:lvl7pPr>
              <a:lvl8pPr marL="3200400" algn="l" defTabSz="914400" rtl="0" eaLnBrk="1" latinLnBrk="0" hangingPunct="1">
                <a:defRPr kern="1200">
                  <a:solidFill>
                    <a:schemeClr val="tx1"/>
                  </a:solidFill>
                  <a:latin typeface="Calibri" panose="020F0502020204030204" pitchFamily="34" charset="0"/>
                  <a:ea typeface="+mn-ea"/>
                  <a:cs typeface="+mn-cs"/>
                </a:defRPr>
              </a:lvl8pPr>
              <a:lvl9pPr marL="3657600" algn="l" defTabSz="914400" rtl="0" eaLnBrk="1" latinLnBrk="0" hangingPunct="1">
                <a:defRPr kern="1200">
                  <a:solidFill>
                    <a:schemeClr val="tx1"/>
                  </a:solidFill>
                  <a:latin typeface="Calibri" panose="020F0502020204030204" pitchFamily="34" charset="0"/>
                  <a:ea typeface="+mn-ea"/>
                  <a:cs typeface="+mn-cs"/>
                </a:defRPr>
              </a:lvl9pPr>
            </a:lstStyle>
            <a:p>
              <a:pPr marL="0" lvl="0" indent="0" algn="l" rtl="0">
                <a:spcBef>
                  <a:spcPts val="0"/>
                </a:spcBef>
                <a:spcAft>
                  <a:spcPts val="0"/>
                </a:spcAft>
                <a:buNone/>
              </a:pPr>
              <a:r>
                <a:rPr lang="en" sz="2400" b="1" dirty="0">
                  <a:solidFill>
                    <a:schemeClr val="accent5"/>
                  </a:solidFill>
                  <a:latin typeface="Times New Roman" panose="02020603050405020304" pitchFamily="18" charset="0"/>
                  <a:ea typeface="Fira Sans Extra Condensed Medium"/>
                  <a:cs typeface="Times New Roman" panose="02020603050405020304" pitchFamily="18" charset="0"/>
                  <a:sym typeface="Fira Sans Extra Condensed Medium"/>
                </a:rPr>
                <a:t>Option A</a:t>
              </a:r>
              <a:endParaRPr sz="2400" b="1" dirty="0">
                <a:solidFill>
                  <a:schemeClr val="accent5"/>
                </a:solidFill>
                <a:latin typeface="Times New Roman" panose="02020603050405020304" pitchFamily="18" charset="0"/>
                <a:ea typeface="Fira Sans Extra Condensed Medium"/>
                <a:cs typeface="Times New Roman" panose="02020603050405020304" pitchFamily="18" charset="0"/>
                <a:sym typeface="Fira Sans Extra Condensed Medium"/>
              </a:endParaRPr>
            </a:p>
          </p:txBody>
        </p:sp>
        <p:sp>
          <p:nvSpPr>
            <p:cNvPr id="15" name="Google Shape;618;p25">
              <a:extLst>
                <a:ext uri="{FF2B5EF4-FFF2-40B4-BE49-F238E27FC236}">
                  <a16:creationId xmlns:a16="http://schemas.microsoft.com/office/drawing/2014/main" id="{F1323A27-F967-6FDE-A96A-CEDDD3582403}"/>
                </a:ext>
              </a:extLst>
            </p:cNvPr>
            <p:cNvSpPr/>
            <p:nvPr/>
          </p:nvSpPr>
          <p:spPr>
            <a:xfrm>
              <a:off x="7590920" y="3126989"/>
              <a:ext cx="2626170" cy="359682"/>
            </a:xfrm>
            <a:custGeom>
              <a:avLst/>
              <a:gdLst/>
              <a:ahLst/>
              <a:cxnLst/>
              <a:rect l="l" t="t" r="r" b="b"/>
              <a:pathLst>
                <a:path w="98459" h="13485" extrusionOk="0">
                  <a:moveTo>
                    <a:pt x="0" y="0"/>
                  </a:moveTo>
                  <a:lnTo>
                    <a:pt x="13624" y="13476"/>
                  </a:lnTo>
                  <a:lnTo>
                    <a:pt x="98459" y="13485"/>
                  </a:lnTo>
                </a:path>
              </a:pathLst>
            </a:custGeom>
            <a:noFill/>
            <a:ln w="9525" cap="flat" cmpd="sng">
              <a:solidFill>
                <a:schemeClr val="accent3"/>
              </a:solidFill>
              <a:prstDash val="solid"/>
              <a:round/>
              <a:headEnd type="none" w="med" len="med"/>
              <a:tailEnd type="none" w="med" len="med"/>
            </a:ln>
          </p:spPr>
          <p:txBody>
            <a:bodyPr/>
            <a:lstStyle/>
            <a:p>
              <a:endParaRPr lang="en-US"/>
            </a:p>
          </p:txBody>
        </p:sp>
        <p:sp>
          <p:nvSpPr>
            <p:cNvPr id="16" name="Google Shape;614;p25">
              <a:extLst>
                <a:ext uri="{FF2B5EF4-FFF2-40B4-BE49-F238E27FC236}">
                  <a16:creationId xmlns:a16="http://schemas.microsoft.com/office/drawing/2014/main" id="{D4C349D6-9D9E-3A15-D510-C9479C9D1156}"/>
                </a:ext>
              </a:extLst>
            </p:cNvPr>
            <p:cNvSpPr txBox="1"/>
            <p:nvPr/>
          </p:nvSpPr>
          <p:spPr>
            <a:xfrm>
              <a:off x="7817776" y="4008485"/>
              <a:ext cx="2399314" cy="1913751"/>
            </a:xfrm>
            <a:prstGeom prst="rect">
              <a:avLst/>
            </a:prstGeom>
            <a:noFill/>
            <a:ln>
              <a:noFill/>
            </a:ln>
          </p:spPr>
          <p:txBody>
            <a:bodyPr spcFirstLastPara="1" wrap="square" lIns="91425" tIns="91425" rIns="91425" bIns="91425" anchor="t" anchorCtr="0">
              <a:noAutofit/>
            </a:bodyPr>
            <a:lstStyle>
              <a:defPPr>
                <a:defRPr lang="en-US"/>
              </a:defPPr>
              <a:lvl1pPr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5pPr>
              <a:lvl6pPr marL="2286000" algn="l" defTabSz="914400" rtl="0" eaLnBrk="1" latinLnBrk="0" hangingPunct="1">
                <a:defRPr kern="1200">
                  <a:solidFill>
                    <a:schemeClr val="tx1"/>
                  </a:solidFill>
                  <a:latin typeface="Calibri" panose="020F0502020204030204" pitchFamily="34" charset="0"/>
                  <a:ea typeface="+mn-ea"/>
                  <a:cs typeface="+mn-cs"/>
                </a:defRPr>
              </a:lvl6pPr>
              <a:lvl7pPr marL="2743200" algn="l" defTabSz="914400" rtl="0" eaLnBrk="1" latinLnBrk="0" hangingPunct="1">
                <a:defRPr kern="1200">
                  <a:solidFill>
                    <a:schemeClr val="tx1"/>
                  </a:solidFill>
                  <a:latin typeface="Calibri" panose="020F0502020204030204" pitchFamily="34" charset="0"/>
                  <a:ea typeface="+mn-ea"/>
                  <a:cs typeface="+mn-cs"/>
                </a:defRPr>
              </a:lvl7pPr>
              <a:lvl8pPr marL="3200400" algn="l" defTabSz="914400" rtl="0" eaLnBrk="1" latinLnBrk="0" hangingPunct="1">
                <a:defRPr kern="1200">
                  <a:solidFill>
                    <a:schemeClr val="tx1"/>
                  </a:solidFill>
                  <a:latin typeface="Calibri" panose="020F0502020204030204" pitchFamily="34" charset="0"/>
                  <a:ea typeface="+mn-ea"/>
                  <a:cs typeface="+mn-cs"/>
                </a:defRPr>
              </a:lvl8pPr>
              <a:lvl9pPr marL="3657600" algn="l" defTabSz="914400" rtl="0" eaLnBrk="1" latinLnBrk="0" hangingPunct="1">
                <a:defRPr kern="1200">
                  <a:solidFill>
                    <a:schemeClr val="tx1"/>
                  </a:solidFill>
                  <a:latin typeface="Calibri" panose="020F0502020204030204" pitchFamily="34" charset="0"/>
                  <a:ea typeface="+mn-ea"/>
                  <a:cs typeface="+mn-cs"/>
                </a:defRPr>
              </a:lvl9pPr>
            </a:lstStyle>
            <a:p>
              <a:pPr lvl="0" algn="r" rtl="0">
                <a:spcBef>
                  <a:spcPts val="0"/>
                </a:spcBef>
                <a:spcAft>
                  <a:spcPts val="0"/>
                </a:spcAft>
              </a:pPr>
              <a:r>
                <a:rPr lang="en-US" sz="2000" dirty="0">
                  <a:solidFill>
                    <a:schemeClr val="tx2"/>
                  </a:solidFill>
                  <a:ea typeface="Roboto"/>
                  <a:cs typeface="Roboto"/>
                  <a:sym typeface="Roboto"/>
                </a:rPr>
                <a:t>100%-50% joint retiree-survivor payment.</a:t>
              </a:r>
            </a:p>
          </p:txBody>
        </p:sp>
        <p:sp>
          <p:nvSpPr>
            <p:cNvPr id="17" name="Google Shape;615;p25">
              <a:extLst>
                <a:ext uri="{FF2B5EF4-FFF2-40B4-BE49-F238E27FC236}">
                  <a16:creationId xmlns:a16="http://schemas.microsoft.com/office/drawing/2014/main" id="{451A5BC3-C3AE-5D59-A969-658CFCBABA32}"/>
                </a:ext>
              </a:extLst>
            </p:cNvPr>
            <p:cNvSpPr txBox="1"/>
            <p:nvPr/>
          </p:nvSpPr>
          <p:spPr>
            <a:xfrm>
              <a:off x="8647133" y="3698017"/>
              <a:ext cx="1569957" cy="310471"/>
            </a:xfrm>
            <a:prstGeom prst="rect">
              <a:avLst/>
            </a:prstGeom>
            <a:noFill/>
            <a:ln>
              <a:noFill/>
            </a:ln>
          </p:spPr>
          <p:txBody>
            <a:bodyPr spcFirstLastPara="1" wrap="square" lIns="91425" tIns="91425" rIns="91425" bIns="91425" anchor="ctr" anchorCtr="0">
              <a:noAutofit/>
            </a:bodyPr>
            <a:lstStyle>
              <a:defPPr>
                <a:defRPr lang="en-US"/>
              </a:defPPr>
              <a:lvl1pPr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5pPr>
              <a:lvl6pPr marL="2286000" algn="l" defTabSz="914400" rtl="0" eaLnBrk="1" latinLnBrk="0" hangingPunct="1">
                <a:defRPr kern="1200">
                  <a:solidFill>
                    <a:schemeClr val="tx1"/>
                  </a:solidFill>
                  <a:latin typeface="Calibri" panose="020F0502020204030204" pitchFamily="34" charset="0"/>
                  <a:ea typeface="+mn-ea"/>
                  <a:cs typeface="+mn-cs"/>
                </a:defRPr>
              </a:lvl6pPr>
              <a:lvl7pPr marL="2743200" algn="l" defTabSz="914400" rtl="0" eaLnBrk="1" latinLnBrk="0" hangingPunct="1">
                <a:defRPr kern="1200">
                  <a:solidFill>
                    <a:schemeClr val="tx1"/>
                  </a:solidFill>
                  <a:latin typeface="Calibri" panose="020F0502020204030204" pitchFamily="34" charset="0"/>
                  <a:ea typeface="+mn-ea"/>
                  <a:cs typeface="+mn-cs"/>
                </a:defRPr>
              </a:lvl7pPr>
              <a:lvl8pPr marL="3200400" algn="l" defTabSz="914400" rtl="0" eaLnBrk="1" latinLnBrk="0" hangingPunct="1">
                <a:defRPr kern="1200">
                  <a:solidFill>
                    <a:schemeClr val="tx1"/>
                  </a:solidFill>
                  <a:latin typeface="Calibri" panose="020F0502020204030204" pitchFamily="34" charset="0"/>
                  <a:ea typeface="+mn-ea"/>
                  <a:cs typeface="+mn-cs"/>
                </a:defRPr>
              </a:lvl8pPr>
              <a:lvl9pPr marL="3657600" algn="l" defTabSz="914400" rtl="0" eaLnBrk="1" latinLnBrk="0" hangingPunct="1">
                <a:defRPr kern="1200">
                  <a:solidFill>
                    <a:schemeClr val="tx1"/>
                  </a:solidFill>
                  <a:latin typeface="Calibri" panose="020F0502020204030204" pitchFamily="34" charset="0"/>
                  <a:ea typeface="+mn-ea"/>
                  <a:cs typeface="+mn-cs"/>
                </a:defRPr>
              </a:lvl9pPr>
            </a:lstStyle>
            <a:p>
              <a:pPr marL="0" lvl="0" indent="0" algn="r" rtl="0">
                <a:spcBef>
                  <a:spcPts val="0"/>
                </a:spcBef>
                <a:spcAft>
                  <a:spcPts val="0"/>
                </a:spcAft>
                <a:buNone/>
              </a:pPr>
              <a:r>
                <a:rPr lang="en" sz="2400" b="1" dirty="0">
                  <a:solidFill>
                    <a:schemeClr val="accent3"/>
                  </a:solidFill>
                  <a:latin typeface="Times New Roman" panose="02020603050405020304" pitchFamily="18" charset="0"/>
                  <a:ea typeface="Fira Sans Extra Condensed Medium"/>
                  <a:cs typeface="Times New Roman" panose="02020603050405020304" pitchFamily="18" charset="0"/>
                  <a:sym typeface="Fira Sans Extra Condensed Medium"/>
                </a:rPr>
                <a:t>Option C</a:t>
              </a:r>
              <a:endParaRPr sz="2400" b="1" dirty="0">
                <a:solidFill>
                  <a:schemeClr val="accent3"/>
                </a:solidFill>
                <a:latin typeface="Times New Roman" panose="02020603050405020304" pitchFamily="18" charset="0"/>
                <a:ea typeface="Fira Sans Extra Condensed Medium"/>
                <a:cs typeface="Times New Roman" panose="02020603050405020304" pitchFamily="18" charset="0"/>
                <a:sym typeface="Fira Sans Extra Condensed Medium"/>
              </a:endParaRPr>
            </a:p>
          </p:txBody>
        </p:sp>
        <p:sp>
          <p:nvSpPr>
            <p:cNvPr id="18" name="Google Shape;614;p25">
              <a:extLst>
                <a:ext uri="{FF2B5EF4-FFF2-40B4-BE49-F238E27FC236}">
                  <a16:creationId xmlns:a16="http://schemas.microsoft.com/office/drawing/2014/main" id="{1F20E1AB-C039-F5F5-0333-219E05DF01D9}"/>
                </a:ext>
              </a:extLst>
            </p:cNvPr>
            <p:cNvSpPr txBox="1"/>
            <p:nvPr/>
          </p:nvSpPr>
          <p:spPr>
            <a:xfrm>
              <a:off x="4807798" y="3972267"/>
              <a:ext cx="2560320" cy="1706926"/>
            </a:xfrm>
            <a:prstGeom prst="rect">
              <a:avLst/>
            </a:prstGeom>
            <a:noFill/>
            <a:ln>
              <a:noFill/>
            </a:ln>
          </p:spPr>
          <p:txBody>
            <a:bodyPr spcFirstLastPara="1" wrap="square" lIns="91425" tIns="91425" rIns="91425" bIns="91425" anchor="t" anchorCtr="0">
              <a:noAutofit/>
            </a:bodyPr>
            <a:lstStyle>
              <a:defPPr>
                <a:defRPr lang="en-US"/>
              </a:defPPr>
              <a:lvl1pPr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5pPr>
              <a:lvl6pPr marL="2286000" algn="l" defTabSz="914400" rtl="0" eaLnBrk="1" latinLnBrk="0" hangingPunct="1">
                <a:defRPr kern="1200">
                  <a:solidFill>
                    <a:schemeClr val="tx1"/>
                  </a:solidFill>
                  <a:latin typeface="Calibri" panose="020F0502020204030204" pitchFamily="34" charset="0"/>
                  <a:ea typeface="+mn-ea"/>
                  <a:cs typeface="+mn-cs"/>
                </a:defRPr>
              </a:lvl6pPr>
              <a:lvl7pPr marL="2743200" algn="l" defTabSz="914400" rtl="0" eaLnBrk="1" latinLnBrk="0" hangingPunct="1">
                <a:defRPr kern="1200">
                  <a:solidFill>
                    <a:schemeClr val="tx1"/>
                  </a:solidFill>
                  <a:latin typeface="Calibri" panose="020F0502020204030204" pitchFamily="34" charset="0"/>
                  <a:ea typeface="+mn-ea"/>
                  <a:cs typeface="+mn-cs"/>
                </a:defRPr>
              </a:lvl7pPr>
              <a:lvl8pPr marL="3200400" algn="l" defTabSz="914400" rtl="0" eaLnBrk="1" latinLnBrk="0" hangingPunct="1">
                <a:defRPr kern="1200">
                  <a:solidFill>
                    <a:schemeClr val="tx1"/>
                  </a:solidFill>
                  <a:latin typeface="Calibri" panose="020F0502020204030204" pitchFamily="34" charset="0"/>
                  <a:ea typeface="+mn-ea"/>
                  <a:cs typeface="+mn-cs"/>
                </a:defRPr>
              </a:lvl8pPr>
              <a:lvl9pPr marL="3657600" algn="l" defTabSz="914400" rtl="0" eaLnBrk="1" latinLnBrk="0" hangingPunct="1">
                <a:defRPr kern="1200">
                  <a:solidFill>
                    <a:schemeClr val="tx1"/>
                  </a:solidFill>
                  <a:latin typeface="Calibri" panose="020F0502020204030204" pitchFamily="34" charset="0"/>
                  <a:ea typeface="+mn-ea"/>
                  <a:cs typeface="+mn-cs"/>
                </a:defRPr>
              </a:lvl9pPr>
            </a:lstStyle>
            <a:p>
              <a:pPr lvl="0" algn="ctr"/>
              <a:r>
                <a:rPr lang="en-US" sz="2000" dirty="0">
                  <a:solidFill>
                    <a:schemeClr val="tx2"/>
                  </a:solidFill>
                </a:rPr>
                <a:t>100%-100% joint retiree-survivor payment.</a:t>
              </a:r>
            </a:p>
            <a:p>
              <a:pPr lvl="0" algn="ctr"/>
              <a:r>
                <a:rPr lang="en-US" sz="2000" dirty="0">
                  <a:solidFill>
                    <a:schemeClr val="tx2"/>
                  </a:solidFill>
                </a:rPr>
                <a:t>Non-spousal restrictions may apply.</a:t>
              </a:r>
            </a:p>
          </p:txBody>
        </p:sp>
        <p:sp>
          <p:nvSpPr>
            <p:cNvPr id="19" name="Google Shape;615;p25">
              <a:extLst>
                <a:ext uri="{FF2B5EF4-FFF2-40B4-BE49-F238E27FC236}">
                  <a16:creationId xmlns:a16="http://schemas.microsoft.com/office/drawing/2014/main" id="{49CA2182-31C6-E7DE-4FDB-0083DFE7596E}"/>
                </a:ext>
              </a:extLst>
            </p:cNvPr>
            <p:cNvSpPr txBox="1"/>
            <p:nvPr/>
          </p:nvSpPr>
          <p:spPr>
            <a:xfrm>
              <a:off x="5311022" y="3661799"/>
              <a:ext cx="1569957" cy="310471"/>
            </a:xfrm>
            <a:prstGeom prst="rect">
              <a:avLst/>
            </a:prstGeom>
            <a:noFill/>
            <a:ln>
              <a:noFill/>
            </a:ln>
          </p:spPr>
          <p:txBody>
            <a:bodyPr spcFirstLastPara="1" wrap="square" lIns="91425" tIns="91425" rIns="91425" bIns="91425" anchor="ctr" anchorCtr="0">
              <a:noAutofit/>
            </a:bodyPr>
            <a:lstStyle>
              <a:defPPr>
                <a:defRPr lang="en-US"/>
              </a:defPPr>
              <a:lvl1pPr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5pPr>
              <a:lvl6pPr marL="2286000" algn="l" defTabSz="914400" rtl="0" eaLnBrk="1" latinLnBrk="0" hangingPunct="1">
                <a:defRPr kern="1200">
                  <a:solidFill>
                    <a:schemeClr val="tx1"/>
                  </a:solidFill>
                  <a:latin typeface="Calibri" panose="020F0502020204030204" pitchFamily="34" charset="0"/>
                  <a:ea typeface="+mn-ea"/>
                  <a:cs typeface="+mn-cs"/>
                </a:defRPr>
              </a:lvl6pPr>
              <a:lvl7pPr marL="2743200" algn="l" defTabSz="914400" rtl="0" eaLnBrk="1" latinLnBrk="0" hangingPunct="1">
                <a:defRPr kern="1200">
                  <a:solidFill>
                    <a:schemeClr val="tx1"/>
                  </a:solidFill>
                  <a:latin typeface="Calibri" panose="020F0502020204030204" pitchFamily="34" charset="0"/>
                  <a:ea typeface="+mn-ea"/>
                  <a:cs typeface="+mn-cs"/>
                </a:defRPr>
              </a:lvl7pPr>
              <a:lvl8pPr marL="3200400" algn="l" defTabSz="914400" rtl="0" eaLnBrk="1" latinLnBrk="0" hangingPunct="1">
                <a:defRPr kern="1200">
                  <a:solidFill>
                    <a:schemeClr val="tx1"/>
                  </a:solidFill>
                  <a:latin typeface="Calibri" panose="020F0502020204030204" pitchFamily="34" charset="0"/>
                  <a:ea typeface="+mn-ea"/>
                  <a:cs typeface="+mn-cs"/>
                </a:defRPr>
              </a:lvl8pPr>
              <a:lvl9pPr marL="3657600" algn="l" defTabSz="914400" rtl="0" eaLnBrk="1" latinLnBrk="0" hangingPunct="1">
                <a:defRPr kern="1200">
                  <a:solidFill>
                    <a:schemeClr val="tx1"/>
                  </a:solidFill>
                  <a:latin typeface="Calibri" panose="020F0502020204030204" pitchFamily="34" charset="0"/>
                  <a:ea typeface="+mn-ea"/>
                  <a:cs typeface="+mn-cs"/>
                </a:defRPr>
              </a:lvl9pPr>
            </a:lstStyle>
            <a:p>
              <a:pPr marL="0" lvl="0" indent="0" algn="ctr" rtl="0">
                <a:spcBef>
                  <a:spcPts val="0"/>
                </a:spcBef>
                <a:spcAft>
                  <a:spcPts val="0"/>
                </a:spcAft>
                <a:buNone/>
              </a:pPr>
              <a:r>
                <a:rPr lang="en" sz="2400" b="1" dirty="0">
                  <a:latin typeface="Times New Roman" panose="02020603050405020304" pitchFamily="18" charset="0"/>
                  <a:ea typeface="Fira Sans Extra Condensed Medium"/>
                  <a:cs typeface="Times New Roman" panose="02020603050405020304" pitchFamily="18" charset="0"/>
                  <a:sym typeface="Fira Sans Extra Condensed Medium"/>
                </a:rPr>
                <a:t>Option B</a:t>
              </a:r>
              <a:endParaRPr sz="2400" b="1" dirty="0">
                <a:latin typeface="Times New Roman" panose="02020603050405020304" pitchFamily="18" charset="0"/>
                <a:ea typeface="Fira Sans Extra Condensed Medium"/>
                <a:cs typeface="Times New Roman" panose="02020603050405020304" pitchFamily="18" charset="0"/>
                <a:sym typeface="Fira Sans Extra Condensed Medium"/>
              </a:endParaRPr>
            </a:p>
          </p:txBody>
        </p:sp>
        <p:grpSp>
          <p:nvGrpSpPr>
            <p:cNvPr id="21" name="Group 20">
              <a:extLst>
                <a:ext uri="{FF2B5EF4-FFF2-40B4-BE49-F238E27FC236}">
                  <a16:creationId xmlns:a16="http://schemas.microsoft.com/office/drawing/2014/main" id="{75FA017D-EB47-D2FC-BA26-8627CEDC6E0C}"/>
                </a:ext>
              </a:extLst>
            </p:cNvPr>
            <p:cNvGrpSpPr/>
            <p:nvPr/>
          </p:nvGrpSpPr>
          <p:grpSpPr>
            <a:xfrm>
              <a:off x="4375424" y="1986646"/>
              <a:ext cx="548640" cy="553998"/>
              <a:chOff x="2860453" y="1718599"/>
              <a:chExt cx="548640" cy="553998"/>
            </a:xfrm>
          </p:grpSpPr>
          <p:sp>
            <p:nvSpPr>
              <p:cNvPr id="22" name="Google Shape;708;p27">
                <a:extLst>
                  <a:ext uri="{FF2B5EF4-FFF2-40B4-BE49-F238E27FC236}">
                    <a16:creationId xmlns:a16="http://schemas.microsoft.com/office/drawing/2014/main" id="{80FAD5F5-98BA-DD2C-F776-28A50E2EF7EB}"/>
                  </a:ext>
                </a:extLst>
              </p:cNvPr>
              <p:cNvSpPr/>
              <p:nvPr/>
            </p:nvSpPr>
            <p:spPr>
              <a:xfrm>
                <a:off x="2860453" y="1721278"/>
                <a:ext cx="548640" cy="548640"/>
              </a:xfrm>
              <a:prstGeom prst="ellipse">
                <a:avLst/>
              </a:prstGeom>
              <a:solidFill>
                <a:schemeClr val="bg1"/>
              </a:solidFill>
              <a:ln>
                <a:noFill/>
              </a:ln>
            </p:spPr>
            <p:txBody>
              <a:bodyPr spcFirstLastPara="1" wrap="square" lIns="0" tIns="91425" rIns="0" bIns="91425" anchor="ctr" anchorCtr="0">
                <a:noAutofit/>
              </a:bodyPr>
              <a:lstStyle>
                <a:defPPr>
                  <a:defRPr lang="en-US"/>
                </a:defPPr>
                <a:lvl1pPr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5pPr>
                <a:lvl6pPr marL="2286000" algn="l" defTabSz="914400" rtl="0" eaLnBrk="1" latinLnBrk="0" hangingPunct="1">
                  <a:defRPr kern="1200">
                    <a:solidFill>
                      <a:schemeClr val="tx1"/>
                    </a:solidFill>
                    <a:latin typeface="Calibri" panose="020F0502020204030204" pitchFamily="34" charset="0"/>
                    <a:ea typeface="+mn-ea"/>
                    <a:cs typeface="+mn-cs"/>
                  </a:defRPr>
                </a:lvl6pPr>
                <a:lvl7pPr marL="2743200" algn="l" defTabSz="914400" rtl="0" eaLnBrk="1" latinLnBrk="0" hangingPunct="1">
                  <a:defRPr kern="1200">
                    <a:solidFill>
                      <a:schemeClr val="tx1"/>
                    </a:solidFill>
                    <a:latin typeface="Calibri" panose="020F0502020204030204" pitchFamily="34" charset="0"/>
                    <a:ea typeface="+mn-ea"/>
                    <a:cs typeface="+mn-cs"/>
                  </a:defRPr>
                </a:lvl7pPr>
                <a:lvl8pPr marL="3200400" algn="l" defTabSz="914400" rtl="0" eaLnBrk="1" latinLnBrk="0" hangingPunct="1">
                  <a:defRPr kern="1200">
                    <a:solidFill>
                      <a:schemeClr val="tx1"/>
                    </a:solidFill>
                    <a:latin typeface="Calibri" panose="020F0502020204030204" pitchFamily="34" charset="0"/>
                    <a:ea typeface="+mn-ea"/>
                    <a:cs typeface="+mn-cs"/>
                  </a:defRPr>
                </a:lvl8pPr>
                <a:lvl9pPr marL="3657600" algn="l" defTabSz="914400" rtl="0" eaLnBrk="1" latinLnBrk="0" hangingPunct="1">
                  <a:defRPr kern="1200">
                    <a:solidFill>
                      <a:schemeClr val="tx1"/>
                    </a:solidFill>
                    <a:latin typeface="Calibri" panose="020F0502020204030204" pitchFamily="34" charset="0"/>
                    <a:ea typeface="+mn-ea"/>
                    <a:cs typeface="+mn-cs"/>
                  </a:defRPr>
                </a:lvl9pPr>
              </a:lstStyle>
              <a:p>
                <a:pPr marL="0" lvl="0" indent="0" algn="ctr" rtl="0">
                  <a:spcBef>
                    <a:spcPts val="0"/>
                  </a:spcBef>
                  <a:spcAft>
                    <a:spcPts val="0"/>
                  </a:spcAft>
                  <a:buClr>
                    <a:schemeClr val="dk1"/>
                  </a:buClr>
                  <a:buSzPts val="1100"/>
                  <a:buFont typeface="Arial"/>
                  <a:buNone/>
                </a:pPr>
                <a:endParaRPr sz="1500">
                  <a:solidFill>
                    <a:srgbClr val="FFFFFF"/>
                  </a:solidFill>
                  <a:latin typeface="Fira Sans Extra Condensed Medium"/>
                  <a:ea typeface="Fira Sans Extra Condensed Medium"/>
                  <a:cs typeface="Fira Sans Extra Condensed Medium"/>
                  <a:sym typeface="Fira Sans Extra Condensed Medium"/>
                </a:endParaRPr>
              </a:p>
            </p:txBody>
          </p:sp>
          <p:sp>
            <p:nvSpPr>
              <p:cNvPr id="23" name="TextBox 19">
                <a:extLst>
                  <a:ext uri="{FF2B5EF4-FFF2-40B4-BE49-F238E27FC236}">
                    <a16:creationId xmlns:a16="http://schemas.microsoft.com/office/drawing/2014/main" id="{AAFF1B36-7D9F-5659-4B5D-6632560DA489}"/>
                  </a:ext>
                </a:extLst>
              </p:cNvPr>
              <p:cNvSpPr txBox="1"/>
              <p:nvPr/>
            </p:nvSpPr>
            <p:spPr>
              <a:xfrm>
                <a:off x="2932677" y="1718599"/>
                <a:ext cx="404192" cy="553998"/>
              </a:xfrm>
              <a:prstGeom prst="rect">
                <a:avLst/>
              </a:prstGeom>
              <a:noFill/>
            </p:spPr>
            <p:txBody>
              <a:bodyPr wrap="square" anchor="ctr">
                <a:spAutoFit/>
              </a:bodyPr>
              <a:lstStyle>
                <a:defPPr>
                  <a:defRPr lang="en-US"/>
                </a:defPPr>
                <a:lvl1pPr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5pPr>
                <a:lvl6pPr marL="2286000" algn="l" defTabSz="914400" rtl="0" eaLnBrk="1" latinLnBrk="0" hangingPunct="1">
                  <a:defRPr kern="1200">
                    <a:solidFill>
                      <a:schemeClr val="tx1"/>
                    </a:solidFill>
                    <a:latin typeface="Calibri" panose="020F0502020204030204" pitchFamily="34" charset="0"/>
                    <a:ea typeface="+mn-ea"/>
                    <a:cs typeface="+mn-cs"/>
                  </a:defRPr>
                </a:lvl6pPr>
                <a:lvl7pPr marL="2743200" algn="l" defTabSz="914400" rtl="0" eaLnBrk="1" latinLnBrk="0" hangingPunct="1">
                  <a:defRPr kern="1200">
                    <a:solidFill>
                      <a:schemeClr val="tx1"/>
                    </a:solidFill>
                    <a:latin typeface="Calibri" panose="020F0502020204030204" pitchFamily="34" charset="0"/>
                    <a:ea typeface="+mn-ea"/>
                    <a:cs typeface="+mn-cs"/>
                  </a:defRPr>
                </a:lvl7pPr>
                <a:lvl8pPr marL="3200400" algn="l" defTabSz="914400" rtl="0" eaLnBrk="1" latinLnBrk="0" hangingPunct="1">
                  <a:defRPr kern="1200">
                    <a:solidFill>
                      <a:schemeClr val="tx1"/>
                    </a:solidFill>
                    <a:latin typeface="Calibri" panose="020F0502020204030204" pitchFamily="34" charset="0"/>
                    <a:ea typeface="+mn-ea"/>
                    <a:cs typeface="+mn-cs"/>
                  </a:defRPr>
                </a:lvl8pPr>
                <a:lvl9pPr marL="3657600" algn="l" defTabSz="914400" rtl="0" eaLnBrk="1" latinLnBrk="0" hangingPunct="1">
                  <a:defRPr kern="1200">
                    <a:solidFill>
                      <a:schemeClr val="tx1"/>
                    </a:solidFill>
                    <a:latin typeface="Calibri" panose="020F0502020204030204" pitchFamily="34" charset="0"/>
                    <a:ea typeface="+mn-ea"/>
                    <a:cs typeface="+mn-cs"/>
                  </a:defRPr>
                </a:lvl9pPr>
              </a:lstStyle>
              <a:p>
                <a:pPr algn="ctr"/>
                <a:r>
                  <a:rPr lang="en" sz="3000" b="1" dirty="0">
                    <a:solidFill>
                      <a:schemeClr val="accent5"/>
                    </a:solidFill>
                    <a:latin typeface="Times New Roman" panose="02020603050405020304" pitchFamily="18" charset="0"/>
                    <a:ea typeface="Fira Sans Extra Condensed Medium"/>
                    <a:cs typeface="Times New Roman" panose="02020603050405020304" pitchFamily="18" charset="0"/>
                    <a:sym typeface="Fira Sans Extra Condensed Medium"/>
                  </a:rPr>
                  <a:t>A</a:t>
                </a:r>
                <a:endParaRPr lang="en-US" sz="3000" dirty="0">
                  <a:solidFill>
                    <a:schemeClr val="accent5"/>
                  </a:solidFill>
                  <a:latin typeface="Times New Roman" panose="02020603050405020304" pitchFamily="18" charset="0"/>
                  <a:cs typeface="Times New Roman" panose="02020603050405020304" pitchFamily="18" charset="0"/>
                </a:endParaRPr>
              </a:p>
            </p:txBody>
          </p:sp>
        </p:grpSp>
        <p:grpSp>
          <p:nvGrpSpPr>
            <p:cNvPr id="24" name="Group 23">
              <a:extLst>
                <a:ext uri="{FF2B5EF4-FFF2-40B4-BE49-F238E27FC236}">
                  <a16:creationId xmlns:a16="http://schemas.microsoft.com/office/drawing/2014/main" id="{4733EF4C-0E52-7800-8B47-B3031C2CF34F}"/>
                </a:ext>
              </a:extLst>
            </p:cNvPr>
            <p:cNvGrpSpPr/>
            <p:nvPr/>
          </p:nvGrpSpPr>
          <p:grpSpPr>
            <a:xfrm>
              <a:off x="5813638" y="1983967"/>
              <a:ext cx="548640" cy="553998"/>
              <a:chOff x="2860453" y="1718599"/>
              <a:chExt cx="548640" cy="553998"/>
            </a:xfrm>
          </p:grpSpPr>
          <p:sp>
            <p:nvSpPr>
              <p:cNvPr id="25" name="Google Shape;708;p27">
                <a:extLst>
                  <a:ext uri="{FF2B5EF4-FFF2-40B4-BE49-F238E27FC236}">
                    <a16:creationId xmlns:a16="http://schemas.microsoft.com/office/drawing/2014/main" id="{5694F7DC-19E3-89BC-3C47-A58410D6A13F}"/>
                  </a:ext>
                </a:extLst>
              </p:cNvPr>
              <p:cNvSpPr/>
              <p:nvPr/>
            </p:nvSpPr>
            <p:spPr>
              <a:xfrm>
                <a:off x="2860453" y="1721278"/>
                <a:ext cx="548640" cy="548640"/>
              </a:xfrm>
              <a:prstGeom prst="ellipse">
                <a:avLst/>
              </a:prstGeom>
              <a:solidFill>
                <a:schemeClr val="bg1"/>
              </a:solidFill>
              <a:ln>
                <a:noFill/>
              </a:ln>
            </p:spPr>
            <p:txBody>
              <a:bodyPr spcFirstLastPara="1" wrap="square" lIns="0" tIns="91425" rIns="0" bIns="91425" anchor="ctr" anchorCtr="0">
                <a:noAutofit/>
              </a:bodyPr>
              <a:lstStyle>
                <a:defPPr>
                  <a:defRPr lang="en-US"/>
                </a:defPPr>
                <a:lvl1pPr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5pPr>
                <a:lvl6pPr marL="2286000" algn="l" defTabSz="914400" rtl="0" eaLnBrk="1" latinLnBrk="0" hangingPunct="1">
                  <a:defRPr kern="1200">
                    <a:solidFill>
                      <a:schemeClr val="tx1"/>
                    </a:solidFill>
                    <a:latin typeface="Calibri" panose="020F0502020204030204" pitchFamily="34" charset="0"/>
                    <a:ea typeface="+mn-ea"/>
                    <a:cs typeface="+mn-cs"/>
                  </a:defRPr>
                </a:lvl6pPr>
                <a:lvl7pPr marL="2743200" algn="l" defTabSz="914400" rtl="0" eaLnBrk="1" latinLnBrk="0" hangingPunct="1">
                  <a:defRPr kern="1200">
                    <a:solidFill>
                      <a:schemeClr val="tx1"/>
                    </a:solidFill>
                    <a:latin typeface="Calibri" panose="020F0502020204030204" pitchFamily="34" charset="0"/>
                    <a:ea typeface="+mn-ea"/>
                    <a:cs typeface="+mn-cs"/>
                  </a:defRPr>
                </a:lvl7pPr>
                <a:lvl8pPr marL="3200400" algn="l" defTabSz="914400" rtl="0" eaLnBrk="1" latinLnBrk="0" hangingPunct="1">
                  <a:defRPr kern="1200">
                    <a:solidFill>
                      <a:schemeClr val="tx1"/>
                    </a:solidFill>
                    <a:latin typeface="Calibri" panose="020F0502020204030204" pitchFamily="34" charset="0"/>
                    <a:ea typeface="+mn-ea"/>
                    <a:cs typeface="+mn-cs"/>
                  </a:defRPr>
                </a:lvl8pPr>
                <a:lvl9pPr marL="3657600" algn="l" defTabSz="914400" rtl="0" eaLnBrk="1" latinLnBrk="0" hangingPunct="1">
                  <a:defRPr kern="1200">
                    <a:solidFill>
                      <a:schemeClr val="tx1"/>
                    </a:solidFill>
                    <a:latin typeface="Calibri" panose="020F0502020204030204" pitchFamily="34" charset="0"/>
                    <a:ea typeface="+mn-ea"/>
                    <a:cs typeface="+mn-cs"/>
                  </a:defRPr>
                </a:lvl9pPr>
              </a:lstStyle>
              <a:p>
                <a:pPr marL="0" lvl="0" indent="0" algn="ctr" rtl="0">
                  <a:spcBef>
                    <a:spcPts val="0"/>
                  </a:spcBef>
                  <a:spcAft>
                    <a:spcPts val="0"/>
                  </a:spcAft>
                  <a:buClr>
                    <a:schemeClr val="dk1"/>
                  </a:buClr>
                  <a:buSzPts val="1100"/>
                  <a:buFont typeface="Arial"/>
                  <a:buNone/>
                </a:pPr>
                <a:endParaRPr sz="1500">
                  <a:solidFill>
                    <a:srgbClr val="FFFFFF"/>
                  </a:solidFill>
                  <a:latin typeface="Fira Sans Extra Condensed Medium"/>
                  <a:ea typeface="Fira Sans Extra Condensed Medium"/>
                  <a:cs typeface="Fira Sans Extra Condensed Medium"/>
                  <a:sym typeface="Fira Sans Extra Condensed Medium"/>
                </a:endParaRPr>
              </a:p>
            </p:txBody>
          </p:sp>
          <p:sp>
            <p:nvSpPr>
              <p:cNvPr id="26" name="TextBox 22">
                <a:extLst>
                  <a:ext uri="{FF2B5EF4-FFF2-40B4-BE49-F238E27FC236}">
                    <a16:creationId xmlns:a16="http://schemas.microsoft.com/office/drawing/2014/main" id="{F0F581E1-8532-BAC8-90FC-BFB42D5DD929}"/>
                  </a:ext>
                </a:extLst>
              </p:cNvPr>
              <p:cNvSpPr txBox="1"/>
              <p:nvPr/>
            </p:nvSpPr>
            <p:spPr>
              <a:xfrm>
                <a:off x="2932677" y="1718599"/>
                <a:ext cx="404192" cy="553998"/>
              </a:xfrm>
              <a:prstGeom prst="rect">
                <a:avLst/>
              </a:prstGeom>
              <a:noFill/>
            </p:spPr>
            <p:txBody>
              <a:bodyPr wrap="square" anchor="ctr">
                <a:spAutoFit/>
              </a:bodyPr>
              <a:lstStyle>
                <a:defPPr>
                  <a:defRPr lang="en-US"/>
                </a:defPPr>
                <a:lvl1pPr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5pPr>
                <a:lvl6pPr marL="2286000" algn="l" defTabSz="914400" rtl="0" eaLnBrk="1" latinLnBrk="0" hangingPunct="1">
                  <a:defRPr kern="1200">
                    <a:solidFill>
                      <a:schemeClr val="tx1"/>
                    </a:solidFill>
                    <a:latin typeface="Calibri" panose="020F0502020204030204" pitchFamily="34" charset="0"/>
                    <a:ea typeface="+mn-ea"/>
                    <a:cs typeface="+mn-cs"/>
                  </a:defRPr>
                </a:lvl6pPr>
                <a:lvl7pPr marL="2743200" algn="l" defTabSz="914400" rtl="0" eaLnBrk="1" latinLnBrk="0" hangingPunct="1">
                  <a:defRPr kern="1200">
                    <a:solidFill>
                      <a:schemeClr val="tx1"/>
                    </a:solidFill>
                    <a:latin typeface="Calibri" panose="020F0502020204030204" pitchFamily="34" charset="0"/>
                    <a:ea typeface="+mn-ea"/>
                    <a:cs typeface="+mn-cs"/>
                  </a:defRPr>
                </a:lvl7pPr>
                <a:lvl8pPr marL="3200400" algn="l" defTabSz="914400" rtl="0" eaLnBrk="1" latinLnBrk="0" hangingPunct="1">
                  <a:defRPr kern="1200">
                    <a:solidFill>
                      <a:schemeClr val="tx1"/>
                    </a:solidFill>
                    <a:latin typeface="Calibri" panose="020F0502020204030204" pitchFamily="34" charset="0"/>
                    <a:ea typeface="+mn-ea"/>
                    <a:cs typeface="+mn-cs"/>
                  </a:defRPr>
                </a:lvl8pPr>
                <a:lvl9pPr marL="3657600" algn="l" defTabSz="914400" rtl="0" eaLnBrk="1" latinLnBrk="0" hangingPunct="1">
                  <a:defRPr kern="1200">
                    <a:solidFill>
                      <a:schemeClr val="tx1"/>
                    </a:solidFill>
                    <a:latin typeface="Calibri" panose="020F0502020204030204" pitchFamily="34" charset="0"/>
                    <a:ea typeface="+mn-ea"/>
                    <a:cs typeface="+mn-cs"/>
                  </a:defRPr>
                </a:lvl9pPr>
              </a:lstStyle>
              <a:p>
                <a:pPr algn="ctr"/>
                <a:r>
                  <a:rPr lang="en" sz="3000" b="1" dirty="0">
                    <a:latin typeface="Times New Roman" panose="02020603050405020304" pitchFamily="18" charset="0"/>
                    <a:ea typeface="Fira Sans Extra Condensed Medium"/>
                    <a:cs typeface="Times New Roman" panose="02020603050405020304" pitchFamily="18" charset="0"/>
                    <a:sym typeface="Fira Sans Extra Condensed Medium"/>
                  </a:rPr>
                  <a:t>B</a:t>
                </a:r>
                <a:endParaRPr lang="en-US" sz="3000" dirty="0">
                  <a:latin typeface="Times New Roman" panose="02020603050405020304" pitchFamily="18" charset="0"/>
                  <a:cs typeface="Times New Roman" panose="02020603050405020304" pitchFamily="18" charset="0"/>
                </a:endParaRPr>
              </a:p>
            </p:txBody>
          </p:sp>
        </p:grpSp>
        <p:grpSp>
          <p:nvGrpSpPr>
            <p:cNvPr id="27" name="Group 26">
              <a:extLst>
                <a:ext uri="{FF2B5EF4-FFF2-40B4-BE49-F238E27FC236}">
                  <a16:creationId xmlns:a16="http://schemas.microsoft.com/office/drawing/2014/main" id="{F451D4C9-4C91-30CC-BD9D-0BD029FC595C}"/>
                </a:ext>
              </a:extLst>
            </p:cNvPr>
            <p:cNvGrpSpPr/>
            <p:nvPr/>
          </p:nvGrpSpPr>
          <p:grpSpPr>
            <a:xfrm>
              <a:off x="7252491" y="1981288"/>
              <a:ext cx="548640" cy="553998"/>
              <a:chOff x="2860453" y="1718599"/>
              <a:chExt cx="548640" cy="553998"/>
            </a:xfrm>
          </p:grpSpPr>
          <p:sp>
            <p:nvSpPr>
              <p:cNvPr id="28" name="Google Shape;708;p27">
                <a:extLst>
                  <a:ext uri="{FF2B5EF4-FFF2-40B4-BE49-F238E27FC236}">
                    <a16:creationId xmlns:a16="http://schemas.microsoft.com/office/drawing/2014/main" id="{DC26FB81-449F-61EE-6E89-7E8DF22B18F2}"/>
                  </a:ext>
                </a:extLst>
              </p:cNvPr>
              <p:cNvSpPr/>
              <p:nvPr/>
            </p:nvSpPr>
            <p:spPr>
              <a:xfrm>
                <a:off x="2860453" y="1721278"/>
                <a:ext cx="548640" cy="548640"/>
              </a:xfrm>
              <a:prstGeom prst="ellipse">
                <a:avLst/>
              </a:prstGeom>
              <a:solidFill>
                <a:schemeClr val="bg1"/>
              </a:solidFill>
              <a:ln>
                <a:noFill/>
              </a:ln>
            </p:spPr>
            <p:txBody>
              <a:bodyPr spcFirstLastPara="1" wrap="square" lIns="0" tIns="91425" rIns="0" bIns="91425" anchor="ctr" anchorCtr="0">
                <a:noAutofit/>
              </a:bodyPr>
              <a:lstStyle>
                <a:defPPr>
                  <a:defRPr lang="en-US"/>
                </a:defPPr>
                <a:lvl1pPr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5pPr>
                <a:lvl6pPr marL="2286000" algn="l" defTabSz="914400" rtl="0" eaLnBrk="1" latinLnBrk="0" hangingPunct="1">
                  <a:defRPr kern="1200">
                    <a:solidFill>
                      <a:schemeClr val="tx1"/>
                    </a:solidFill>
                    <a:latin typeface="Calibri" panose="020F0502020204030204" pitchFamily="34" charset="0"/>
                    <a:ea typeface="+mn-ea"/>
                    <a:cs typeface="+mn-cs"/>
                  </a:defRPr>
                </a:lvl6pPr>
                <a:lvl7pPr marL="2743200" algn="l" defTabSz="914400" rtl="0" eaLnBrk="1" latinLnBrk="0" hangingPunct="1">
                  <a:defRPr kern="1200">
                    <a:solidFill>
                      <a:schemeClr val="tx1"/>
                    </a:solidFill>
                    <a:latin typeface="Calibri" panose="020F0502020204030204" pitchFamily="34" charset="0"/>
                    <a:ea typeface="+mn-ea"/>
                    <a:cs typeface="+mn-cs"/>
                  </a:defRPr>
                </a:lvl7pPr>
                <a:lvl8pPr marL="3200400" algn="l" defTabSz="914400" rtl="0" eaLnBrk="1" latinLnBrk="0" hangingPunct="1">
                  <a:defRPr kern="1200">
                    <a:solidFill>
                      <a:schemeClr val="tx1"/>
                    </a:solidFill>
                    <a:latin typeface="Calibri" panose="020F0502020204030204" pitchFamily="34" charset="0"/>
                    <a:ea typeface="+mn-ea"/>
                    <a:cs typeface="+mn-cs"/>
                  </a:defRPr>
                </a:lvl8pPr>
                <a:lvl9pPr marL="3657600" algn="l" defTabSz="914400" rtl="0" eaLnBrk="1" latinLnBrk="0" hangingPunct="1">
                  <a:defRPr kern="1200">
                    <a:solidFill>
                      <a:schemeClr val="tx1"/>
                    </a:solidFill>
                    <a:latin typeface="Calibri" panose="020F0502020204030204" pitchFamily="34" charset="0"/>
                    <a:ea typeface="+mn-ea"/>
                    <a:cs typeface="+mn-cs"/>
                  </a:defRPr>
                </a:lvl9pPr>
              </a:lstStyle>
              <a:p>
                <a:pPr marL="0" lvl="0" indent="0" algn="ctr" rtl="0">
                  <a:spcBef>
                    <a:spcPts val="0"/>
                  </a:spcBef>
                  <a:spcAft>
                    <a:spcPts val="0"/>
                  </a:spcAft>
                  <a:buClr>
                    <a:schemeClr val="dk1"/>
                  </a:buClr>
                  <a:buSzPts val="1100"/>
                  <a:buFont typeface="Arial"/>
                  <a:buNone/>
                </a:pPr>
                <a:endParaRPr sz="1500">
                  <a:solidFill>
                    <a:srgbClr val="FFFFFF"/>
                  </a:solidFill>
                  <a:latin typeface="Fira Sans Extra Condensed Medium"/>
                  <a:ea typeface="Fira Sans Extra Condensed Medium"/>
                  <a:cs typeface="Fira Sans Extra Condensed Medium"/>
                  <a:sym typeface="Fira Sans Extra Condensed Medium"/>
                </a:endParaRPr>
              </a:p>
            </p:txBody>
          </p:sp>
          <p:sp>
            <p:nvSpPr>
              <p:cNvPr id="29" name="TextBox 25">
                <a:extLst>
                  <a:ext uri="{FF2B5EF4-FFF2-40B4-BE49-F238E27FC236}">
                    <a16:creationId xmlns:a16="http://schemas.microsoft.com/office/drawing/2014/main" id="{51F17BC1-C742-0F14-61CA-0A7B425C8CE2}"/>
                  </a:ext>
                </a:extLst>
              </p:cNvPr>
              <p:cNvSpPr txBox="1"/>
              <p:nvPr/>
            </p:nvSpPr>
            <p:spPr>
              <a:xfrm>
                <a:off x="2932677" y="1718599"/>
                <a:ext cx="404192" cy="553998"/>
              </a:xfrm>
              <a:prstGeom prst="rect">
                <a:avLst/>
              </a:prstGeom>
              <a:noFill/>
            </p:spPr>
            <p:txBody>
              <a:bodyPr wrap="square" anchor="ctr">
                <a:spAutoFit/>
              </a:bodyPr>
              <a:lstStyle>
                <a:defPPr>
                  <a:defRPr lang="en-US"/>
                </a:defPPr>
                <a:lvl1pPr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5pPr>
                <a:lvl6pPr marL="2286000" algn="l" defTabSz="914400" rtl="0" eaLnBrk="1" latinLnBrk="0" hangingPunct="1">
                  <a:defRPr kern="1200">
                    <a:solidFill>
                      <a:schemeClr val="tx1"/>
                    </a:solidFill>
                    <a:latin typeface="Calibri" panose="020F0502020204030204" pitchFamily="34" charset="0"/>
                    <a:ea typeface="+mn-ea"/>
                    <a:cs typeface="+mn-cs"/>
                  </a:defRPr>
                </a:lvl6pPr>
                <a:lvl7pPr marL="2743200" algn="l" defTabSz="914400" rtl="0" eaLnBrk="1" latinLnBrk="0" hangingPunct="1">
                  <a:defRPr kern="1200">
                    <a:solidFill>
                      <a:schemeClr val="tx1"/>
                    </a:solidFill>
                    <a:latin typeface="Calibri" panose="020F0502020204030204" pitchFamily="34" charset="0"/>
                    <a:ea typeface="+mn-ea"/>
                    <a:cs typeface="+mn-cs"/>
                  </a:defRPr>
                </a:lvl7pPr>
                <a:lvl8pPr marL="3200400" algn="l" defTabSz="914400" rtl="0" eaLnBrk="1" latinLnBrk="0" hangingPunct="1">
                  <a:defRPr kern="1200">
                    <a:solidFill>
                      <a:schemeClr val="tx1"/>
                    </a:solidFill>
                    <a:latin typeface="Calibri" panose="020F0502020204030204" pitchFamily="34" charset="0"/>
                    <a:ea typeface="+mn-ea"/>
                    <a:cs typeface="+mn-cs"/>
                  </a:defRPr>
                </a:lvl8pPr>
                <a:lvl9pPr marL="3657600" algn="l" defTabSz="914400" rtl="0" eaLnBrk="1" latinLnBrk="0" hangingPunct="1">
                  <a:defRPr kern="1200">
                    <a:solidFill>
                      <a:schemeClr val="tx1"/>
                    </a:solidFill>
                    <a:latin typeface="Calibri" panose="020F0502020204030204" pitchFamily="34" charset="0"/>
                    <a:ea typeface="+mn-ea"/>
                    <a:cs typeface="+mn-cs"/>
                  </a:defRPr>
                </a:lvl9pPr>
              </a:lstStyle>
              <a:p>
                <a:pPr algn="ctr"/>
                <a:r>
                  <a:rPr lang="en" sz="3000" b="1" dirty="0">
                    <a:solidFill>
                      <a:schemeClr val="accent3"/>
                    </a:solidFill>
                    <a:latin typeface="Times New Roman" panose="02020603050405020304" pitchFamily="18" charset="0"/>
                    <a:ea typeface="Fira Sans Extra Condensed Medium"/>
                    <a:cs typeface="Times New Roman" panose="02020603050405020304" pitchFamily="18" charset="0"/>
                    <a:sym typeface="Fira Sans Extra Condensed Medium"/>
                  </a:rPr>
                  <a:t>C</a:t>
                </a:r>
                <a:endParaRPr lang="en-US" sz="3000" dirty="0">
                  <a:solidFill>
                    <a:schemeClr val="accent3"/>
                  </a:solidFill>
                  <a:latin typeface="Times New Roman" panose="02020603050405020304" pitchFamily="18" charset="0"/>
                  <a:cs typeface="Times New Roman" panose="02020603050405020304" pitchFamily="18" charset="0"/>
                </a:endParaRPr>
              </a:p>
            </p:txBody>
          </p:sp>
        </p:grpSp>
      </p:grpSp>
    </p:spTree>
    <p:custDataLst>
      <p:tags r:id="rId1"/>
    </p:custDataLst>
    <p:extLst>
      <p:ext uri="{BB962C8B-B14F-4D97-AF65-F5344CB8AC3E}">
        <p14:creationId xmlns:p14="http://schemas.microsoft.com/office/powerpoint/2010/main" val="237877921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28024367-D536-4F59-B2ED-0E7825EDA9AF}" type="slidenum">
              <a:rPr lang="en-US" smtClean="0"/>
              <a:pPr/>
              <a:t>13</a:t>
            </a:fld>
            <a:endParaRPr lang="en-US" dirty="0"/>
          </a:p>
        </p:txBody>
      </p:sp>
    </p:spTree>
    <p:custDataLst>
      <p:tags r:id="rId1"/>
    </p:custDataLst>
    <p:extLst>
      <p:ext uri="{BB962C8B-B14F-4D97-AF65-F5344CB8AC3E}">
        <p14:creationId xmlns:p14="http://schemas.microsoft.com/office/powerpoint/2010/main" val="366935662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Content Placeholder 19">
            <a:extLst>
              <a:ext uri="{FF2B5EF4-FFF2-40B4-BE49-F238E27FC236}">
                <a16:creationId xmlns:a16="http://schemas.microsoft.com/office/drawing/2014/main" id="{8DA0C133-4754-2193-7517-6DC737EC2ACD}"/>
              </a:ext>
            </a:extLst>
          </p:cNvPr>
          <p:cNvSpPr>
            <a:spLocks noGrp="1"/>
          </p:cNvSpPr>
          <p:nvPr>
            <p:ph sz="half" idx="1"/>
          </p:nvPr>
        </p:nvSpPr>
        <p:spPr>
          <a:xfrm>
            <a:off x="609599" y="2917779"/>
            <a:ext cx="5866015" cy="3373294"/>
          </a:xfrm>
        </p:spPr>
        <p:txBody>
          <a:bodyPr/>
          <a:lstStyle/>
          <a:p>
            <a:pPr eaLnBrk="1" hangingPunct="1"/>
            <a:r>
              <a:rPr lang="en-US" altLang="en-US" dirty="0"/>
              <a:t>Member must be in service with covered employer, meaning:</a:t>
            </a:r>
          </a:p>
          <a:p>
            <a:pPr lvl="1" eaLnBrk="1" hangingPunct="1"/>
            <a:r>
              <a:rPr lang="en-US" altLang="en-US" dirty="0"/>
              <a:t>They are not yet retired (or for SCRS, have not been retired for more than one year); and</a:t>
            </a:r>
          </a:p>
          <a:p>
            <a:pPr lvl="1" eaLnBrk="1" hangingPunct="1"/>
            <a:r>
              <a:rPr lang="en-US" altLang="en-US" dirty="0"/>
              <a:t>They are actively employed (including unpaid leave) or were on payroll less than one year ago.</a:t>
            </a:r>
          </a:p>
          <a:p>
            <a:pPr eaLnBrk="1" hangingPunct="1"/>
            <a:r>
              <a:rPr lang="en-US" altLang="en-US" dirty="0"/>
              <a:t>Unless injury is job-related, member must have:</a:t>
            </a:r>
          </a:p>
          <a:p>
            <a:pPr lvl="1" eaLnBrk="1" hangingPunct="1"/>
            <a:r>
              <a:rPr lang="en-US" altLang="en-US" dirty="0"/>
              <a:t>Five years earned service if Class Two.</a:t>
            </a:r>
          </a:p>
          <a:p>
            <a:pPr lvl="1" eaLnBrk="1" hangingPunct="1"/>
            <a:r>
              <a:rPr lang="en-US" altLang="en-US" dirty="0"/>
              <a:t>Eight years earned service if Class Three.</a:t>
            </a:r>
          </a:p>
        </p:txBody>
      </p:sp>
      <p:sp>
        <p:nvSpPr>
          <p:cNvPr id="2" name="Title 1">
            <a:extLst>
              <a:ext uri="{FF2B5EF4-FFF2-40B4-BE49-F238E27FC236}">
                <a16:creationId xmlns:a16="http://schemas.microsoft.com/office/drawing/2014/main" id="{209C5370-E527-7F0B-BB60-81CE37960892}"/>
              </a:ext>
            </a:extLst>
          </p:cNvPr>
          <p:cNvSpPr>
            <a:spLocks noGrp="1"/>
          </p:cNvSpPr>
          <p:nvPr>
            <p:ph type="title"/>
          </p:nvPr>
        </p:nvSpPr>
        <p:spPr>
          <a:xfrm>
            <a:off x="609600" y="228599"/>
            <a:ext cx="4702234" cy="2223655"/>
          </a:xfrm>
        </p:spPr>
        <p:txBody>
          <a:bodyPr/>
          <a:lstStyle/>
          <a:p>
            <a:r>
              <a:rPr lang="en-US" dirty="0"/>
              <a:t>SCRS, PORS disability retirement eligibility</a:t>
            </a:r>
          </a:p>
        </p:txBody>
      </p:sp>
      <p:sp>
        <p:nvSpPr>
          <p:cNvPr id="4" name="Slide Number Placeholder 3"/>
          <p:cNvSpPr>
            <a:spLocks noGrp="1"/>
          </p:cNvSpPr>
          <p:nvPr>
            <p:ph type="sldNum" sz="quarter" idx="12"/>
          </p:nvPr>
        </p:nvSpPr>
        <p:spPr>
          <a:xfrm>
            <a:off x="11019348" y="6301044"/>
            <a:ext cx="1072896" cy="457200"/>
          </a:xfrm>
        </p:spPr>
        <p:txBody>
          <a:bodyPr/>
          <a:lstStyle/>
          <a:p>
            <a:fld id="{28024367-D536-4F59-B2ED-0E7825EDA9AF}" type="slidenum">
              <a:rPr lang="en-US" smtClean="0"/>
              <a:pPr/>
              <a:t>2</a:t>
            </a:fld>
            <a:endParaRPr lang="en-US" dirty="0"/>
          </a:p>
        </p:txBody>
      </p:sp>
    </p:spTree>
    <p:custDataLst>
      <p:tags r:id="rId1"/>
    </p:custDataLst>
    <p:extLst>
      <p:ext uri="{BB962C8B-B14F-4D97-AF65-F5344CB8AC3E}">
        <p14:creationId xmlns:p14="http://schemas.microsoft.com/office/powerpoint/2010/main" val="111492114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528D603E-0FFE-5982-4B68-942BBFA5AA1E}"/>
              </a:ext>
            </a:extLst>
          </p:cNvPr>
          <p:cNvSpPr>
            <a:spLocks noGrp="1"/>
          </p:cNvSpPr>
          <p:nvPr>
            <p:ph type="title"/>
          </p:nvPr>
        </p:nvSpPr>
        <p:spPr/>
        <p:txBody>
          <a:bodyPr/>
          <a:lstStyle/>
          <a:p>
            <a:r>
              <a:rPr lang="en-US" altLang="en-US" dirty="0"/>
              <a:t>SCRS disability retirement eligibility </a:t>
            </a:r>
            <a:endParaRPr lang="en-US" dirty="0"/>
          </a:p>
        </p:txBody>
      </p:sp>
      <p:sp>
        <p:nvSpPr>
          <p:cNvPr id="4" name="Slide Number Placeholder 3"/>
          <p:cNvSpPr>
            <a:spLocks noGrp="1"/>
          </p:cNvSpPr>
          <p:nvPr>
            <p:ph type="sldNum" sz="quarter" idx="12"/>
          </p:nvPr>
        </p:nvSpPr>
        <p:spPr/>
        <p:txBody>
          <a:bodyPr/>
          <a:lstStyle/>
          <a:p>
            <a:fld id="{28024367-D536-4F59-B2ED-0E7825EDA9AF}" type="slidenum">
              <a:rPr lang="en-US" smtClean="0"/>
              <a:pPr/>
              <a:t>3</a:t>
            </a:fld>
            <a:endParaRPr lang="en-US" dirty="0"/>
          </a:p>
        </p:txBody>
      </p:sp>
      <p:sp>
        <p:nvSpPr>
          <p:cNvPr id="2" name="Content Placeholder 1">
            <a:extLst>
              <a:ext uri="{FF2B5EF4-FFF2-40B4-BE49-F238E27FC236}">
                <a16:creationId xmlns:a16="http://schemas.microsoft.com/office/drawing/2014/main" id="{E3D18E0C-6E56-9AB7-D5D8-726914EAE725}"/>
              </a:ext>
            </a:extLst>
          </p:cNvPr>
          <p:cNvSpPr>
            <a:spLocks noGrp="1"/>
          </p:cNvSpPr>
          <p:nvPr>
            <p:ph sz="half" idx="13"/>
          </p:nvPr>
        </p:nvSpPr>
        <p:spPr/>
        <p:txBody>
          <a:bodyPr>
            <a:normAutofit/>
          </a:bodyPr>
          <a:lstStyle/>
          <a:p>
            <a:pPr eaLnBrk="1" hangingPunct="1"/>
            <a:r>
              <a:rPr lang="en-US" altLang="en-US" dirty="0"/>
              <a:t>Member must be approved for disability benefit by the Social Security Administration.</a:t>
            </a:r>
          </a:p>
          <a:p>
            <a:pPr eaLnBrk="1" hangingPunct="1"/>
            <a:r>
              <a:rPr lang="en-US" altLang="en-US" dirty="0"/>
              <a:t>Generally requires incapacity of member to perform any gainful occupation.</a:t>
            </a:r>
          </a:p>
          <a:p>
            <a:pPr eaLnBrk="1" hangingPunct="1"/>
            <a:r>
              <a:rPr lang="en-US" altLang="en-US" dirty="0"/>
              <a:t>SCRS application must be filed while the member is in service with a covered SCRS employer, even if the member has not yet been approved for Social Security disability benefits.</a:t>
            </a:r>
          </a:p>
          <a:p>
            <a:pPr lvl="1" eaLnBrk="1" hangingPunct="1"/>
            <a:r>
              <a:rPr lang="en-US" altLang="en-US" dirty="0"/>
              <a:t>Members should not wait for Social Security approval before applying for SCRS disability retirement.</a:t>
            </a:r>
          </a:p>
        </p:txBody>
      </p:sp>
      <p:sp>
        <p:nvSpPr>
          <p:cNvPr id="6" name="Content Placeholder 5">
            <a:extLst>
              <a:ext uri="{FF2B5EF4-FFF2-40B4-BE49-F238E27FC236}">
                <a16:creationId xmlns:a16="http://schemas.microsoft.com/office/drawing/2014/main" id="{56A69BCA-0A9B-3E80-2344-BC60E382F65E}"/>
              </a:ext>
            </a:extLst>
          </p:cNvPr>
          <p:cNvSpPr>
            <a:spLocks noGrp="1"/>
          </p:cNvSpPr>
          <p:nvPr>
            <p:ph sz="half" idx="2"/>
          </p:nvPr>
        </p:nvSpPr>
        <p:spPr/>
        <p:txBody>
          <a:bodyPr>
            <a:normAutofit/>
          </a:bodyPr>
          <a:lstStyle/>
          <a:p>
            <a:pPr marL="0" indent="0" eaLnBrk="1" hangingPunct="1">
              <a:buNone/>
            </a:pPr>
            <a:r>
              <a:rPr lang="en-US" altLang="en-US" sz="2400" b="1" dirty="0">
                <a:latin typeface="Times New Roman" panose="02020603050405020304" pitchFamily="18" charset="0"/>
                <a:cs typeface="Times New Roman" panose="02020603050405020304" pitchFamily="18" charset="0"/>
              </a:rPr>
              <a:t>Before age 65</a:t>
            </a:r>
          </a:p>
          <a:p>
            <a:pPr eaLnBrk="1" hangingPunct="1"/>
            <a:r>
              <a:rPr lang="en-US" altLang="en-US" dirty="0"/>
              <a:t>Member must provide documentation each year of continued Social Security disability.</a:t>
            </a:r>
          </a:p>
          <a:p>
            <a:pPr eaLnBrk="1" hangingPunct="1"/>
            <a:r>
              <a:rPr lang="en-US" altLang="en-US" dirty="0"/>
              <a:t>Requirement ends at age 65.</a:t>
            </a:r>
          </a:p>
        </p:txBody>
      </p:sp>
    </p:spTree>
    <p:extLst>
      <p:ext uri="{BB962C8B-B14F-4D97-AF65-F5344CB8AC3E}">
        <p14:creationId xmlns:p14="http://schemas.microsoft.com/office/powerpoint/2010/main" val="396839257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528D603E-0FFE-5982-4B68-942BBFA5AA1E}"/>
              </a:ext>
            </a:extLst>
          </p:cNvPr>
          <p:cNvSpPr>
            <a:spLocks noGrp="1"/>
          </p:cNvSpPr>
          <p:nvPr>
            <p:ph type="title"/>
          </p:nvPr>
        </p:nvSpPr>
        <p:spPr/>
        <p:txBody>
          <a:bodyPr/>
          <a:lstStyle/>
          <a:p>
            <a:r>
              <a:rPr lang="en-US" altLang="en-US" dirty="0"/>
              <a:t>PORS disability retirement eligibility </a:t>
            </a:r>
            <a:endParaRPr lang="en-US" dirty="0"/>
          </a:p>
        </p:txBody>
      </p:sp>
      <p:sp>
        <p:nvSpPr>
          <p:cNvPr id="4" name="Slide Number Placeholder 3"/>
          <p:cNvSpPr>
            <a:spLocks noGrp="1"/>
          </p:cNvSpPr>
          <p:nvPr>
            <p:ph type="sldNum" sz="quarter" idx="12"/>
          </p:nvPr>
        </p:nvSpPr>
        <p:spPr/>
        <p:txBody>
          <a:bodyPr/>
          <a:lstStyle/>
          <a:p>
            <a:fld id="{28024367-D536-4F59-B2ED-0E7825EDA9AF}" type="slidenum">
              <a:rPr lang="en-US" smtClean="0"/>
              <a:pPr/>
              <a:t>4</a:t>
            </a:fld>
            <a:endParaRPr lang="en-US" dirty="0"/>
          </a:p>
        </p:txBody>
      </p:sp>
      <p:sp>
        <p:nvSpPr>
          <p:cNvPr id="2" name="Content Placeholder 1">
            <a:extLst>
              <a:ext uri="{FF2B5EF4-FFF2-40B4-BE49-F238E27FC236}">
                <a16:creationId xmlns:a16="http://schemas.microsoft.com/office/drawing/2014/main" id="{E3D18E0C-6E56-9AB7-D5D8-726914EAE725}"/>
              </a:ext>
            </a:extLst>
          </p:cNvPr>
          <p:cNvSpPr>
            <a:spLocks noGrp="1"/>
          </p:cNvSpPr>
          <p:nvPr>
            <p:ph sz="half" idx="13"/>
          </p:nvPr>
        </p:nvSpPr>
        <p:spPr/>
        <p:txBody>
          <a:bodyPr>
            <a:normAutofit/>
          </a:bodyPr>
          <a:lstStyle/>
          <a:p>
            <a:pPr eaLnBrk="1" hangingPunct="1"/>
            <a:r>
              <a:rPr lang="en-US" altLang="en-US" dirty="0"/>
              <a:t>Member must be found permanently disabled from performing job duties by the PORS medical board comprised of three physicians.</a:t>
            </a:r>
          </a:p>
          <a:p>
            <a:pPr lvl="1" eaLnBrk="1" hangingPunct="1"/>
            <a:r>
              <a:rPr lang="en-US" altLang="en-US" dirty="0"/>
              <a:t>Social Security Administration approval is not required.</a:t>
            </a:r>
          </a:p>
          <a:p>
            <a:pPr eaLnBrk="1" hangingPunct="1"/>
            <a:r>
              <a:rPr lang="en-US" altLang="en-US" dirty="0"/>
              <a:t>Generally, member must be permanently incapacitated for job duties.</a:t>
            </a:r>
          </a:p>
        </p:txBody>
      </p:sp>
      <p:sp>
        <p:nvSpPr>
          <p:cNvPr id="6" name="Content Placeholder 5">
            <a:extLst>
              <a:ext uri="{FF2B5EF4-FFF2-40B4-BE49-F238E27FC236}">
                <a16:creationId xmlns:a16="http://schemas.microsoft.com/office/drawing/2014/main" id="{56A69BCA-0A9B-3E80-2344-BC60E382F65E}"/>
              </a:ext>
            </a:extLst>
          </p:cNvPr>
          <p:cNvSpPr>
            <a:spLocks noGrp="1"/>
          </p:cNvSpPr>
          <p:nvPr>
            <p:ph sz="half" idx="2"/>
          </p:nvPr>
        </p:nvSpPr>
        <p:spPr/>
        <p:txBody>
          <a:bodyPr>
            <a:normAutofit/>
          </a:bodyPr>
          <a:lstStyle/>
          <a:p>
            <a:pPr marL="0" indent="0" eaLnBrk="1" hangingPunct="1">
              <a:buNone/>
            </a:pPr>
            <a:r>
              <a:rPr lang="en-US" altLang="en-US" sz="2400" b="1" dirty="0">
                <a:latin typeface="Times New Roman" panose="02020603050405020304" pitchFamily="18" charset="0"/>
                <a:cs typeface="Times New Roman" panose="02020603050405020304" pitchFamily="18" charset="0"/>
              </a:rPr>
              <a:t>Before age 55</a:t>
            </a:r>
          </a:p>
          <a:p>
            <a:pPr eaLnBrk="1" hangingPunct="1"/>
            <a:r>
              <a:rPr lang="en-US" altLang="en-US" dirty="0"/>
              <a:t>Reexamination might be required for member: </a:t>
            </a:r>
          </a:p>
          <a:p>
            <a:pPr lvl="1" eaLnBrk="1" hangingPunct="1"/>
            <a:r>
              <a:rPr lang="en-US" altLang="en-US" dirty="0"/>
              <a:t>Annually for first five years; and </a:t>
            </a:r>
          </a:p>
          <a:p>
            <a:pPr lvl="1" eaLnBrk="1" hangingPunct="1"/>
            <a:r>
              <a:rPr lang="en-US" altLang="en-US" dirty="0"/>
              <a:t>Once every three years thereafter.</a:t>
            </a:r>
          </a:p>
          <a:p>
            <a:pPr eaLnBrk="1" hangingPunct="1"/>
            <a:r>
              <a:rPr lang="en-US" altLang="en-US" dirty="0"/>
              <a:t>Requirement ends at age 55.</a:t>
            </a:r>
          </a:p>
        </p:txBody>
      </p:sp>
    </p:spTree>
    <p:extLst>
      <p:ext uri="{BB962C8B-B14F-4D97-AF65-F5344CB8AC3E}">
        <p14:creationId xmlns:p14="http://schemas.microsoft.com/office/powerpoint/2010/main" val="7616953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9AE687A2-FF15-F62A-60E5-69B7DC1307F1}"/>
              </a:ext>
            </a:extLst>
          </p:cNvPr>
          <p:cNvSpPr>
            <a:spLocks noGrp="1"/>
          </p:cNvSpPr>
          <p:nvPr>
            <p:ph type="sldNum" sz="quarter" idx="12"/>
          </p:nvPr>
        </p:nvSpPr>
        <p:spPr/>
        <p:txBody>
          <a:bodyPr/>
          <a:lstStyle/>
          <a:p>
            <a:fld id="{28024367-D536-4F59-B2ED-0E7825EDA9AF}" type="slidenum">
              <a:rPr lang="en-US" smtClean="0"/>
              <a:pPr/>
              <a:t>5</a:t>
            </a:fld>
            <a:endParaRPr lang="en-US" dirty="0"/>
          </a:p>
        </p:txBody>
      </p:sp>
      <p:sp>
        <p:nvSpPr>
          <p:cNvPr id="3" name="Content Placeholder 2">
            <a:extLst>
              <a:ext uri="{FF2B5EF4-FFF2-40B4-BE49-F238E27FC236}">
                <a16:creationId xmlns:a16="http://schemas.microsoft.com/office/drawing/2014/main" id="{EF506D4D-40A2-73A6-7629-1F528D0A2B18}"/>
              </a:ext>
            </a:extLst>
          </p:cNvPr>
          <p:cNvSpPr>
            <a:spLocks noGrp="1"/>
          </p:cNvSpPr>
          <p:nvPr>
            <p:ph sz="half" idx="1"/>
          </p:nvPr>
        </p:nvSpPr>
        <p:spPr/>
        <p:txBody>
          <a:bodyPr/>
          <a:lstStyle/>
          <a:p>
            <a:pPr eaLnBrk="1" hangingPunct="1"/>
            <a:r>
              <a:rPr lang="en-US" altLang="en-US" dirty="0"/>
              <a:t>SCRS disability benefit based on average final compensation and service credit at retirement.  </a:t>
            </a:r>
          </a:p>
          <a:p>
            <a:pPr eaLnBrk="1" hangingPunct="1"/>
            <a:r>
              <a:rPr lang="en-US" altLang="en-US" dirty="0"/>
              <a:t>PORS disability benefit based on average final compensation and service credit projection to age 55 or 25 years of service credit, whichever is less.</a:t>
            </a:r>
          </a:p>
        </p:txBody>
      </p:sp>
      <p:sp>
        <p:nvSpPr>
          <p:cNvPr id="2" name="Title 1">
            <a:extLst>
              <a:ext uri="{FF2B5EF4-FFF2-40B4-BE49-F238E27FC236}">
                <a16:creationId xmlns:a16="http://schemas.microsoft.com/office/drawing/2014/main" id="{084AB96F-38AA-2DF7-E267-39BE166A4D5D}"/>
              </a:ext>
            </a:extLst>
          </p:cNvPr>
          <p:cNvSpPr>
            <a:spLocks noGrp="1"/>
          </p:cNvSpPr>
          <p:nvPr>
            <p:ph type="title"/>
          </p:nvPr>
        </p:nvSpPr>
        <p:spPr/>
        <p:txBody>
          <a:bodyPr/>
          <a:lstStyle/>
          <a:p>
            <a:r>
              <a:rPr lang="en-US" altLang="en-US" dirty="0"/>
              <a:t>SCRS, PORS disability retirement monthly benefit </a:t>
            </a:r>
            <a:endParaRPr lang="en-US" dirty="0"/>
          </a:p>
        </p:txBody>
      </p:sp>
    </p:spTree>
    <p:extLst>
      <p:ext uri="{BB962C8B-B14F-4D97-AF65-F5344CB8AC3E}">
        <p14:creationId xmlns:p14="http://schemas.microsoft.com/office/powerpoint/2010/main" val="175940242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5">
            <a:extLst>
              <a:ext uri="{FF2B5EF4-FFF2-40B4-BE49-F238E27FC236}">
                <a16:creationId xmlns:a16="http://schemas.microsoft.com/office/drawing/2014/main" id="{56A69BCA-0A9B-3E80-2344-BC60E382F65E}"/>
              </a:ext>
            </a:extLst>
          </p:cNvPr>
          <p:cNvSpPr>
            <a:spLocks noGrp="1"/>
          </p:cNvSpPr>
          <p:nvPr>
            <p:ph sz="half" idx="1"/>
          </p:nvPr>
        </p:nvSpPr>
        <p:spPr/>
        <p:txBody>
          <a:bodyPr>
            <a:normAutofit/>
          </a:bodyPr>
          <a:lstStyle/>
          <a:p>
            <a:pPr marL="0" indent="0">
              <a:buNone/>
            </a:pPr>
            <a:r>
              <a:rPr lang="en-US" altLang="en-US" sz="2400" b="1" dirty="0">
                <a:latin typeface="Times New Roman" panose="02020603050405020304" pitchFamily="18" charset="0"/>
                <a:cs typeface="Times New Roman" panose="02020603050405020304" pitchFamily="18" charset="0"/>
              </a:rPr>
              <a:t>SCRS</a:t>
            </a:r>
          </a:p>
          <a:p>
            <a:pPr eaLnBrk="1" hangingPunct="1"/>
            <a:r>
              <a:rPr lang="en-US" altLang="en-US" dirty="0"/>
              <a:t>Once approved, becomes effective the later of two dates:</a:t>
            </a:r>
          </a:p>
          <a:p>
            <a:pPr lvl="1" eaLnBrk="1" hangingPunct="1"/>
            <a:r>
              <a:rPr lang="en-US" altLang="en-US" dirty="0"/>
              <a:t>Social Security disability onset date; or</a:t>
            </a:r>
          </a:p>
          <a:p>
            <a:pPr lvl="1" eaLnBrk="1" hangingPunct="1"/>
            <a:r>
              <a:rPr lang="en-US" altLang="en-US" dirty="0"/>
              <a:t>Day after covered employment termination.</a:t>
            </a:r>
          </a:p>
          <a:p>
            <a:pPr eaLnBrk="1" hangingPunct="1"/>
            <a:r>
              <a:rPr lang="en-US" altLang="en-US" dirty="0"/>
              <a:t>Retroactive benefits paid back to effective date.</a:t>
            </a:r>
          </a:p>
          <a:p>
            <a:pPr eaLnBrk="1" hangingPunct="1"/>
            <a:r>
              <a:rPr lang="en-US" altLang="en-US" dirty="0"/>
              <a:t>Social Security disability onset date can be no later than one year after employment termination.</a:t>
            </a:r>
          </a:p>
        </p:txBody>
      </p:sp>
      <p:sp>
        <p:nvSpPr>
          <p:cNvPr id="9" name="Content Placeholder 8">
            <a:extLst>
              <a:ext uri="{FF2B5EF4-FFF2-40B4-BE49-F238E27FC236}">
                <a16:creationId xmlns:a16="http://schemas.microsoft.com/office/drawing/2014/main" id="{5C8F5CDE-2C91-4C46-2014-A508EB6A6336}"/>
              </a:ext>
            </a:extLst>
          </p:cNvPr>
          <p:cNvSpPr>
            <a:spLocks noGrp="1"/>
          </p:cNvSpPr>
          <p:nvPr>
            <p:ph sz="half" idx="2"/>
          </p:nvPr>
        </p:nvSpPr>
        <p:spPr/>
        <p:txBody>
          <a:bodyPr/>
          <a:lstStyle/>
          <a:p>
            <a:pPr marL="0" indent="0" eaLnBrk="1" hangingPunct="1">
              <a:buNone/>
            </a:pPr>
            <a:r>
              <a:rPr lang="en-US" altLang="en-US" sz="2400" b="1" dirty="0">
                <a:latin typeface="Times New Roman" panose="02020603050405020304" pitchFamily="18" charset="0"/>
                <a:cs typeface="Times New Roman" panose="02020603050405020304" pitchFamily="18" charset="0"/>
              </a:rPr>
              <a:t>PORS</a:t>
            </a:r>
          </a:p>
          <a:p>
            <a:pPr eaLnBrk="1" hangingPunct="1"/>
            <a:r>
              <a:rPr lang="en-US" altLang="en-US" dirty="0"/>
              <a:t>Once approved, becomes effective the later of two dates:</a:t>
            </a:r>
          </a:p>
          <a:p>
            <a:pPr lvl="1" eaLnBrk="1" hangingPunct="1"/>
            <a:r>
              <a:rPr lang="en-US" altLang="en-US" dirty="0"/>
              <a:t>30</a:t>
            </a:r>
            <a:r>
              <a:rPr lang="en-US" altLang="en-US" baseline="30000" dirty="0"/>
              <a:t>th</a:t>
            </a:r>
            <a:r>
              <a:rPr lang="en-US" altLang="en-US" dirty="0"/>
              <a:t> day after PEBA receives application; or</a:t>
            </a:r>
          </a:p>
          <a:p>
            <a:pPr lvl="1" eaLnBrk="1" hangingPunct="1"/>
            <a:r>
              <a:rPr lang="en-US" altLang="en-US" dirty="0"/>
              <a:t>The day after member’s last day on employer’s payroll.</a:t>
            </a:r>
            <a:endParaRPr lang="en-US" dirty="0"/>
          </a:p>
        </p:txBody>
      </p:sp>
      <p:sp>
        <p:nvSpPr>
          <p:cNvPr id="4" name="Slide Number Placeholder 3"/>
          <p:cNvSpPr>
            <a:spLocks noGrp="1"/>
          </p:cNvSpPr>
          <p:nvPr>
            <p:ph type="sldNum" sz="quarter" idx="12"/>
          </p:nvPr>
        </p:nvSpPr>
        <p:spPr/>
        <p:txBody>
          <a:bodyPr/>
          <a:lstStyle/>
          <a:p>
            <a:fld id="{28024367-D536-4F59-B2ED-0E7825EDA9AF}" type="slidenum">
              <a:rPr lang="en-US" smtClean="0"/>
              <a:pPr/>
              <a:t>6</a:t>
            </a:fld>
            <a:endParaRPr lang="en-US" dirty="0"/>
          </a:p>
        </p:txBody>
      </p:sp>
      <p:sp>
        <p:nvSpPr>
          <p:cNvPr id="3" name="Title 2">
            <a:extLst>
              <a:ext uri="{FF2B5EF4-FFF2-40B4-BE49-F238E27FC236}">
                <a16:creationId xmlns:a16="http://schemas.microsoft.com/office/drawing/2014/main" id="{528D603E-0FFE-5982-4B68-942BBFA5AA1E}"/>
              </a:ext>
            </a:extLst>
          </p:cNvPr>
          <p:cNvSpPr>
            <a:spLocks noGrp="1"/>
          </p:cNvSpPr>
          <p:nvPr>
            <p:ph type="title"/>
          </p:nvPr>
        </p:nvSpPr>
        <p:spPr/>
        <p:txBody>
          <a:bodyPr/>
          <a:lstStyle/>
          <a:p>
            <a:r>
              <a:rPr lang="en-US" altLang="en-US" dirty="0"/>
              <a:t>Disability effective dates</a:t>
            </a:r>
            <a:endParaRPr lang="en-US" dirty="0"/>
          </a:p>
        </p:txBody>
      </p:sp>
    </p:spTree>
    <p:extLst>
      <p:ext uri="{BB962C8B-B14F-4D97-AF65-F5344CB8AC3E}">
        <p14:creationId xmlns:p14="http://schemas.microsoft.com/office/powerpoint/2010/main" val="105068073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BA0BF82C-B0C0-AC86-F13D-0937A1CAC44F}"/>
              </a:ext>
            </a:extLst>
          </p:cNvPr>
          <p:cNvSpPr>
            <a:spLocks noGrp="1"/>
          </p:cNvSpPr>
          <p:nvPr>
            <p:ph sz="half" idx="1"/>
          </p:nvPr>
        </p:nvSpPr>
        <p:spPr/>
        <p:txBody>
          <a:bodyPr>
            <a:normAutofit/>
          </a:bodyPr>
          <a:lstStyle/>
          <a:p>
            <a:pPr eaLnBrk="1" hangingPunct="1"/>
            <a:r>
              <a:rPr lang="en-US" altLang="en-US" dirty="0"/>
              <a:t>PEBA must receive application within one year of date of termination from covered employment.</a:t>
            </a:r>
          </a:p>
          <a:p>
            <a:pPr lvl="1" eaLnBrk="1" hangingPunct="1"/>
            <a:r>
              <a:rPr lang="en-US" altLang="en-US" dirty="0"/>
              <a:t>For SCRS disability applicants, member should not wait for Social Security approval before applying.</a:t>
            </a:r>
          </a:p>
        </p:txBody>
      </p:sp>
      <p:sp>
        <p:nvSpPr>
          <p:cNvPr id="3" name="Content Placeholder 2">
            <a:extLst>
              <a:ext uri="{FF2B5EF4-FFF2-40B4-BE49-F238E27FC236}">
                <a16:creationId xmlns:a16="http://schemas.microsoft.com/office/drawing/2014/main" id="{8C941244-67C0-49F1-6331-72E80C4AD278}"/>
              </a:ext>
            </a:extLst>
          </p:cNvPr>
          <p:cNvSpPr>
            <a:spLocks noGrp="1"/>
          </p:cNvSpPr>
          <p:nvPr>
            <p:ph sz="half" idx="2"/>
          </p:nvPr>
        </p:nvSpPr>
        <p:spPr/>
        <p:txBody>
          <a:bodyPr>
            <a:normAutofit/>
          </a:bodyPr>
          <a:lstStyle/>
          <a:p>
            <a:pPr marL="0" indent="0">
              <a:buNone/>
            </a:pPr>
            <a:r>
              <a:rPr lang="en-US" sz="2400" b="1" dirty="0">
                <a:latin typeface="Times New Roman" panose="02020603050405020304" pitchFamily="18" charset="0"/>
                <a:cs typeface="Times New Roman" panose="02020603050405020304" pitchFamily="18" charset="0"/>
              </a:rPr>
              <a:t>Urgent cases</a:t>
            </a:r>
          </a:p>
          <a:p>
            <a:pPr eaLnBrk="1" hangingPunct="1"/>
            <a:r>
              <a:rPr lang="en-US" altLang="en-US" dirty="0"/>
              <a:t>In urgent cases, you may submit application on behalf of member. </a:t>
            </a:r>
          </a:p>
          <a:p>
            <a:pPr lvl="1" eaLnBrk="1" hangingPunct="1"/>
            <a:r>
              <a:rPr lang="en-US" altLang="en-US" dirty="0"/>
              <a:t>Member must select payment plan option.</a:t>
            </a:r>
          </a:p>
          <a:p>
            <a:pPr lvl="1" eaLnBrk="1" hangingPunct="1"/>
            <a:r>
              <a:rPr lang="en-US" altLang="en-US" dirty="0"/>
              <a:t>Member must designate beneficiaries.</a:t>
            </a:r>
          </a:p>
          <a:p>
            <a:pPr eaLnBrk="1" hangingPunct="1"/>
            <a:r>
              <a:rPr lang="en-US" altLang="en-US" dirty="0"/>
              <a:t>Fax application to PEBA at 803.740.1354.</a:t>
            </a:r>
          </a:p>
          <a:p>
            <a:pPr eaLnBrk="1" hangingPunct="1"/>
            <a:r>
              <a:rPr lang="en-US" altLang="en-US" dirty="0"/>
              <a:t>Member must still submit signed application to:</a:t>
            </a:r>
          </a:p>
          <a:p>
            <a:pPr lvl="1" eaLnBrk="1" hangingPunct="1"/>
            <a:r>
              <a:rPr lang="en-US" altLang="en-US" dirty="0"/>
              <a:t>Select payment plan option; and</a:t>
            </a:r>
          </a:p>
          <a:p>
            <a:pPr lvl="1" eaLnBrk="1" hangingPunct="1"/>
            <a:r>
              <a:rPr lang="en-US" altLang="en-US" dirty="0"/>
              <a:t>Designate beneficiaries. </a:t>
            </a:r>
          </a:p>
          <a:p>
            <a:pPr lvl="1" eaLnBrk="1" hangingPunct="1"/>
            <a:endParaRPr lang="en-US" dirty="0"/>
          </a:p>
          <a:p>
            <a:pPr marL="0" indent="0">
              <a:buNone/>
            </a:pPr>
            <a:endParaRPr lang="en-US" sz="2400" b="1" dirty="0">
              <a:latin typeface="Times New Roman" panose="02020603050405020304" pitchFamily="18" charset="0"/>
              <a:cs typeface="Times New Roman" panose="02020603050405020304" pitchFamily="18" charset="0"/>
            </a:endParaRPr>
          </a:p>
        </p:txBody>
      </p:sp>
      <p:sp>
        <p:nvSpPr>
          <p:cNvPr id="4" name="Title 3">
            <a:extLst>
              <a:ext uri="{FF2B5EF4-FFF2-40B4-BE49-F238E27FC236}">
                <a16:creationId xmlns:a16="http://schemas.microsoft.com/office/drawing/2014/main" id="{55F7AFC7-9DBC-C9D7-EC0C-F040A7285B89}"/>
              </a:ext>
            </a:extLst>
          </p:cNvPr>
          <p:cNvSpPr>
            <a:spLocks noGrp="1"/>
          </p:cNvSpPr>
          <p:nvPr>
            <p:ph type="title"/>
          </p:nvPr>
        </p:nvSpPr>
        <p:spPr/>
        <p:txBody>
          <a:bodyPr/>
          <a:lstStyle/>
          <a:p>
            <a:r>
              <a:rPr lang="en-US" altLang="en-US" dirty="0"/>
              <a:t>Applying for disability retirement</a:t>
            </a:r>
            <a:endParaRPr lang="en-US" dirty="0"/>
          </a:p>
        </p:txBody>
      </p:sp>
      <p:sp>
        <p:nvSpPr>
          <p:cNvPr id="5" name="Slide Number Placeholder 4">
            <a:extLst>
              <a:ext uri="{FF2B5EF4-FFF2-40B4-BE49-F238E27FC236}">
                <a16:creationId xmlns:a16="http://schemas.microsoft.com/office/drawing/2014/main" id="{E8070306-74F1-15E7-9592-0AD2A30101CF}"/>
              </a:ext>
            </a:extLst>
          </p:cNvPr>
          <p:cNvSpPr>
            <a:spLocks noGrp="1"/>
          </p:cNvSpPr>
          <p:nvPr>
            <p:ph type="sldNum" sz="quarter" idx="12"/>
          </p:nvPr>
        </p:nvSpPr>
        <p:spPr/>
        <p:txBody>
          <a:bodyPr/>
          <a:lstStyle/>
          <a:p>
            <a:fld id="{28024367-D536-4F59-B2ED-0E7825EDA9AF}" type="slidenum">
              <a:rPr lang="en-US" smtClean="0"/>
              <a:pPr/>
              <a:t>7</a:t>
            </a:fld>
            <a:endParaRPr lang="en-US" dirty="0"/>
          </a:p>
        </p:txBody>
      </p:sp>
    </p:spTree>
    <p:extLst>
      <p:ext uri="{BB962C8B-B14F-4D97-AF65-F5344CB8AC3E}">
        <p14:creationId xmlns:p14="http://schemas.microsoft.com/office/powerpoint/2010/main" val="255157049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5" name="Content Placeholder 2">
            <a:extLst>
              <a:ext uri="{FF2B5EF4-FFF2-40B4-BE49-F238E27FC236}">
                <a16:creationId xmlns:a16="http://schemas.microsoft.com/office/drawing/2014/main" id="{4B5ED8AD-3F53-4EF4-9421-7EF71BF37B1D}"/>
              </a:ext>
            </a:extLst>
          </p:cNvPr>
          <p:cNvSpPr>
            <a:spLocks noGrp="1" noChangeArrowheads="1"/>
          </p:cNvSpPr>
          <p:nvPr>
            <p:ph sz="half" idx="1"/>
          </p:nvPr>
        </p:nvSpPr>
        <p:spPr/>
        <p:txBody>
          <a:bodyPr/>
          <a:lstStyle/>
          <a:p>
            <a:pPr eaLnBrk="1" hangingPunct="1"/>
            <a:r>
              <a:rPr lang="en-US" altLang="en-US" dirty="0"/>
              <a:t>Member may apply for both service and disability retirement, when eligible.</a:t>
            </a:r>
          </a:p>
          <a:p>
            <a:pPr lvl="1" eaLnBrk="1" hangingPunct="1"/>
            <a:r>
              <a:rPr lang="en-US" altLang="en-US" dirty="0"/>
              <a:t>If eligible, member can draw service retirement benefit while waiting on disability determination.</a:t>
            </a:r>
          </a:p>
          <a:p>
            <a:pPr eaLnBrk="1" hangingPunct="1"/>
            <a:r>
              <a:rPr lang="en-US" altLang="en-US" dirty="0"/>
              <a:t>Member will receive disability benefit amount if approved for disability.</a:t>
            </a:r>
          </a:p>
          <a:p>
            <a:pPr eaLnBrk="1" hangingPunct="1"/>
            <a:r>
              <a:rPr lang="en-US" altLang="en-US" dirty="0"/>
              <a:t>Member can receive service benefit amount if not approved for disability.</a:t>
            </a:r>
          </a:p>
        </p:txBody>
      </p:sp>
      <p:sp>
        <p:nvSpPr>
          <p:cNvPr id="28674" name="Title 1">
            <a:extLst>
              <a:ext uri="{FF2B5EF4-FFF2-40B4-BE49-F238E27FC236}">
                <a16:creationId xmlns:a16="http://schemas.microsoft.com/office/drawing/2014/main" id="{EE05A76E-7797-47AB-9A4F-A36585C1123B}"/>
              </a:ext>
            </a:extLst>
          </p:cNvPr>
          <p:cNvSpPr>
            <a:spLocks noGrp="1" noChangeArrowheads="1"/>
          </p:cNvSpPr>
          <p:nvPr>
            <p:ph type="title"/>
          </p:nvPr>
        </p:nvSpPr>
        <p:spPr/>
        <p:txBody>
          <a:bodyPr/>
          <a:lstStyle/>
          <a:p>
            <a:pPr eaLnBrk="1" hangingPunct="1"/>
            <a:r>
              <a:rPr lang="en-US" altLang="en-US" dirty="0"/>
              <a:t>Applying for service and disability retirement</a:t>
            </a:r>
          </a:p>
        </p:txBody>
      </p:sp>
      <p:sp>
        <p:nvSpPr>
          <p:cNvPr id="28676" name="Slide Number Placeholder 3">
            <a:extLst>
              <a:ext uri="{FF2B5EF4-FFF2-40B4-BE49-F238E27FC236}">
                <a16:creationId xmlns:a16="http://schemas.microsoft.com/office/drawing/2014/main" id="{B91B6166-4FF9-4991-B169-9B3AB2010B9D}"/>
              </a:ext>
            </a:extLst>
          </p:cNvPr>
          <p:cNvSpPr>
            <a:spLocks noGrp="1" noChangeArrowheads="1"/>
          </p:cNvSpPr>
          <p:nvPr>
            <p:ph type="sldNum" sz="quarter" idx="12"/>
          </p:nvPr>
        </p:nvSpPr>
        <p:spPr bwMode="auto">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ctr" anchorCtr="0" compatLnSpc="1">
            <a:prstTxWarp prst="textNoShape">
              <a:avLst/>
            </a:prstTxWarp>
          </a:bodyPr>
          <a:lstStyle>
            <a:defPPr>
              <a:defRPr lang="en-US"/>
            </a:defPPr>
            <a:lvl1pPr algn="ctr" rtl="0" eaLnBrk="1" fontAlgn="auto" hangingPunct="1">
              <a:spcBef>
                <a:spcPts val="0"/>
              </a:spcBef>
              <a:spcAft>
                <a:spcPts val="0"/>
              </a:spcAft>
              <a:defRPr sz="1400" kern="1200">
                <a:solidFill>
                  <a:schemeClr val="bg1"/>
                </a:solidFill>
                <a:latin typeface="Times New Roman" panose="02020603050405020304" pitchFamily="18" charset="0"/>
                <a:ea typeface="+mn-ea"/>
                <a:cs typeface="Times New Roman" panose="02020603050405020304" pitchFamily="18" charset="0"/>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5pPr>
            <a:lvl6pPr marL="2286000" algn="l" defTabSz="914400" rtl="0" eaLnBrk="1" latinLnBrk="0" hangingPunct="1">
              <a:defRPr kern="1200">
                <a:solidFill>
                  <a:schemeClr val="tx1"/>
                </a:solidFill>
                <a:latin typeface="Calibri" panose="020F0502020204030204" pitchFamily="34" charset="0"/>
                <a:ea typeface="+mn-ea"/>
                <a:cs typeface="+mn-cs"/>
              </a:defRPr>
            </a:lvl6pPr>
            <a:lvl7pPr marL="2743200" algn="l" defTabSz="914400" rtl="0" eaLnBrk="1" latinLnBrk="0" hangingPunct="1">
              <a:defRPr kern="1200">
                <a:solidFill>
                  <a:schemeClr val="tx1"/>
                </a:solidFill>
                <a:latin typeface="Calibri" panose="020F0502020204030204" pitchFamily="34" charset="0"/>
                <a:ea typeface="+mn-ea"/>
                <a:cs typeface="+mn-cs"/>
              </a:defRPr>
            </a:lvl7pPr>
            <a:lvl8pPr marL="3200400" algn="l" defTabSz="914400" rtl="0" eaLnBrk="1" latinLnBrk="0" hangingPunct="1">
              <a:defRPr kern="1200">
                <a:solidFill>
                  <a:schemeClr val="tx1"/>
                </a:solidFill>
                <a:latin typeface="Calibri" panose="020F0502020204030204" pitchFamily="34" charset="0"/>
                <a:ea typeface="+mn-ea"/>
                <a:cs typeface="+mn-cs"/>
              </a:defRPr>
            </a:lvl8pPr>
            <a:lvl9pPr marL="3657600" algn="l" defTabSz="914400" rtl="0" eaLnBrk="1" latinLnBrk="0" hangingPunct="1">
              <a:defRPr kern="1200">
                <a:solidFill>
                  <a:schemeClr val="tx1"/>
                </a:solidFill>
                <a:latin typeface="Calibri" panose="020F0502020204030204" pitchFamily="34" charset="0"/>
                <a:ea typeface="+mn-ea"/>
                <a:cs typeface="+mn-cs"/>
              </a:defRPr>
            </a:lvl9pPr>
          </a:lstStyle>
          <a:p>
            <a:pPr fontAlgn="base">
              <a:lnSpc>
                <a:spcPct val="100000"/>
              </a:lnSpc>
              <a:spcBef>
                <a:spcPct val="0"/>
              </a:spcBef>
              <a:spcAft>
                <a:spcPct val="0"/>
              </a:spcAft>
              <a:buFontTx/>
              <a:buNone/>
              <a:defRPr/>
            </a:pPr>
            <a:fld id="{1BD61B08-67AC-48EB-BE29-A3D0FABE24CA}" type="slidenum">
              <a:rPr lang="en-US" smtClean="0"/>
              <a:pPr fontAlgn="base">
                <a:lnSpc>
                  <a:spcPct val="100000"/>
                </a:lnSpc>
                <a:spcBef>
                  <a:spcPct val="0"/>
                </a:spcBef>
                <a:spcAft>
                  <a:spcPct val="0"/>
                </a:spcAft>
                <a:buFontTx/>
                <a:buNone/>
                <a:defRPr/>
              </a:pPr>
              <a:t>8</a:t>
            </a:fld>
            <a:endParaRPr lang="en-US" altLang="en-US" sz="1400">
              <a:solidFill>
                <a:schemeClr val="bg1"/>
              </a:solidFill>
              <a:latin typeface="Times New Roman" panose="02020603050405020304" pitchFamily="18" charset="0"/>
            </a:endParaRPr>
          </a:p>
        </p:txBody>
      </p:sp>
    </p:spTree>
  </p:cSld>
  <p:clrMapOvr>
    <a:masterClrMapping/>
  </p:clrMapOvr>
  <mc:AlternateContent xmlns:mc="http://schemas.openxmlformats.org/markup-compatibility/2006" xmlns:p14="http://schemas.microsoft.com/office/powerpoint/2010/main">
    <mc:Choice Requires="p14">
      <p:transition spd="slow" p14:dur="2000" advTm="41862"/>
    </mc:Choice>
    <mc:Fallback xmlns="">
      <p:transition spd="slow" advTm="41862"/>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829677A2-7178-5ADD-8CC6-1044BF03C17E}"/>
              </a:ext>
            </a:extLst>
          </p:cNvPr>
          <p:cNvSpPr>
            <a:spLocks noGrp="1"/>
          </p:cNvSpPr>
          <p:nvPr>
            <p:ph type="title"/>
          </p:nvPr>
        </p:nvSpPr>
        <p:spPr/>
        <p:txBody>
          <a:bodyPr/>
          <a:lstStyle/>
          <a:p>
            <a:r>
              <a:rPr lang="en-US" dirty="0"/>
              <a:t>Member forms</a:t>
            </a:r>
          </a:p>
        </p:txBody>
      </p:sp>
      <p:sp>
        <p:nvSpPr>
          <p:cNvPr id="2" name="Slide Number Placeholder 1">
            <a:extLst>
              <a:ext uri="{FF2B5EF4-FFF2-40B4-BE49-F238E27FC236}">
                <a16:creationId xmlns:a16="http://schemas.microsoft.com/office/drawing/2014/main" id="{6970F504-2A9C-DC74-434B-E0A951821D9F}"/>
              </a:ext>
            </a:extLst>
          </p:cNvPr>
          <p:cNvSpPr>
            <a:spLocks noGrp="1"/>
          </p:cNvSpPr>
          <p:nvPr>
            <p:ph type="sldNum" sz="quarter" idx="12"/>
          </p:nvPr>
        </p:nvSpPr>
        <p:spPr/>
        <p:txBody>
          <a:bodyPr/>
          <a:lstStyle/>
          <a:p>
            <a:fld id="{28024367-D536-4F59-B2ED-0E7825EDA9AF}" type="slidenum">
              <a:rPr lang="en-US" smtClean="0"/>
              <a:pPr/>
              <a:t>9</a:t>
            </a:fld>
            <a:endParaRPr lang="en-US" dirty="0"/>
          </a:p>
        </p:txBody>
      </p:sp>
      <p:sp>
        <p:nvSpPr>
          <p:cNvPr id="3" name="Content Placeholder 2">
            <a:extLst>
              <a:ext uri="{FF2B5EF4-FFF2-40B4-BE49-F238E27FC236}">
                <a16:creationId xmlns:a16="http://schemas.microsoft.com/office/drawing/2014/main" id="{5A4BD2F0-10A7-7C51-D3C9-30C4ECB52148}"/>
              </a:ext>
            </a:extLst>
          </p:cNvPr>
          <p:cNvSpPr>
            <a:spLocks noGrp="1"/>
          </p:cNvSpPr>
          <p:nvPr>
            <p:ph sz="half" idx="1"/>
          </p:nvPr>
        </p:nvSpPr>
        <p:spPr/>
        <p:txBody>
          <a:bodyPr/>
          <a:lstStyle/>
          <a:p>
            <a:pPr eaLnBrk="1" hangingPunct="1"/>
            <a:r>
              <a:rPr lang="en-US" altLang="en-US" i="1" u="sng" dirty="0">
                <a:hlinkClick r:id="rId2"/>
              </a:rPr>
              <a:t>SCRS Application for Disability Retirement</a:t>
            </a:r>
            <a:r>
              <a:rPr lang="en-US" altLang="en-US" dirty="0"/>
              <a:t> (Form 6151S).</a:t>
            </a:r>
          </a:p>
          <a:p>
            <a:pPr eaLnBrk="1" hangingPunct="1"/>
            <a:r>
              <a:rPr lang="en-US" altLang="en-US" i="1" u="sng" dirty="0">
                <a:hlinkClick r:id="rId3"/>
              </a:rPr>
              <a:t>PORS Application for Disability Retirement</a:t>
            </a:r>
            <a:r>
              <a:rPr lang="en-US" altLang="en-US" dirty="0"/>
              <a:t> (Form 6151P).</a:t>
            </a:r>
          </a:p>
          <a:p>
            <a:pPr eaLnBrk="1" hangingPunct="1"/>
            <a:r>
              <a:rPr lang="en-US" altLang="en-US" i="1" u="sng" dirty="0">
                <a:hlinkClick r:id="rId4"/>
              </a:rPr>
              <a:t>Withholding Certificate for Pension or Annuity Payments</a:t>
            </a:r>
            <a:r>
              <a:rPr lang="en-US" altLang="en-US" dirty="0"/>
              <a:t> for federal withholdings (Form W-4P).</a:t>
            </a:r>
            <a:endParaRPr lang="en-US" altLang="en-US" i="1" u="sng" dirty="0">
              <a:hlinkClick r:id="rId5">
                <a:extLst>
                  <a:ext uri="{A12FA001-AC4F-418D-AE19-62706E023703}">
                    <ahyp:hlinkClr xmlns:ahyp="http://schemas.microsoft.com/office/drawing/2018/hyperlinkcolor" val="tx"/>
                  </a:ext>
                </a:extLst>
              </a:hlinkClick>
            </a:endParaRPr>
          </a:p>
          <a:p>
            <a:pPr eaLnBrk="1" hangingPunct="1"/>
            <a:r>
              <a:rPr lang="en-US" altLang="en-US" i="1" u="sng" dirty="0">
                <a:solidFill>
                  <a:srgbClr val="568EC1"/>
                </a:solidFill>
                <a:hlinkClick r:id="rId5">
                  <a:extLst>
                    <a:ext uri="{A12FA001-AC4F-418D-AE19-62706E023703}">
                      <ahyp:hlinkClr xmlns:ahyp="http://schemas.microsoft.com/office/drawing/2018/hyperlinkcolor" val="tx"/>
                    </a:ext>
                  </a:extLst>
                </a:hlinkClick>
              </a:rPr>
              <a:t>Withholding Certificate for Monthly Benefit Payments</a:t>
            </a:r>
            <a:r>
              <a:rPr lang="en-US" altLang="en-US" dirty="0"/>
              <a:t> for state withholdings (Form 7202).</a:t>
            </a:r>
          </a:p>
          <a:p>
            <a:pPr eaLnBrk="1" hangingPunct="1"/>
            <a:r>
              <a:rPr lang="en-US" altLang="en-US" i="1" u="sng" dirty="0">
                <a:hlinkClick r:id="rId6"/>
              </a:rPr>
              <a:t>Direct Deposit Authorization</a:t>
            </a:r>
            <a:r>
              <a:rPr lang="en-US" altLang="en-US" dirty="0"/>
              <a:t> (Form 7204).</a:t>
            </a:r>
          </a:p>
          <a:p>
            <a:pPr eaLnBrk="1" hangingPunct="1"/>
            <a:r>
              <a:rPr lang="en-US" altLang="en-US" dirty="0"/>
              <a:t>PORS only:</a:t>
            </a:r>
          </a:p>
          <a:p>
            <a:pPr lvl="1" eaLnBrk="1" hangingPunct="1"/>
            <a:r>
              <a:rPr lang="en-US" altLang="en-US" i="1" u="sng" dirty="0">
                <a:hlinkClick r:id="rId7"/>
              </a:rPr>
              <a:t>Member’s Disability Report</a:t>
            </a:r>
            <a:r>
              <a:rPr lang="en-US" altLang="en-US" dirty="0"/>
              <a:t> (Form 6251).</a:t>
            </a:r>
          </a:p>
          <a:p>
            <a:pPr lvl="1" eaLnBrk="1" hangingPunct="1"/>
            <a:r>
              <a:rPr lang="en-US" altLang="en-US" i="1" u="sng" dirty="0">
                <a:hlinkClick r:id="rId8"/>
              </a:rPr>
              <a:t>Authorization for Release of Information</a:t>
            </a:r>
            <a:r>
              <a:rPr lang="en-US" altLang="en-US" dirty="0"/>
              <a:t> (Form 6255).</a:t>
            </a:r>
          </a:p>
        </p:txBody>
      </p:sp>
    </p:spTree>
    <p:extLst>
      <p:ext uri="{BB962C8B-B14F-4D97-AF65-F5344CB8AC3E}">
        <p14:creationId xmlns:p14="http://schemas.microsoft.com/office/powerpoint/2010/main" val="3330977368"/>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REFERENCE_ID" val="bb093f1c-b0d3-441d-8858-b0f90dcda6d5"/>
  <p:tag name="ARTICULATE_PRESENTATION_ID" val="2302"/>
  <p:tag name="ARTICULATE_REFERENCE_COUNT" val="0"/>
  <p:tag name="ARTICULATE_PLAYER_GLOSSARY_XML" val="&lt;?xml version=&quot;1.0&quot; encoding=&quot;utf-16&quot;?&gt;&lt;glossary xmlns:xsi=&quot;http://www.w3.org/2001/XMLSchema-instance&quot; xmlns:xsd=&quot;http://www.w3.org/2001/XMLSchema&quot;&gt;&lt;terms /&gt;&lt;/glossary&gt;"/>
  <p:tag name="ARTICULATE_PRESENTER_VERSION" val="8"/>
  <p:tag name="ARTICULATE_DESIGN_ID_2_OFFICE THEME" val="5XK1m1icHqJ"/>
  <p:tag name="ARTICULATE_SLIDE_COUNT" val="60"/>
  <p:tag name="TAG_BACKING_FORM_KEY" val="4851786-c:\users\rgeorr\desktop\5-31-23 clean up\onboarding presentations 3-10-23\peba overview_with vocals 3-13-23 for heather.pptx"/>
  <p:tag name="ARTICULATE_USED_PAGE_SIZE" val="1"/>
  <p:tag name="ARTICULATE_USED_PAGE_ORIENTATION" val="1"/>
  <p:tag name="ARTICULATE_PROJECT_OPEN" val="0"/>
</p:tagLst>
</file>

<file path=ppt/tags/tag2.xml><?xml version="1.0" encoding="utf-8"?>
<p:tagLst xmlns:a="http://schemas.openxmlformats.org/drawingml/2006/main" xmlns:r="http://schemas.openxmlformats.org/officeDocument/2006/relationships" xmlns:p="http://schemas.openxmlformats.org/presentationml/2006/main">
  <p:tag name="AUDIO_ID" val="256"/>
  <p:tag name="ARTICULATE_AUDIO_RECORDED" val="1"/>
  <p:tag name="ELAPSEDTIME" val="26.7"/>
  <p:tag name="ARTICULATE_NAV_LEVEL" val="1"/>
  <p:tag name="ARTICULATE_SLIDE_PRESENTER_GUID" val="6ca15952-0b11-4a52-8c66-e648cf39c781"/>
  <p:tag name="ARTICULATE_SLIDE_PAUSE" val="0"/>
  <p:tag name="ARTICULATE_LOCK_SLIDE" val="0"/>
  <p:tag name="ARTICULATE_HIDE_SLIDE" val="0"/>
  <p:tag name="ARTICULATE_PLAYER_CONTROL_PREVIOUS" val="True"/>
  <p:tag name="ARTICULATE_PLAYER_CONTROL_NEXT" val="True"/>
  <p:tag name="ARTICULATE_SLIDE_THUMBNAIL_REFRESH" val="1"/>
  <p:tag name="ARTICULATE_USED_LAYOUT" val="1"/>
</p:tagLst>
</file>

<file path=ppt/tags/tag3.xml><?xml version="1.0" encoding="utf-8"?>
<p:tagLst xmlns:a="http://schemas.openxmlformats.org/drawingml/2006/main" xmlns:r="http://schemas.openxmlformats.org/officeDocument/2006/relationships" xmlns:p="http://schemas.openxmlformats.org/presentationml/2006/main">
  <p:tag name="BULLET_1" val="8226"/>
  <p:tag name="BULLET_2" val="8226"/>
  <p:tag name="MARGIN_1" val="0"/>
  <p:tag name="MARGIN_2" val="36"/>
  <p:tag name="MARGIN_3" val="72"/>
  <p:tag name="MARGIN_4" val="108"/>
  <p:tag name="MARGIN_5" val="144"/>
  <p:tag name="FONT_SIZE" val="12"/>
</p:tagLst>
</file>

<file path=ppt/tags/tag4.xml><?xml version="1.0" encoding="utf-8"?>
<p:tagLst xmlns:a="http://schemas.openxmlformats.org/drawingml/2006/main" xmlns:r="http://schemas.openxmlformats.org/officeDocument/2006/relationships" xmlns:p="http://schemas.openxmlformats.org/presentationml/2006/main">
  <p:tag name="ARTICULATE_NAV_LEVEL" val="1"/>
  <p:tag name="ARTICULATE_SLIDE_PRESENTER_GUID" val="6ca15952-0b11-4a52-8c66-e648cf39c781"/>
  <p:tag name="ARTICULATE_SLIDE_PAUSE" val="0"/>
  <p:tag name="ARTICULATE_LOCK_SLIDE" val="0"/>
  <p:tag name="ARTICULATE_HIDE_SLIDE" val="0"/>
  <p:tag name="ARTICULATE_PLAYER_CONTROL_PREVIOUS" val="True"/>
  <p:tag name="ARTICULATE_PLAYER_CONTROL_NEXT" val="True"/>
  <p:tag name="AUDIO_ID" val="375"/>
  <p:tag name="ARTICULATE_AUDIO_RECORDED" val="1"/>
  <p:tag name="ELAPSEDTIME" val="14.7"/>
  <p:tag name="ARTICULATE_SLIDE_THUMBNAIL_REFRESH" val="1"/>
  <p:tag name="ARTICULATE_USED_LAYOUT" val="3"/>
</p:tagLst>
</file>

<file path=ppt/tags/tag5.xml><?xml version="1.0" encoding="utf-8"?>
<p:tagLst xmlns:a="http://schemas.openxmlformats.org/drawingml/2006/main" xmlns:r="http://schemas.openxmlformats.org/officeDocument/2006/relationships" xmlns:p="http://schemas.openxmlformats.org/presentationml/2006/main">
  <p:tag name="BULLET_2" val="8226"/>
  <p:tag name="BULLET_1" val="8226"/>
  <p:tag name="MARGIN_1" val="0"/>
  <p:tag name="MARGIN_2" val="36"/>
  <p:tag name="MARGIN_3" val="72"/>
  <p:tag name="MARGIN_4" val="108"/>
  <p:tag name="MARGIN_5" val="144"/>
  <p:tag name="FONT_SIZE" val="12"/>
</p:tagLst>
</file>

<file path=ppt/tags/tag6.xml><?xml version="1.0" encoding="utf-8"?>
<p:tagLst xmlns:a="http://schemas.openxmlformats.org/drawingml/2006/main" xmlns:r="http://schemas.openxmlformats.org/officeDocument/2006/relationships" xmlns:p="http://schemas.openxmlformats.org/presentationml/2006/main">
  <p:tag name="ARTICULATE_NAV_LEVEL" val="1"/>
  <p:tag name="ARTICULATE_SLIDE_PRESENTER_GUID" val="6ca15952-0b11-4a52-8c66-e648cf39c781"/>
  <p:tag name="ARTICULATE_SLIDE_PAUSE" val="0"/>
  <p:tag name="ARTICULATE_LOCK_SLIDE" val="0"/>
  <p:tag name="ARTICULATE_HIDE_SLIDE" val="0"/>
  <p:tag name="ARTICULATE_PLAYER_CONTROL_PREVIOUS" val="True"/>
  <p:tag name="ARTICULATE_PLAYER_CONTROL_NEXT" val="True"/>
  <p:tag name="AUDIO_ID" val="375"/>
  <p:tag name="ARTICULATE_AUDIO_RECORDED" val="1"/>
  <p:tag name="ELAPSEDTIME" val="14.7"/>
  <p:tag name="ARTICULATE_SLIDE_THUMBNAIL_REFRESH" val="1"/>
  <p:tag name="ARTICULATE_USED_LAYOUT" val="3"/>
</p:tagLst>
</file>

<file path=ppt/tags/tag7.xml><?xml version="1.0" encoding="utf-8"?>
<p:tagLst xmlns:a="http://schemas.openxmlformats.org/drawingml/2006/main" xmlns:r="http://schemas.openxmlformats.org/officeDocument/2006/relationships" xmlns:p="http://schemas.openxmlformats.org/presentationml/2006/main">
  <p:tag name="BULLET_2" val="8226"/>
  <p:tag name="BULLET_1" val="8226"/>
  <p:tag name="MARGIN_1" val="0"/>
  <p:tag name="MARGIN_2" val="36"/>
  <p:tag name="MARGIN_3" val="72"/>
  <p:tag name="MARGIN_4" val="108"/>
  <p:tag name="MARGIN_5" val="144"/>
  <p:tag name="FONT_SIZE" val="12"/>
</p:tagLst>
</file>

<file path=ppt/tags/tag8.xml><?xml version="1.0" encoding="utf-8"?>
<p:tagLst xmlns:a="http://schemas.openxmlformats.org/drawingml/2006/main" xmlns:r="http://schemas.openxmlformats.org/officeDocument/2006/relationships" xmlns:p="http://schemas.openxmlformats.org/presentationml/2006/main">
  <p:tag name="AUDIO_ID" val="263"/>
  <p:tag name="ARTICULATE_TITLE_TAG" val="Disclaimer"/>
  <p:tag name="ARTICULATE_NAV_LEVEL" val="1"/>
  <p:tag name="ARTICULATE_SLIDE_PRESENTER_GUID" val="6ca15952-0b11-4a52-8c66-e648cf39c781"/>
  <p:tag name="ARTICULATE_SLIDE_PAUSE" val="0"/>
  <p:tag name="ARTICULATE_LOCK_SLIDE" val="0"/>
  <p:tag name="ARTICULATE_HIDE_SLIDE" val="0"/>
  <p:tag name="ARTICULATE_PLAYER_CONTROL_PREVIOUS" val="True"/>
  <p:tag name="ARTICULATE_PLAYER_CONTROL_NEXT" val="True"/>
  <p:tag name="ARTICULATE_USED_LAYOUT" val="9"/>
</p:tagLst>
</file>

<file path=ppt/theme/theme1.xml><?xml version="1.0" encoding="utf-8"?>
<a:theme xmlns:a="http://schemas.openxmlformats.org/drawingml/2006/main" name="2_Office Theme">
  <a:themeElements>
    <a:clrScheme name="PEBA 2020 - white">
      <a:dk1>
        <a:srgbClr val="1260A7"/>
      </a:dk1>
      <a:lt1>
        <a:srgbClr val="FFFFFF"/>
      </a:lt1>
      <a:dk2>
        <a:srgbClr val="063A68"/>
      </a:dk2>
      <a:lt2>
        <a:srgbClr val="B2B2B2"/>
      </a:lt2>
      <a:accent1>
        <a:srgbClr val="568EC1"/>
      </a:accent1>
      <a:accent2>
        <a:srgbClr val="412049"/>
      </a:accent2>
      <a:accent3>
        <a:srgbClr val="8D1F4A"/>
      </a:accent3>
      <a:accent4>
        <a:srgbClr val="0087B0"/>
      </a:accent4>
      <a:accent5>
        <a:srgbClr val="007A77"/>
      </a:accent5>
      <a:accent6>
        <a:srgbClr val="A50000"/>
      </a:accent6>
      <a:hlink>
        <a:srgbClr val="568EC1"/>
      </a:hlink>
      <a:folHlink>
        <a:srgbClr val="568EC1"/>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3" id="{335C8AF8-EA95-4116-89A6-556DDAF75D2D}" vid="{CAB7C80F-02D0-4CE3-8F43-EB73110B523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PEBA Presentation Template</Template>
  <TotalTime>23642</TotalTime>
  <Words>799</Words>
  <Application>Microsoft Office PowerPoint</Application>
  <PresentationFormat>Widescreen</PresentationFormat>
  <Paragraphs>113</Paragraphs>
  <Slides>13</Slides>
  <Notes>7</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13</vt:i4>
      </vt:variant>
    </vt:vector>
  </HeadingPairs>
  <TitlesOfParts>
    <vt:vector size="21" baseType="lpstr">
      <vt:lpstr>Arial</vt:lpstr>
      <vt:lpstr>Calibri</vt:lpstr>
      <vt:lpstr>Calibri Light</vt:lpstr>
      <vt:lpstr>Fira Sans Extra Condensed Medium</vt:lpstr>
      <vt:lpstr>Roboto</vt:lpstr>
      <vt:lpstr>Times New Roman</vt:lpstr>
      <vt:lpstr>Tw Cen MT Condensed</vt:lpstr>
      <vt:lpstr>2_Office Theme</vt:lpstr>
      <vt:lpstr>Retirement processes: disability retirement</vt:lpstr>
      <vt:lpstr>SCRS, PORS disability retirement eligibility</vt:lpstr>
      <vt:lpstr>SCRS disability retirement eligibility </vt:lpstr>
      <vt:lpstr>PORS disability retirement eligibility </vt:lpstr>
      <vt:lpstr>SCRS, PORS disability retirement monthly benefit </vt:lpstr>
      <vt:lpstr>Disability effective dates</vt:lpstr>
      <vt:lpstr>Applying for disability retirement</vt:lpstr>
      <vt:lpstr>Applying for service and disability retirement</vt:lpstr>
      <vt:lpstr>Member forms</vt:lpstr>
      <vt:lpstr>Employer forms</vt:lpstr>
      <vt:lpstr>Employer actions</vt:lpstr>
      <vt:lpstr>SCRS, PORS monthly payment options</vt:lpstr>
      <vt:lpstr>PowerPoint Presentation</vt:lpstr>
    </vt:vector>
  </TitlesOfParts>
  <Company>PEBA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Heather H. Young</dc:creator>
  <cp:lastModifiedBy>Jessica Moak</cp:lastModifiedBy>
  <cp:revision>518</cp:revision>
  <cp:lastPrinted>2020-01-10T14:41:31Z</cp:lastPrinted>
  <dcterms:created xsi:type="dcterms:W3CDTF">2019-11-01T12:34:11Z</dcterms:created>
  <dcterms:modified xsi:type="dcterms:W3CDTF">2025-04-03T15:53:33Z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rticulatePath">
    <vt:lpwstr>PEBA onboarding_FINAL_11082019</vt:lpwstr>
  </property>
  <property fmtid="{D5CDD505-2E9C-101B-9397-08002B2CF9AE}" pid="3" name="ArticulateProjectVersion">
    <vt:lpwstr>7</vt:lpwstr>
  </property>
  <property fmtid="{D5CDD505-2E9C-101B-9397-08002B2CF9AE}" pid="4" name="ArticulateUseProject">
    <vt:lpwstr>1</vt:lpwstr>
  </property>
  <property fmtid="{D5CDD505-2E9C-101B-9397-08002B2CF9AE}" pid="5" name="ArticulateGUID">
    <vt:lpwstr>94A8F04D-4FB2-45C8-8BE3-4D7F6EEE439A</vt:lpwstr>
  </property>
  <property fmtid="{D5CDD505-2E9C-101B-9397-08002B2CF9AE}" pid="6" name="ArticulateProjectFull">
    <vt:lpwstr>C:\Users\rgeorr\Desktop\PEBA Overview_with vocals 8-23-23 for Heather.ppta</vt:lpwstr>
  </property>
</Properties>
</file>