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2"/>
  </p:notesMasterIdLst>
  <p:handoutMasterIdLst>
    <p:handoutMasterId r:id="rId13"/>
  </p:handoutMasterIdLst>
  <p:sldIdLst>
    <p:sldId id="455" r:id="rId2"/>
    <p:sldId id="457" r:id="rId3"/>
    <p:sldId id="458" r:id="rId4"/>
    <p:sldId id="459" r:id="rId5"/>
    <p:sldId id="460" r:id="rId6"/>
    <p:sldId id="461" r:id="rId7"/>
    <p:sldId id="462" r:id="rId8"/>
    <p:sldId id="463" r:id="rId9"/>
    <p:sldId id="464" r:id="rId10"/>
    <p:sldId id="263" r:id="rId11"/>
  </p:sldIdLst>
  <p:sldSz cx="12192000" cy="6858000"/>
  <p:notesSz cx="7023100" cy="93091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10</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4.xml"/><Relationship Id="rId5" Type="http://schemas.openxmlformats.org/officeDocument/2006/relationships/hyperlink" Target="https://www.peba.sc.gov/sites/default/files/earnings_limitation.pdf" TargetMode="External"/><Relationship Id="rId4" Type="http://schemas.openxmlformats.org/officeDocument/2006/relationships/hyperlink" Target="https://www.peba.sc.gov/sites/default/files/returning.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es.retirement.sc.gov/ees/logon.jsp" TargetMode="External"/><Relationship Id="rId2" Type="http://schemas.openxmlformats.org/officeDocument/2006/relationships/hyperlink" Target="https://forms.retirement.sc.gov/formGenericGet.do?formNum=web7217.xdp"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Retirement processes:</a:t>
            </a:r>
            <a:br>
              <a:rPr lang="en-US" dirty="0"/>
            </a:br>
            <a:r>
              <a:rPr lang="en-US" dirty="0"/>
              <a:t>returning to covered employment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10</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a:bodyPr>
          <a:lstStyle/>
          <a:p>
            <a:pPr eaLnBrk="1" hangingPunct="1"/>
            <a:r>
              <a:rPr lang="en-US" altLang="en-US" dirty="0"/>
              <a:t>Member must have a complete, bona fide severance or termination from covered employment to retire under SCRS or PORS.</a:t>
            </a:r>
          </a:p>
          <a:p>
            <a:pPr eaLnBrk="1" hangingPunct="1"/>
            <a:r>
              <a:rPr lang="en-US" altLang="en-US" dirty="0"/>
              <a:t>SCRS or PORS retirement benefit will be suspended if retiree returns to covered employment sooner than 30 consecutive calendar days after retirement date.</a:t>
            </a:r>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2"/>
          </p:nvPr>
        </p:nvSpPr>
        <p:spPr/>
        <p:txBody>
          <a:bodyPr>
            <a:normAutofit/>
          </a:bodyPr>
          <a:lstStyle/>
          <a:p>
            <a:pPr eaLnBrk="1" hangingPunct="1"/>
            <a:r>
              <a:rPr lang="en-US" altLang="en-US" dirty="0"/>
              <a:t>Return-to-work retirees contribute the same percentage of earnable compensation as active members. </a:t>
            </a:r>
          </a:p>
          <a:p>
            <a:pPr eaLnBrk="1" hangingPunct="1"/>
            <a:r>
              <a:rPr lang="en-US" altLang="en-US" dirty="0"/>
              <a:t>Return-to-work state employees are at-will.</a:t>
            </a:r>
          </a:p>
          <a:p>
            <a:pPr eaLnBrk="1" hangingPunct="1"/>
            <a:r>
              <a:rPr lang="en-US" altLang="en-US" dirty="0"/>
              <a:t>Provide these flyers:</a:t>
            </a:r>
          </a:p>
          <a:p>
            <a:pPr lvl="1" eaLnBrk="1" hangingPunct="1"/>
            <a:r>
              <a:rPr lang="en-US" altLang="en-US" i="1" dirty="0">
                <a:hlinkClick r:id="rId4"/>
              </a:rPr>
              <a:t>How Returning to Work Will Impact Your Retirement Benefits</a:t>
            </a:r>
            <a:r>
              <a:rPr lang="en-US" altLang="en-US" dirty="0"/>
              <a:t>; and</a:t>
            </a:r>
          </a:p>
          <a:p>
            <a:pPr lvl="1" eaLnBrk="1" hangingPunct="1"/>
            <a:r>
              <a:rPr lang="en-US" altLang="en-US" i="1" dirty="0">
                <a:hlinkClick r:id="rId5"/>
              </a:rPr>
              <a:t>How the Earnings Limitation Works</a:t>
            </a:r>
            <a:r>
              <a:rPr lang="en-US" altLang="en-US" dirty="0"/>
              <a:t>. </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altLang="en-US" dirty="0"/>
              <a:t>Returning to covered employment</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F3E0C7-D6A6-80DB-3C6E-CE6FF1E4CAB9}"/>
              </a:ext>
            </a:extLst>
          </p:cNvPr>
          <p:cNvSpPr>
            <a:spLocks noGrp="1"/>
          </p:cNvSpPr>
          <p:nvPr>
            <p:ph sz="half" idx="1"/>
          </p:nvPr>
        </p:nvSpPr>
        <p:spPr/>
        <p:txBody>
          <a:bodyPr/>
          <a:lstStyle/>
          <a:p>
            <a:pPr eaLnBrk="1" hangingPunct="1"/>
            <a:r>
              <a:rPr lang="en-US" altLang="en-US" dirty="0"/>
              <a:t>Once an SCRS or a PORS retiree earns more than $10,000 in a calendar year from covered employment, their retirement benefit stops for remainder of year.</a:t>
            </a:r>
          </a:p>
          <a:p>
            <a:pPr lvl="1"/>
            <a:r>
              <a:rPr lang="en-US" dirty="0"/>
              <a:t>The annual earnings limitation is increased to $50,000 for some retired SCRS members who retired on or before April 1, 2019, and return to covered employment in the K-12 public education system. If a retired member is otherwise subject to the earnings limitation, all other employment remains subject to the regular $10,000 earnings limitation. A retiree may only qualify for this increased earnings limitation for a maximum period of 36 consecutive months of employment.</a:t>
            </a:r>
            <a:endParaRPr lang="en-US" altLang="en-US" dirty="0"/>
          </a:p>
          <a:p>
            <a:endParaRPr lang="en-US" dirty="0"/>
          </a:p>
        </p:txBody>
      </p:sp>
      <p:sp>
        <p:nvSpPr>
          <p:cNvPr id="3" name="Content Placeholder 2">
            <a:extLst>
              <a:ext uri="{FF2B5EF4-FFF2-40B4-BE49-F238E27FC236}">
                <a16:creationId xmlns:a16="http://schemas.microsoft.com/office/drawing/2014/main" id="{6EA20AA7-5608-0388-D587-CEE71AFD8FD1}"/>
              </a:ext>
            </a:extLst>
          </p:cNvPr>
          <p:cNvSpPr>
            <a:spLocks noGrp="1"/>
          </p:cNvSpPr>
          <p:nvPr>
            <p:ph sz="half" idx="2"/>
          </p:nvPr>
        </p:nvSpPr>
        <p:spPr/>
        <p:txBody>
          <a:bodyPr/>
          <a:lstStyle/>
          <a:p>
            <a:pPr eaLnBrk="1" hangingPunct="1"/>
            <a:r>
              <a:rPr lang="en-US" altLang="en-US" dirty="0"/>
              <a:t>The retirement benefit will be reinstated the next January or when retired member terminates all covered employment.</a:t>
            </a:r>
          </a:p>
          <a:p>
            <a:pPr eaLnBrk="1" hangingPunct="1"/>
            <a:r>
              <a:rPr lang="en-US" altLang="en-US" dirty="0"/>
              <a:t>To notify PEBA, upload the </a:t>
            </a:r>
            <a:r>
              <a:rPr lang="en-US" altLang="en-US" i="1" dirty="0">
                <a:solidFill>
                  <a:srgbClr val="FF0000"/>
                </a:solidFill>
                <a:hlinkClick r:id="rId2"/>
              </a:rPr>
              <a:t>Termination of Retired Member Working Under Earnings Limit</a:t>
            </a:r>
            <a:r>
              <a:rPr lang="en-US" altLang="en-US" dirty="0">
                <a:solidFill>
                  <a:srgbClr val="FF0000"/>
                </a:solidFill>
              </a:rPr>
              <a:t> </a:t>
            </a:r>
            <a:r>
              <a:rPr lang="en-US" altLang="en-US" dirty="0"/>
              <a:t>in</a:t>
            </a:r>
            <a:r>
              <a:rPr lang="en-US" altLang="en-US" dirty="0">
                <a:solidFill>
                  <a:srgbClr val="FF0000"/>
                </a:solidFill>
              </a:rPr>
              <a:t> </a:t>
            </a:r>
            <a:r>
              <a:rPr lang="en-US" altLang="en-US" dirty="0">
                <a:solidFill>
                  <a:srgbClr val="FF0000"/>
                </a:solidFill>
                <a:hlinkClick r:id="rId3"/>
              </a:rPr>
              <a:t>EES</a:t>
            </a:r>
            <a:r>
              <a:rPr lang="en-US" altLang="en-US" dirty="0"/>
              <a:t>.</a:t>
            </a:r>
          </a:p>
          <a:p>
            <a:endParaRPr lang="en-US" dirty="0"/>
          </a:p>
        </p:txBody>
      </p:sp>
      <p:sp>
        <p:nvSpPr>
          <p:cNvPr id="4" name="Slide Number Placeholder 3">
            <a:extLst>
              <a:ext uri="{FF2B5EF4-FFF2-40B4-BE49-F238E27FC236}">
                <a16:creationId xmlns:a16="http://schemas.microsoft.com/office/drawing/2014/main" id="{26377576-7AFF-93C3-DDAF-2FFF605378F5}"/>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5" name="Title 4">
            <a:extLst>
              <a:ext uri="{FF2B5EF4-FFF2-40B4-BE49-F238E27FC236}">
                <a16:creationId xmlns:a16="http://schemas.microsoft.com/office/drawing/2014/main" id="{DEAB18E3-181E-1D7C-480E-4682202285C3}"/>
              </a:ext>
            </a:extLst>
          </p:cNvPr>
          <p:cNvSpPr>
            <a:spLocks noGrp="1"/>
          </p:cNvSpPr>
          <p:nvPr>
            <p:ph type="title"/>
          </p:nvPr>
        </p:nvSpPr>
        <p:spPr/>
        <p:txBody>
          <a:bodyPr/>
          <a:lstStyle/>
          <a:p>
            <a:r>
              <a:rPr lang="en-US" altLang="en-US" dirty="0"/>
              <a:t>Service retiree earnings limitation</a:t>
            </a:r>
            <a:endParaRPr lang="en-US" dirty="0"/>
          </a:p>
        </p:txBody>
      </p:sp>
    </p:spTree>
    <p:extLst>
      <p:ext uri="{BB962C8B-B14F-4D97-AF65-F5344CB8AC3E}">
        <p14:creationId xmlns:p14="http://schemas.microsoft.com/office/powerpoint/2010/main" val="3309822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55071E9-A689-77AD-7C64-5B072F4A5444}"/>
              </a:ext>
            </a:extLst>
          </p:cNvPr>
          <p:cNvSpPr>
            <a:spLocks noGrp="1"/>
          </p:cNvSpPr>
          <p:nvPr>
            <p:ph type="sldNum" sz="quarter" idx="12"/>
          </p:nvPr>
        </p:nvSpPr>
        <p:spPr>
          <a:xfrm>
            <a:off x="11019348" y="6164308"/>
            <a:ext cx="1072896" cy="457200"/>
          </a:xfrm>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4603ABD2-3EB2-48AE-DA88-BF8E194DDDD4}"/>
              </a:ext>
            </a:extLst>
          </p:cNvPr>
          <p:cNvSpPr>
            <a:spLocks noGrp="1"/>
          </p:cNvSpPr>
          <p:nvPr>
            <p:ph sz="half" idx="1"/>
          </p:nvPr>
        </p:nvSpPr>
        <p:spPr/>
        <p:txBody>
          <a:bodyPr/>
          <a:lstStyle/>
          <a:p>
            <a:pPr marL="0" indent="0">
              <a:buNone/>
            </a:pPr>
            <a:r>
              <a:rPr lang="en-US" dirty="0"/>
              <a:t>Earnings limitation does not apply to:</a:t>
            </a:r>
          </a:p>
        </p:txBody>
      </p:sp>
      <p:sp>
        <p:nvSpPr>
          <p:cNvPr id="4" name="Title 3">
            <a:extLst>
              <a:ext uri="{FF2B5EF4-FFF2-40B4-BE49-F238E27FC236}">
                <a16:creationId xmlns:a16="http://schemas.microsoft.com/office/drawing/2014/main" id="{5DDF82FB-BA32-2217-4D27-16D76808D477}"/>
              </a:ext>
            </a:extLst>
          </p:cNvPr>
          <p:cNvSpPr>
            <a:spLocks noGrp="1"/>
          </p:cNvSpPr>
          <p:nvPr>
            <p:ph type="title"/>
          </p:nvPr>
        </p:nvSpPr>
        <p:spPr/>
        <p:txBody>
          <a:bodyPr/>
          <a:lstStyle/>
          <a:p>
            <a:r>
              <a:rPr lang="en-US"/>
              <a:t>SCRS, PORS service retirement earnings limitation exceptions</a:t>
            </a:r>
            <a:endParaRPr lang="en-US" dirty="0"/>
          </a:p>
        </p:txBody>
      </p:sp>
      <p:sp>
        <p:nvSpPr>
          <p:cNvPr id="5" name="Google Shape;418;p21">
            <a:extLst>
              <a:ext uri="{FF2B5EF4-FFF2-40B4-BE49-F238E27FC236}">
                <a16:creationId xmlns:a16="http://schemas.microsoft.com/office/drawing/2014/main" id="{8E882C33-FFD3-766D-46F6-7E37AD4F302D}"/>
              </a:ext>
            </a:extLst>
          </p:cNvPr>
          <p:cNvSpPr txBox="1"/>
          <p:nvPr/>
        </p:nvSpPr>
        <p:spPr>
          <a:xfrm>
            <a:off x="3444239" y="2105001"/>
            <a:ext cx="2468880" cy="1463040"/>
          </a:xfrm>
          <a:prstGeom prst="rect">
            <a:avLst/>
          </a:prstGeom>
          <a:noFill/>
          <a:ln>
            <a:noFill/>
          </a:ln>
        </p:spPr>
        <p:txBody>
          <a:bodyPr spcFirstLastPara="1" wrap="square" lIns="91425" tIns="91425" rIns="91425" bIns="91425" anchor="ctr" anchorCtr="0">
            <a:noAutofit/>
          </a:bodyPr>
          <a:lstStyle/>
          <a:p>
            <a:pPr algn="ctr"/>
            <a:r>
              <a:rPr lang="en-US" dirty="0">
                <a:solidFill>
                  <a:schemeClr val="tx2"/>
                </a:solidFill>
                <a:ea typeface="Roboto"/>
                <a:cs typeface="Roboto"/>
                <a:sym typeface="Roboto"/>
              </a:rPr>
              <a:t>Members who retired before January 2, 2013.</a:t>
            </a:r>
          </a:p>
        </p:txBody>
      </p:sp>
      <p:sp>
        <p:nvSpPr>
          <p:cNvPr id="6" name="Google Shape;418;p21">
            <a:extLst>
              <a:ext uri="{FF2B5EF4-FFF2-40B4-BE49-F238E27FC236}">
                <a16:creationId xmlns:a16="http://schemas.microsoft.com/office/drawing/2014/main" id="{2E613FEF-C82F-DF3E-B52F-48575A16C69C}"/>
              </a:ext>
            </a:extLst>
          </p:cNvPr>
          <p:cNvSpPr txBox="1"/>
          <p:nvPr/>
        </p:nvSpPr>
        <p:spPr>
          <a:xfrm>
            <a:off x="6278879" y="2105001"/>
            <a:ext cx="2468880" cy="1463040"/>
          </a:xfrm>
          <a:prstGeom prst="rect">
            <a:avLst/>
          </a:prstGeom>
          <a:noFill/>
          <a:ln>
            <a:noFill/>
          </a:ln>
        </p:spPr>
        <p:txBody>
          <a:bodyPr spcFirstLastPara="1" wrap="square" lIns="91425" tIns="91425" rIns="91425" bIns="91425" anchor="ctr" anchorCtr="0">
            <a:noAutofit/>
          </a:bodyPr>
          <a:lstStyle/>
          <a:p>
            <a:pPr algn="ctr"/>
            <a:r>
              <a:rPr lang="en-US" dirty="0">
                <a:solidFill>
                  <a:schemeClr val="tx2"/>
                </a:solidFill>
                <a:ea typeface="Roboto"/>
                <a:cs typeface="Roboto"/>
                <a:sym typeface="Roboto"/>
              </a:rPr>
              <a:t>Teachers who meet critical needs exemption as determined by the S.C. Department of Education.</a:t>
            </a:r>
          </a:p>
        </p:txBody>
      </p:sp>
      <p:sp>
        <p:nvSpPr>
          <p:cNvPr id="7" name="Google Shape;418;p21">
            <a:extLst>
              <a:ext uri="{FF2B5EF4-FFF2-40B4-BE49-F238E27FC236}">
                <a16:creationId xmlns:a16="http://schemas.microsoft.com/office/drawing/2014/main" id="{0EE5F474-3B71-AAE2-1D23-A05EB353A766}"/>
              </a:ext>
            </a:extLst>
          </p:cNvPr>
          <p:cNvSpPr txBox="1"/>
          <p:nvPr/>
        </p:nvSpPr>
        <p:spPr>
          <a:xfrm>
            <a:off x="609599" y="2105001"/>
            <a:ext cx="2468880" cy="1463040"/>
          </a:xfrm>
          <a:prstGeom prst="rect">
            <a:avLst/>
          </a:prstGeom>
          <a:noFill/>
          <a:ln>
            <a:noFill/>
          </a:ln>
        </p:spPr>
        <p:txBody>
          <a:bodyPr spcFirstLastPara="1" wrap="square" lIns="91425" tIns="91425" rIns="91425" bIns="91425" anchor="ctr" anchorCtr="0">
            <a:noAutofit/>
          </a:bodyPr>
          <a:lstStyle/>
          <a:p>
            <a:pPr algn="ctr"/>
            <a:r>
              <a:rPr lang="en-US" dirty="0">
                <a:solidFill>
                  <a:schemeClr val="tx2"/>
                </a:solidFill>
              </a:rPr>
              <a:t>Members who retired after age 62 (SCRS) or age 57 (PORS).</a:t>
            </a:r>
          </a:p>
        </p:txBody>
      </p:sp>
      <p:sp>
        <p:nvSpPr>
          <p:cNvPr id="8" name="Google Shape;418;p21">
            <a:extLst>
              <a:ext uri="{FF2B5EF4-FFF2-40B4-BE49-F238E27FC236}">
                <a16:creationId xmlns:a16="http://schemas.microsoft.com/office/drawing/2014/main" id="{65895447-F90C-1456-FCF6-4968A64CEE29}"/>
              </a:ext>
            </a:extLst>
          </p:cNvPr>
          <p:cNvSpPr txBox="1"/>
          <p:nvPr/>
        </p:nvSpPr>
        <p:spPr>
          <a:xfrm>
            <a:off x="9113518" y="2105001"/>
            <a:ext cx="2468880" cy="1463040"/>
          </a:xfrm>
          <a:prstGeom prst="rect">
            <a:avLst/>
          </a:prstGeom>
          <a:noFill/>
          <a:ln>
            <a:noFill/>
          </a:ln>
        </p:spPr>
        <p:txBody>
          <a:bodyPr spcFirstLastPara="1" wrap="square" lIns="91425" tIns="91425" rIns="91425" bIns="91425" anchor="ctr" anchorCtr="0">
            <a:noAutofit/>
          </a:bodyPr>
          <a:lstStyle/>
          <a:p>
            <a:pPr algn="ctr"/>
            <a:r>
              <a:rPr lang="en-US" dirty="0">
                <a:solidFill>
                  <a:schemeClr val="tx2"/>
                </a:solidFill>
              </a:rPr>
              <a:t>Certain appointed or elected officials.</a:t>
            </a:r>
          </a:p>
        </p:txBody>
      </p:sp>
      <p:sp>
        <p:nvSpPr>
          <p:cNvPr id="9" name="Google Shape;416;p21">
            <a:extLst>
              <a:ext uri="{FF2B5EF4-FFF2-40B4-BE49-F238E27FC236}">
                <a16:creationId xmlns:a16="http://schemas.microsoft.com/office/drawing/2014/main" id="{85406762-5017-B1BF-EB70-F0F46BD8BAC0}"/>
              </a:ext>
            </a:extLst>
          </p:cNvPr>
          <p:cNvSpPr/>
          <p:nvPr/>
        </p:nvSpPr>
        <p:spPr>
          <a:xfrm rot="10800000" flipH="1">
            <a:off x="3444241" y="2105001"/>
            <a:ext cx="2468877" cy="146304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0" name="Google Shape;416;p21">
            <a:extLst>
              <a:ext uri="{FF2B5EF4-FFF2-40B4-BE49-F238E27FC236}">
                <a16:creationId xmlns:a16="http://schemas.microsoft.com/office/drawing/2014/main" id="{5D1E6614-3E39-25FA-5B84-ECEFFE174396}"/>
              </a:ext>
            </a:extLst>
          </p:cNvPr>
          <p:cNvSpPr/>
          <p:nvPr/>
        </p:nvSpPr>
        <p:spPr>
          <a:xfrm rot="10800000" flipH="1">
            <a:off x="6278881" y="2105001"/>
            <a:ext cx="2468877" cy="146304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1" name="Google Shape;416;p21">
            <a:extLst>
              <a:ext uri="{FF2B5EF4-FFF2-40B4-BE49-F238E27FC236}">
                <a16:creationId xmlns:a16="http://schemas.microsoft.com/office/drawing/2014/main" id="{C1164549-0512-6743-83DD-C0CBFB02A313}"/>
              </a:ext>
            </a:extLst>
          </p:cNvPr>
          <p:cNvSpPr/>
          <p:nvPr/>
        </p:nvSpPr>
        <p:spPr>
          <a:xfrm rot="10800000" flipH="1">
            <a:off x="609601" y="2105001"/>
            <a:ext cx="2468877" cy="146304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2" name="Google Shape;416;p21">
            <a:extLst>
              <a:ext uri="{FF2B5EF4-FFF2-40B4-BE49-F238E27FC236}">
                <a16:creationId xmlns:a16="http://schemas.microsoft.com/office/drawing/2014/main" id="{93E555FA-EDB0-BD0E-04F6-B9627FEFB723}"/>
              </a:ext>
            </a:extLst>
          </p:cNvPr>
          <p:cNvSpPr/>
          <p:nvPr/>
        </p:nvSpPr>
        <p:spPr>
          <a:xfrm rot="10800000" flipH="1">
            <a:off x="9113520" y="2105002"/>
            <a:ext cx="2468877" cy="146304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a:p>
        </p:txBody>
      </p:sp>
      <p:sp>
        <p:nvSpPr>
          <p:cNvPr id="14" name="Google Shape;418;p21">
            <a:extLst>
              <a:ext uri="{FF2B5EF4-FFF2-40B4-BE49-F238E27FC236}">
                <a16:creationId xmlns:a16="http://schemas.microsoft.com/office/drawing/2014/main" id="{8E997226-52D2-457E-21D8-8BBC3843D6C5}"/>
              </a:ext>
            </a:extLst>
          </p:cNvPr>
          <p:cNvSpPr txBox="1"/>
          <p:nvPr/>
        </p:nvSpPr>
        <p:spPr>
          <a:xfrm>
            <a:off x="6690358" y="4062024"/>
            <a:ext cx="4114800" cy="1737360"/>
          </a:xfrm>
          <a:prstGeom prst="rect">
            <a:avLst/>
          </a:prstGeom>
          <a:noFill/>
          <a:ln>
            <a:noFill/>
          </a:ln>
        </p:spPr>
        <p:txBody>
          <a:bodyPr spcFirstLastPara="1" wrap="square" lIns="91425" tIns="91425" rIns="91425" bIns="91425" anchor="ctr" anchorCtr="0">
            <a:noAutofit/>
          </a:bodyPr>
          <a:lstStyle/>
          <a:p>
            <a:pPr algn="ctr"/>
            <a:r>
              <a:rPr lang="en-US" dirty="0">
                <a:solidFill>
                  <a:schemeClr val="tx2"/>
                </a:solidFill>
                <a:ea typeface="Roboto"/>
                <a:cs typeface="Roboto"/>
                <a:sym typeface="Roboto"/>
              </a:rPr>
              <a:t>SCRS and PORS retirees who had a period of at least 12 consecutive months after retirement, during which the member did not work for any covered employer in any capacity (subject to continued inclusion in the state budget). </a:t>
            </a:r>
          </a:p>
        </p:txBody>
      </p:sp>
      <p:sp>
        <p:nvSpPr>
          <p:cNvPr id="15" name="Google Shape;418;p21">
            <a:extLst>
              <a:ext uri="{FF2B5EF4-FFF2-40B4-BE49-F238E27FC236}">
                <a16:creationId xmlns:a16="http://schemas.microsoft.com/office/drawing/2014/main" id="{C62E2C87-A810-1768-2D67-6A31B9339EBA}"/>
              </a:ext>
            </a:extLst>
          </p:cNvPr>
          <p:cNvSpPr txBox="1"/>
          <p:nvPr/>
        </p:nvSpPr>
        <p:spPr>
          <a:xfrm>
            <a:off x="1386843" y="4062024"/>
            <a:ext cx="4114800" cy="1737360"/>
          </a:xfrm>
          <a:prstGeom prst="rect">
            <a:avLst/>
          </a:prstGeom>
          <a:noFill/>
          <a:ln>
            <a:noFill/>
          </a:ln>
        </p:spPr>
        <p:txBody>
          <a:bodyPr spcFirstLastPara="1" wrap="square" lIns="91425" tIns="91425" rIns="91425" bIns="91425" anchor="ctr" anchorCtr="0">
            <a:noAutofit/>
          </a:bodyPr>
          <a:lstStyle/>
          <a:p>
            <a:pPr algn="ctr"/>
            <a:r>
              <a:rPr lang="en-US" dirty="0">
                <a:solidFill>
                  <a:schemeClr val="tx2"/>
                </a:solidFill>
              </a:rPr>
              <a:t>Certain PORS retirees who return to work as critical needs school resource officers.</a:t>
            </a:r>
          </a:p>
        </p:txBody>
      </p:sp>
      <p:sp>
        <p:nvSpPr>
          <p:cNvPr id="18" name="Google Shape;416;p21">
            <a:extLst>
              <a:ext uri="{FF2B5EF4-FFF2-40B4-BE49-F238E27FC236}">
                <a16:creationId xmlns:a16="http://schemas.microsoft.com/office/drawing/2014/main" id="{BA882FCB-0D1D-C248-BF2E-B7785CA156B0}"/>
              </a:ext>
            </a:extLst>
          </p:cNvPr>
          <p:cNvSpPr/>
          <p:nvPr/>
        </p:nvSpPr>
        <p:spPr>
          <a:xfrm rot="10800000" flipH="1">
            <a:off x="6690358" y="4062024"/>
            <a:ext cx="4114800" cy="173736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9" name="Google Shape;416;p21">
            <a:extLst>
              <a:ext uri="{FF2B5EF4-FFF2-40B4-BE49-F238E27FC236}">
                <a16:creationId xmlns:a16="http://schemas.microsoft.com/office/drawing/2014/main" id="{A7E55850-34DB-5C5E-4C9F-FD2BE09452B4}"/>
              </a:ext>
            </a:extLst>
          </p:cNvPr>
          <p:cNvSpPr/>
          <p:nvPr/>
        </p:nvSpPr>
        <p:spPr>
          <a:xfrm rot="10800000" flipH="1">
            <a:off x="1386843" y="4062024"/>
            <a:ext cx="4114800" cy="173736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extLst>
      <p:ext uri="{BB962C8B-B14F-4D97-AF65-F5344CB8AC3E}">
        <p14:creationId xmlns:p14="http://schemas.microsoft.com/office/powerpoint/2010/main" val="2148750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D919A-6044-F561-F965-51223FFCA9E6}"/>
              </a:ext>
            </a:extLst>
          </p:cNvPr>
          <p:cNvSpPr>
            <a:spLocks noGrp="1"/>
          </p:cNvSpPr>
          <p:nvPr>
            <p:ph type="title"/>
          </p:nvPr>
        </p:nvSpPr>
        <p:spPr/>
        <p:txBody>
          <a:bodyPr/>
          <a:lstStyle/>
          <a:p>
            <a:r>
              <a:rPr lang="en-US" altLang="en-US" dirty="0"/>
              <a:t>Disability retiree earnings limitation</a:t>
            </a:r>
            <a:endParaRPr lang="en-US" dirty="0"/>
          </a:p>
        </p:txBody>
      </p:sp>
      <p:sp>
        <p:nvSpPr>
          <p:cNvPr id="3" name="Content Placeholder 2">
            <a:extLst>
              <a:ext uri="{FF2B5EF4-FFF2-40B4-BE49-F238E27FC236}">
                <a16:creationId xmlns:a16="http://schemas.microsoft.com/office/drawing/2014/main" id="{BA570027-3597-7717-0441-E889A51F738B}"/>
              </a:ext>
            </a:extLst>
          </p:cNvPr>
          <p:cNvSpPr>
            <a:spLocks noGrp="1"/>
          </p:cNvSpPr>
          <p:nvPr>
            <p:ph idx="1"/>
          </p:nvPr>
        </p:nvSpPr>
        <p:spPr/>
        <p:txBody>
          <a:bodyPr/>
          <a:lstStyle/>
          <a:p>
            <a:pPr eaLnBrk="1" hangingPunct="1"/>
            <a:r>
              <a:rPr lang="en-US" altLang="en-US" dirty="0"/>
              <a:t>Subject to individual calendar-year earnings limitation for public and private employment up to age 65 for SCRS, and age 55 for PORS.</a:t>
            </a:r>
          </a:p>
          <a:p>
            <a:pPr lvl="1" eaLnBrk="1" hangingPunct="1"/>
            <a:r>
              <a:rPr lang="en-US" altLang="en-US" dirty="0"/>
              <a:t>Before age 65 for SCRS, or age 55 for PORS, disability retiree receives letter each February indicating earnings limit amount.</a:t>
            </a:r>
          </a:p>
          <a:p>
            <a:pPr lvl="1" eaLnBrk="1" hangingPunct="1"/>
            <a:r>
              <a:rPr lang="en-US" altLang="en-US" dirty="0"/>
              <a:t>If annual earnings from covered employment are equal to or greater than adjusted AFC: </a:t>
            </a:r>
          </a:p>
          <a:p>
            <a:pPr lvl="2" eaLnBrk="1" hangingPunct="1"/>
            <a:r>
              <a:rPr lang="en-US" altLang="en-US" dirty="0"/>
              <a:t>Disability benefit ends; and </a:t>
            </a:r>
          </a:p>
          <a:p>
            <a:pPr lvl="2" eaLnBrk="1" hangingPunct="1"/>
            <a:r>
              <a:rPr lang="en-US" altLang="en-US" dirty="0"/>
              <a:t>Retiree returns to active membership.</a:t>
            </a:r>
          </a:p>
          <a:p>
            <a:pPr eaLnBrk="1" hangingPunct="1"/>
            <a:r>
              <a:rPr lang="en-US" altLang="en-US" dirty="0"/>
              <a:t>Subject to same earnings limitation as service retirees after age 65 for SCRS, or age 55 for PORS.</a:t>
            </a:r>
          </a:p>
        </p:txBody>
      </p:sp>
      <p:sp>
        <p:nvSpPr>
          <p:cNvPr id="4" name="Slide Number Placeholder 3">
            <a:extLst>
              <a:ext uri="{FF2B5EF4-FFF2-40B4-BE49-F238E27FC236}">
                <a16:creationId xmlns:a16="http://schemas.microsoft.com/office/drawing/2014/main" id="{A09AE4C1-DFB9-47A7-5573-52A4C04E1205}"/>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2884870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EF728EE-7185-F827-F72E-1ED53EC27028}"/>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3" name="Content Placeholder 2">
            <a:extLst>
              <a:ext uri="{FF2B5EF4-FFF2-40B4-BE49-F238E27FC236}">
                <a16:creationId xmlns:a16="http://schemas.microsoft.com/office/drawing/2014/main" id="{93E809A0-D2F3-364F-E892-B26D0788E05E}"/>
              </a:ext>
            </a:extLst>
          </p:cNvPr>
          <p:cNvSpPr>
            <a:spLocks noGrp="1"/>
          </p:cNvSpPr>
          <p:nvPr>
            <p:ph sz="half" idx="1"/>
          </p:nvPr>
        </p:nvSpPr>
        <p:spPr/>
        <p:txBody>
          <a:bodyPr/>
          <a:lstStyle/>
          <a:p>
            <a:pPr eaLnBrk="1" hangingPunct="1"/>
            <a:r>
              <a:rPr lang="en-US" altLang="en-US" dirty="0"/>
              <a:t>Retired member must annually establish continued approval for Social Security disability until </a:t>
            </a:r>
            <a:r>
              <a:rPr lang="en-US" altLang="en-US" dirty="0">
                <a:solidFill>
                  <a:schemeClr val="tx1">
                    <a:lumMod val="75000"/>
                  </a:schemeClr>
                </a:solidFill>
              </a:rPr>
              <a:t>they reach </a:t>
            </a:r>
            <a:r>
              <a:rPr lang="en-US" altLang="en-US" dirty="0"/>
              <a:t>age 65.</a:t>
            </a:r>
          </a:p>
          <a:p>
            <a:pPr eaLnBrk="1" hangingPunct="1"/>
            <a:r>
              <a:rPr lang="en-US" altLang="en-US" dirty="0"/>
              <a:t>Employment that causes loss of Social Security disability also causes loss of SCRS disability.</a:t>
            </a:r>
          </a:p>
        </p:txBody>
      </p:sp>
      <p:sp>
        <p:nvSpPr>
          <p:cNvPr id="5" name="Title 4">
            <a:extLst>
              <a:ext uri="{FF2B5EF4-FFF2-40B4-BE49-F238E27FC236}">
                <a16:creationId xmlns:a16="http://schemas.microsoft.com/office/drawing/2014/main" id="{4D79BC4A-7486-CAA6-887A-E89AAD2F376F}"/>
              </a:ext>
            </a:extLst>
          </p:cNvPr>
          <p:cNvSpPr>
            <a:spLocks noGrp="1"/>
          </p:cNvSpPr>
          <p:nvPr>
            <p:ph type="title"/>
          </p:nvPr>
        </p:nvSpPr>
        <p:spPr/>
        <p:txBody>
          <a:bodyPr/>
          <a:lstStyle/>
          <a:p>
            <a:r>
              <a:rPr lang="en-US" altLang="en-US" dirty="0"/>
              <a:t>SCRS return-to-work disability retiree</a:t>
            </a:r>
            <a:endParaRPr lang="en-US" dirty="0"/>
          </a:p>
        </p:txBody>
      </p:sp>
    </p:spTree>
    <p:extLst>
      <p:ext uri="{BB962C8B-B14F-4D97-AF65-F5344CB8AC3E}">
        <p14:creationId xmlns:p14="http://schemas.microsoft.com/office/powerpoint/2010/main" val="1454001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0A0B6D-69E8-B2E1-D899-5161ACDE8285}"/>
              </a:ext>
            </a:extLst>
          </p:cNvPr>
          <p:cNvSpPr>
            <a:spLocks noGrp="1"/>
          </p:cNvSpPr>
          <p:nvPr>
            <p:ph sz="half" idx="1"/>
          </p:nvPr>
        </p:nvSpPr>
        <p:spPr/>
        <p:txBody>
          <a:bodyPr>
            <a:normAutofit/>
          </a:bodyPr>
          <a:lstStyle/>
          <a:p>
            <a:pPr eaLnBrk="1" hangingPunct="1"/>
            <a:r>
              <a:rPr lang="en-US" altLang="en-US" dirty="0"/>
              <a:t>You must notify PEBA when hiring a retired member by submitting return-to-work date and estimated monthly salary in EES immediately.</a:t>
            </a:r>
          </a:p>
          <a:p>
            <a:pPr lvl="1" eaLnBrk="1" hangingPunct="1"/>
            <a:r>
              <a:rPr lang="en-US" altLang="en-US" dirty="0"/>
              <a:t>Via </a:t>
            </a:r>
            <a:r>
              <a:rPr lang="en-US" altLang="en-US" i="1" dirty="0"/>
              <a:t>Employed Retirees – Return to Work Date Entry </a:t>
            </a:r>
            <a:r>
              <a:rPr lang="en-US" altLang="en-US" dirty="0"/>
              <a:t>option.</a:t>
            </a:r>
            <a:r>
              <a:rPr lang="en-US" altLang="en-US" baseline="30000" dirty="0"/>
              <a:t>1</a:t>
            </a:r>
          </a:p>
          <a:p>
            <a:r>
              <a:rPr lang="en-US" altLang="en-US" dirty="0"/>
              <a:t>Error message appears if return-to-work date does not satisfy 30-day requirement. </a:t>
            </a:r>
          </a:p>
          <a:p>
            <a:endParaRPr lang="en-US" dirty="0"/>
          </a:p>
        </p:txBody>
      </p:sp>
      <p:sp>
        <p:nvSpPr>
          <p:cNvPr id="6" name="Content Placeholder 5">
            <a:extLst>
              <a:ext uri="{FF2B5EF4-FFF2-40B4-BE49-F238E27FC236}">
                <a16:creationId xmlns:a16="http://schemas.microsoft.com/office/drawing/2014/main" id="{B2CBBCA1-D3DC-DB79-B3F2-51F715080B5D}"/>
              </a:ext>
            </a:extLst>
          </p:cNvPr>
          <p:cNvSpPr>
            <a:spLocks noGrp="1"/>
          </p:cNvSpPr>
          <p:nvPr>
            <p:ph sz="half" idx="2"/>
          </p:nvPr>
        </p:nvSpPr>
        <p:spPr/>
        <p:txBody>
          <a:bodyPr/>
          <a:lstStyle/>
          <a:p>
            <a:pPr eaLnBrk="1" hangingPunct="1"/>
            <a:r>
              <a:rPr lang="en-US" altLang="en-US" dirty="0"/>
              <a:t>Earnings limitation monitored through return-to-work data.</a:t>
            </a:r>
          </a:p>
          <a:p>
            <a:pPr eaLnBrk="1" hangingPunct="1"/>
            <a:r>
              <a:rPr lang="en-US" altLang="en-US" dirty="0"/>
              <a:t>Employer is required to repay any benefits incorrectly paid to a retired member if the employer fails to notify PEBA of the engagement of retired member in a timely manner.</a:t>
            </a:r>
          </a:p>
        </p:txBody>
      </p:sp>
      <p:sp>
        <p:nvSpPr>
          <p:cNvPr id="5" name="Title 4">
            <a:extLst>
              <a:ext uri="{FF2B5EF4-FFF2-40B4-BE49-F238E27FC236}">
                <a16:creationId xmlns:a16="http://schemas.microsoft.com/office/drawing/2014/main" id="{9E29E3E1-0C23-D4C1-1590-DD316A8A419B}"/>
              </a:ext>
            </a:extLst>
          </p:cNvPr>
          <p:cNvSpPr>
            <a:spLocks noGrp="1"/>
          </p:cNvSpPr>
          <p:nvPr>
            <p:ph type="title"/>
          </p:nvPr>
        </p:nvSpPr>
        <p:spPr/>
        <p:txBody>
          <a:bodyPr/>
          <a:lstStyle/>
          <a:p>
            <a:r>
              <a:rPr lang="en-US" dirty="0"/>
              <a:t>Employer responsibilities</a:t>
            </a:r>
          </a:p>
        </p:txBody>
      </p:sp>
      <p:sp>
        <p:nvSpPr>
          <p:cNvPr id="4" name="Slide Number Placeholder 3">
            <a:extLst>
              <a:ext uri="{FF2B5EF4-FFF2-40B4-BE49-F238E27FC236}">
                <a16:creationId xmlns:a16="http://schemas.microsoft.com/office/drawing/2014/main" id="{A192E7F1-6219-5435-190E-BE563BABC172}"/>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
        <p:nvSpPr>
          <p:cNvPr id="3" name="Rectangle 7">
            <a:extLst>
              <a:ext uri="{FF2B5EF4-FFF2-40B4-BE49-F238E27FC236}">
                <a16:creationId xmlns:a16="http://schemas.microsoft.com/office/drawing/2014/main" id="{75526981-D264-B1B7-305F-BA82084E5CB2}"/>
              </a:ext>
            </a:extLst>
          </p:cNvPr>
          <p:cNvSpPr>
            <a:spLocks noChangeArrowheads="1"/>
          </p:cNvSpPr>
          <p:nvPr/>
        </p:nvSpPr>
        <p:spPr bwMode="auto">
          <a:xfrm>
            <a:off x="609599" y="5886700"/>
            <a:ext cx="3912524" cy="414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7000"/>
              </a:lnSpc>
              <a:spcBef>
                <a:spcPct val="0"/>
              </a:spcBef>
              <a:spcAft>
                <a:spcPts val="800"/>
              </a:spcAft>
              <a:buFontTx/>
              <a:buNone/>
            </a:pPr>
            <a:r>
              <a:rPr lang="en-US" altLang="en-US" sz="1000" baseline="30000" dirty="0">
                <a:solidFill>
                  <a:schemeClr val="bg1"/>
                </a:solidFill>
              </a:rPr>
              <a:t>1</a:t>
            </a:r>
            <a:r>
              <a:rPr lang="en-US" altLang="en-US" sz="1000" dirty="0">
                <a:solidFill>
                  <a:schemeClr val="bg1"/>
                </a:solidFill>
              </a:rPr>
              <a:t>Not applicable to state agencies that report their payroll through the Office of the Comptroller General.</a:t>
            </a:r>
            <a:endParaRPr lang="en-US" altLang="en-US" sz="1000" dirty="0">
              <a:solidFill>
                <a:schemeClr val="bg1"/>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5558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06A4A9-2EC9-3090-3DC3-72F33AD79DF9}"/>
              </a:ext>
            </a:extLst>
          </p:cNvPr>
          <p:cNvSpPr>
            <a:spLocks noGrp="1"/>
          </p:cNvSpPr>
          <p:nvPr>
            <p:ph sz="half" idx="1"/>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30-day break-in-service requirement</a:t>
            </a:r>
          </a:p>
          <a:p>
            <a:r>
              <a:rPr lang="en-US" dirty="0"/>
              <a:t>Benefits suspended for retirees in violation of the 30-day break-in-service requirement.</a:t>
            </a:r>
          </a:p>
          <a:p>
            <a:r>
              <a:rPr lang="en-US" dirty="0"/>
              <a:t>PEBA mails letter (Form 7411) to the retiree if benefits suspended.</a:t>
            </a:r>
          </a:p>
          <a:p>
            <a:pPr lvl="1"/>
            <a:r>
              <a:rPr lang="en-US" dirty="0"/>
              <a:t>PEBA also directly contacts the retiree via phone to notify of the suspension.</a:t>
            </a:r>
          </a:p>
          <a:p>
            <a:r>
              <a:rPr lang="en-US" dirty="0"/>
              <a:t>Based on response, PEBA will take necessary actions to ensure compliance with laws governing the retirement systems.</a:t>
            </a:r>
          </a:p>
        </p:txBody>
      </p:sp>
      <p:sp>
        <p:nvSpPr>
          <p:cNvPr id="5" name="Content Placeholder 4">
            <a:extLst>
              <a:ext uri="{FF2B5EF4-FFF2-40B4-BE49-F238E27FC236}">
                <a16:creationId xmlns:a16="http://schemas.microsoft.com/office/drawing/2014/main" id="{56FFD6E5-9578-E045-0762-B3D15B1DD135}"/>
              </a:ext>
            </a:extLst>
          </p:cNvPr>
          <p:cNvSpPr>
            <a:spLocks noGrp="1"/>
          </p:cNvSpPr>
          <p:nvPr>
            <p:ph sz="half" idx="2"/>
          </p:nvPr>
        </p:nvSpPr>
        <p:spPr/>
        <p:txBody>
          <a:bodyPr>
            <a:normAutofit lnSpcReduction="10000"/>
          </a:bodyPr>
          <a:lstStyle/>
          <a:p>
            <a:pPr marL="0" indent="0">
              <a:buNone/>
            </a:pPr>
            <a:r>
              <a:rPr lang="en-US" sz="2600" b="1" dirty="0">
                <a:latin typeface="Times New Roman" panose="02020603050405020304" pitchFamily="18" charset="0"/>
                <a:cs typeface="Times New Roman" panose="02020603050405020304" pitchFamily="18" charset="0"/>
              </a:rPr>
              <a:t>Earnings limitation</a:t>
            </a:r>
          </a:p>
          <a:p>
            <a:r>
              <a:rPr lang="en-US" dirty="0"/>
              <a:t>PEBA projects three months in advance to determine when a retiree might exceed limit.</a:t>
            </a:r>
          </a:p>
          <a:p>
            <a:r>
              <a:rPr lang="en-US" dirty="0"/>
              <a:t>A monthly </a:t>
            </a:r>
            <a:r>
              <a:rPr lang="en-US" i="1" dirty="0"/>
              <a:t>Service Earnings Limit Report</a:t>
            </a:r>
            <a:r>
              <a:rPr lang="en-US" dirty="0"/>
              <a:t> and </a:t>
            </a:r>
            <a:r>
              <a:rPr lang="en-US" i="1" dirty="0"/>
              <a:t>Letters </a:t>
            </a:r>
            <a:r>
              <a:rPr lang="en-US" dirty="0"/>
              <a:t>(Form 7413) are available in EES under Reports &amp; Documents.</a:t>
            </a:r>
          </a:p>
          <a:p>
            <a:pPr lvl="1"/>
            <a:r>
              <a:rPr lang="en-US" dirty="0"/>
              <a:t>Prevents PEBA from unnecessarily suspending benefits; and</a:t>
            </a:r>
          </a:p>
          <a:p>
            <a:pPr lvl="1"/>
            <a:r>
              <a:rPr lang="en-US" dirty="0"/>
              <a:t>Minimizes the possibility of overpaying benefits.</a:t>
            </a:r>
          </a:p>
          <a:p>
            <a:r>
              <a:rPr lang="en-US" dirty="0"/>
              <a:t>PEBA mails a letter (Form 7412) to the retiree the month prior to when they are expected to exceed the limit.</a:t>
            </a:r>
          </a:p>
          <a:p>
            <a:r>
              <a:rPr lang="en-US" dirty="0"/>
              <a:t>Based on response, PEBA will take necessary actions to ensure compliance with laws governing the retirement systems.</a:t>
            </a:r>
          </a:p>
        </p:txBody>
      </p:sp>
      <p:sp>
        <p:nvSpPr>
          <p:cNvPr id="4" name="Slide Number Placeholder 3">
            <a:extLst>
              <a:ext uri="{FF2B5EF4-FFF2-40B4-BE49-F238E27FC236}">
                <a16:creationId xmlns:a16="http://schemas.microsoft.com/office/drawing/2014/main" id="{3076C074-F78E-57F8-BAF7-3F2A2EBAC7FD}"/>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
        <p:nvSpPr>
          <p:cNvPr id="3" name="Title 2">
            <a:extLst>
              <a:ext uri="{FF2B5EF4-FFF2-40B4-BE49-F238E27FC236}">
                <a16:creationId xmlns:a16="http://schemas.microsoft.com/office/drawing/2014/main" id="{DB644069-2357-DE16-02B5-EA608FBBB1AF}"/>
              </a:ext>
            </a:extLst>
          </p:cNvPr>
          <p:cNvSpPr>
            <a:spLocks noGrp="1"/>
          </p:cNvSpPr>
          <p:nvPr>
            <p:ph type="title"/>
          </p:nvPr>
        </p:nvSpPr>
        <p:spPr/>
        <p:txBody>
          <a:bodyPr/>
          <a:lstStyle/>
          <a:p>
            <a:r>
              <a:rPr lang="en-US" dirty="0"/>
              <a:t>Monitoring requirements and limitations</a:t>
            </a:r>
          </a:p>
        </p:txBody>
      </p:sp>
    </p:spTree>
    <p:extLst>
      <p:ext uri="{BB962C8B-B14F-4D97-AF65-F5344CB8AC3E}">
        <p14:creationId xmlns:p14="http://schemas.microsoft.com/office/powerpoint/2010/main" val="689369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DBCF04-7D35-0ECA-CB2B-BF4991099B19}"/>
              </a:ext>
            </a:extLst>
          </p:cNvPr>
          <p:cNvSpPr>
            <a:spLocks noGrp="1"/>
          </p:cNvSpPr>
          <p:nvPr>
            <p:ph sz="half" idx="1"/>
          </p:nvPr>
        </p:nvSpPr>
        <p:spPr/>
        <p:txBody>
          <a:bodyPr/>
          <a:lstStyle/>
          <a:p>
            <a:pPr eaLnBrk="1" hangingPunct="1"/>
            <a:r>
              <a:rPr lang="en-US" altLang="en-US" dirty="0"/>
              <a:t>Return-to-work retired member can choose to return to active membership if they:</a:t>
            </a:r>
          </a:p>
          <a:p>
            <a:pPr lvl="1" eaLnBrk="1" hangingPunct="1"/>
            <a:r>
              <a:rPr lang="en-US" altLang="en-US" dirty="0"/>
              <a:t>Work 48 consecutive months for covered employer; and</a:t>
            </a:r>
          </a:p>
          <a:p>
            <a:pPr lvl="1" eaLnBrk="1" hangingPunct="1"/>
            <a:r>
              <a:rPr lang="en-US" altLang="en-US" dirty="0"/>
              <a:t>Earn 75% of average final compensation.</a:t>
            </a:r>
          </a:p>
          <a:p>
            <a:pPr eaLnBrk="1" hangingPunct="1"/>
            <a:r>
              <a:rPr lang="en-US" altLang="en-US" dirty="0"/>
              <a:t>Returning to active membership means retirement benefits end.</a:t>
            </a:r>
          </a:p>
          <a:p>
            <a:pPr eaLnBrk="1" hangingPunct="1"/>
            <a:r>
              <a:rPr lang="en-US" altLang="en-US" dirty="0"/>
              <a:t>Retired member should contact PEBA for more information about this option.</a:t>
            </a:r>
          </a:p>
        </p:txBody>
      </p:sp>
      <p:sp>
        <p:nvSpPr>
          <p:cNvPr id="3" name="Title 2">
            <a:extLst>
              <a:ext uri="{FF2B5EF4-FFF2-40B4-BE49-F238E27FC236}">
                <a16:creationId xmlns:a16="http://schemas.microsoft.com/office/drawing/2014/main" id="{AADDF4DA-8D73-CDAB-F4DD-957F508318F6}"/>
              </a:ext>
            </a:extLst>
          </p:cNvPr>
          <p:cNvSpPr>
            <a:spLocks noGrp="1"/>
          </p:cNvSpPr>
          <p:nvPr>
            <p:ph type="title"/>
          </p:nvPr>
        </p:nvSpPr>
        <p:spPr/>
        <p:txBody>
          <a:bodyPr/>
          <a:lstStyle/>
          <a:p>
            <a:r>
              <a:rPr lang="en-US" altLang="en-US" dirty="0"/>
              <a:t>Returning to active membership</a:t>
            </a:r>
            <a:endParaRPr lang="en-US" dirty="0"/>
          </a:p>
        </p:txBody>
      </p:sp>
      <p:sp>
        <p:nvSpPr>
          <p:cNvPr id="4" name="Slide Number Placeholder 3">
            <a:extLst>
              <a:ext uri="{FF2B5EF4-FFF2-40B4-BE49-F238E27FC236}">
                <a16:creationId xmlns:a16="http://schemas.microsoft.com/office/drawing/2014/main" id="{99FEECA2-7D04-2365-6046-EC0E3FA82728}"/>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26152549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23695</TotalTime>
  <Words>836</Words>
  <Application>Microsoft Office PowerPoint</Application>
  <PresentationFormat>Widescreen</PresentationFormat>
  <Paragraphs>73</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Roboto</vt:lpstr>
      <vt:lpstr>Times New Roman</vt:lpstr>
      <vt:lpstr>Tw Cen MT Condensed</vt:lpstr>
      <vt:lpstr>2_Office Theme</vt:lpstr>
      <vt:lpstr>Retirement processes: returning to covered employment</vt:lpstr>
      <vt:lpstr>Returning to covered employment</vt:lpstr>
      <vt:lpstr>Service retiree earnings limitation</vt:lpstr>
      <vt:lpstr>SCRS, PORS service retirement earnings limitation exceptions</vt:lpstr>
      <vt:lpstr>Disability retiree earnings limitation</vt:lpstr>
      <vt:lpstr>SCRS return-to-work disability retiree</vt:lpstr>
      <vt:lpstr>Employer responsibilities</vt:lpstr>
      <vt:lpstr>Monitoring requirements and limitations</vt:lpstr>
      <vt:lpstr>Returning to active membership</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524</cp:revision>
  <cp:lastPrinted>2020-01-10T14:41:31Z</cp:lastPrinted>
  <dcterms:created xsi:type="dcterms:W3CDTF">2019-11-01T12:34:11Z</dcterms:created>
  <dcterms:modified xsi:type="dcterms:W3CDTF">2025-04-03T16:32:37Z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