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4.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11.xml" ContentType="application/vnd.openxmlformats-officedocument.presentationml.tags+xml"/>
  <Override PartName="/ppt/notesSlides/notesSlide8.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8"/>
  </p:notesMasterIdLst>
  <p:handoutMasterIdLst>
    <p:handoutMasterId r:id="rId19"/>
  </p:handoutMasterIdLst>
  <p:sldIdLst>
    <p:sldId id="455" r:id="rId2"/>
    <p:sldId id="457" r:id="rId3"/>
    <p:sldId id="466" r:id="rId4"/>
    <p:sldId id="467" r:id="rId5"/>
    <p:sldId id="468" r:id="rId6"/>
    <p:sldId id="456" r:id="rId7"/>
    <p:sldId id="459" r:id="rId8"/>
    <p:sldId id="469" r:id="rId9"/>
    <p:sldId id="461" r:id="rId10"/>
    <p:sldId id="411" r:id="rId11"/>
    <p:sldId id="462" r:id="rId12"/>
    <p:sldId id="464" r:id="rId13"/>
    <p:sldId id="465" r:id="rId14"/>
    <p:sldId id="470" r:id="rId15"/>
    <p:sldId id="471" r:id="rId16"/>
    <p:sldId id="263" r:id="rId17"/>
  </p:sldIdLst>
  <p:sldSz cx="12192000" cy="6858000"/>
  <p:notesSz cx="7023100" cy="93091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4/3/2025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4/3/2025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9.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slide" Target="../slides/slide13.xml"/><Relationship Id="rId2" Type="http://schemas.openxmlformats.org/officeDocument/2006/relationships/notesMaster" Target="../notesMasters/notesMaster1.xml"/><Relationship Id="rId1" Type="http://schemas.openxmlformats.org/officeDocument/2006/relationships/tags" Target="../tags/tag12.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2</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1647243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5</a:t>
            </a:fld>
            <a:endParaRPr lang="en-US" dirty="0"/>
          </a:p>
        </p:txBody>
      </p:sp>
    </p:spTree>
    <p:extLst>
      <p:ext uri="{BB962C8B-B14F-4D97-AF65-F5344CB8AC3E}">
        <p14:creationId xmlns:p14="http://schemas.microsoft.com/office/powerpoint/2010/main" val="2197840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7</a:t>
            </a:fld>
            <a:endParaRPr lang="en-US"/>
          </a:p>
        </p:txBody>
      </p:sp>
    </p:spTree>
    <p:extLst>
      <p:ext uri="{BB962C8B-B14F-4D97-AF65-F5344CB8AC3E}">
        <p14:creationId xmlns:p14="http://schemas.microsoft.com/office/powerpoint/2010/main" val="33392716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8</a:t>
            </a:fld>
            <a:endParaRPr lang="en-US"/>
          </a:p>
        </p:txBody>
      </p:sp>
    </p:spTree>
    <p:extLst>
      <p:ext uri="{BB962C8B-B14F-4D97-AF65-F5344CB8AC3E}">
        <p14:creationId xmlns:p14="http://schemas.microsoft.com/office/powerpoint/2010/main" val="3972345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13</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16</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hyperlink" Target="https://forms.retirement.sc.gov/formGenericGet.do?formNum=web6101p.xdp" TargetMode="External"/><Relationship Id="rId2" Type="http://schemas.openxmlformats.org/officeDocument/2006/relationships/hyperlink" Target="https://forms.retirement.sc.gov/formGenericGet.do?formNum=web6101s.xdp" TargetMode="External"/><Relationship Id="rId1" Type="http://schemas.openxmlformats.org/officeDocument/2006/relationships/slideLayout" Target="../slideLayouts/slideLayout5.xml"/><Relationship Id="rId6" Type="http://schemas.openxmlformats.org/officeDocument/2006/relationships/hyperlink" Target="https://forms.retirement.sc.gov/formGenericGet.do?formNum=web7204.xdp" TargetMode="External"/><Relationship Id="rId5" Type="http://schemas.openxmlformats.org/officeDocument/2006/relationships/hyperlink" Target="https://forms.retirement.sc.gov/formGenericGet.do?formNum=web7202.xdp" TargetMode="External"/><Relationship Id="rId4" Type="http://schemas.openxmlformats.org/officeDocument/2006/relationships/hyperlink" Target="https://www.irs.gov/pub/irs-pdf/fw4p.pdf"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hyperlink" Target="https://peba.sc.gov/sites/default/files/er_checklist_service_retirement.pdf" TargetMode="External"/><Relationship Id="rId2" Type="http://schemas.openxmlformats.org/officeDocument/2006/relationships/hyperlink" Target="https://peba.sc.gov/sites/default/files/final_payroll_certification.pdf" TargetMode="Externa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hyperlink" Target="https://peba.sc.gov/publications" TargetMode="Externa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4.xml"/><Relationship Id="rId1" Type="http://schemas.openxmlformats.org/officeDocument/2006/relationships/tags" Target="../tags/tag1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Retirement processes:</a:t>
            </a:r>
            <a:br>
              <a:rPr lang="en-US" dirty="0"/>
            </a:br>
            <a:r>
              <a:rPr lang="en-US" dirty="0"/>
              <a:t>service retirement</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EE05A76E-7797-47AB-9A4F-A36585C1123B}"/>
              </a:ext>
            </a:extLst>
          </p:cNvPr>
          <p:cNvSpPr>
            <a:spLocks noGrp="1" noChangeArrowheads="1"/>
          </p:cNvSpPr>
          <p:nvPr>
            <p:ph type="title"/>
          </p:nvPr>
        </p:nvSpPr>
        <p:spPr/>
        <p:txBody>
          <a:bodyPr/>
          <a:lstStyle/>
          <a:p>
            <a:pPr eaLnBrk="1" hangingPunct="1"/>
            <a:r>
              <a:rPr lang="en-US" altLang="en-US"/>
              <a:t>Applying for service and disability retirement</a:t>
            </a:r>
            <a:endParaRPr lang="en-US" altLang="en-US" dirty="0"/>
          </a:p>
        </p:txBody>
      </p:sp>
      <p:sp>
        <p:nvSpPr>
          <p:cNvPr id="28675" name="Content Placeholder 2">
            <a:extLst>
              <a:ext uri="{FF2B5EF4-FFF2-40B4-BE49-F238E27FC236}">
                <a16:creationId xmlns:a16="http://schemas.microsoft.com/office/drawing/2014/main" id="{4B5ED8AD-3F53-4EF4-9421-7EF71BF37B1D}"/>
              </a:ext>
            </a:extLst>
          </p:cNvPr>
          <p:cNvSpPr>
            <a:spLocks noGrp="1" noChangeArrowheads="1"/>
          </p:cNvSpPr>
          <p:nvPr>
            <p:ph idx="1"/>
          </p:nvPr>
        </p:nvSpPr>
        <p:spPr/>
        <p:txBody>
          <a:bodyPr>
            <a:normAutofit/>
          </a:bodyPr>
          <a:lstStyle/>
          <a:p>
            <a:pPr eaLnBrk="1" hangingPunct="1"/>
            <a:r>
              <a:rPr lang="en-US" altLang="en-US" dirty="0"/>
              <a:t>Encourage members to apply through Member Access. </a:t>
            </a:r>
          </a:p>
          <a:p>
            <a:pPr lvl="1" eaLnBrk="1" hangingPunct="1"/>
            <a:r>
              <a:rPr lang="en-US" altLang="en-US" dirty="0"/>
              <a:t>Members can also complete applicable paper forms:</a:t>
            </a:r>
          </a:p>
          <a:p>
            <a:pPr lvl="2" eaLnBrk="1" hangingPunct="1"/>
            <a:r>
              <a:rPr lang="en-US" altLang="en-US" i="1" u="sng" dirty="0">
                <a:hlinkClick r:id="rId2"/>
              </a:rPr>
              <a:t>SCRS Application for Service Retirement Benefits</a:t>
            </a:r>
            <a:r>
              <a:rPr lang="en-US" altLang="en-US" dirty="0"/>
              <a:t> (Form 6101S).</a:t>
            </a:r>
          </a:p>
          <a:p>
            <a:pPr lvl="2" eaLnBrk="1" hangingPunct="1"/>
            <a:r>
              <a:rPr lang="en-US" altLang="en-US" i="1" u="sng" dirty="0">
                <a:hlinkClick r:id="rId3"/>
              </a:rPr>
              <a:t>PORS Application for Service Retirement Benefits</a:t>
            </a:r>
            <a:r>
              <a:rPr lang="en-US" altLang="en-US" dirty="0"/>
              <a:t> (Form 6101P).</a:t>
            </a:r>
          </a:p>
          <a:p>
            <a:pPr lvl="2" eaLnBrk="1" hangingPunct="1"/>
            <a:r>
              <a:rPr lang="en-US" altLang="en-US" i="1" u="sng" dirty="0">
                <a:hlinkClick r:id="rId4"/>
              </a:rPr>
              <a:t>Withholding Certificate for Pension or Annuity Payments</a:t>
            </a:r>
            <a:r>
              <a:rPr lang="en-US" altLang="en-US" dirty="0"/>
              <a:t> (Form W-4P) for federal withholdings.</a:t>
            </a:r>
            <a:endParaRPr lang="en-US" altLang="en-US" i="1" u="sng" dirty="0">
              <a:hlinkClick r:id="rId5">
                <a:extLst>
                  <a:ext uri="{A12FA001-AC4F-418D-AE19-62706E023703}">
                    <ahyp:hlinkClr xmlns:ahyp="http://schemas.microsoft.com/office/drawing/2018/hyperlinkcolor" val="tx"/>
                  </a:ext>
                </a:extLst>
              </a:hlinkClick>
            </a:endParaRPr>
          </a:p>
          <a:p>
            <a:pPr lvl="2" eaLnBrk="1" hangingPunct="1"/>
            <a:r>
              <a:rPr lang="en-US" altLang="en-US" i="1" u="sng" dirty="0">
                <a:hlinkClick r:id="rId5"/>
              </a:rPr>
              <a:t>Withholding Certificate for Monthly Benefit Payments</a:t>
            </a:r>
            <a:r>
              <a:rPr lang="en-US" altLang="en-US" dirty="0"/>
              <a:t> (Form 7202) for state withholdings.</a:t>
            </a:r>
          </a:p>
          <a:p>
            <a:pPr lvl="2" eaLnBrk="1" hangingPunct="1"/>
            <a:r>
              <a:rPr lang="en-US" altLang="en-US" i="1" u="sng" dirty="0">
                <a:hlinkClick r:id="rId6"/>
              </a:rPr>
              <a:t>Direct Deposit Authorization</a:t>
            </a:r>
            <a:r>
              <a:rPr lang="en-US" altLang="en-US" i="1" dirty="0"/>
              <a:t> </a:t>
            </a:r>
            <a:r>
              <a:rPr lang="en-US" altLang="en-US" dirty="0"/>
              <a:t>(Form 7204).</a:t>
            </a:r>
          </a:p>
          <a:p>
            <a:pPr eaLnBrk="1" hangingPunct="1"/>
            <a:r>
              <a:rPr lang="en-US" altLang="en-US" dirty="0"/>
              <a:t>Members should allow additional time for processing paper forms. </a:t>
            </a:r>
          </a:p>
          <a:p>
            <a:pPr lvl="1" eaLnBrk="1" hangingPunct="1"/>
            <a:r>
              <a:rPr lang="en-US" altLang="en-US" dirty="0"/>
              <a:t>Errors or incomplete forms will result in rejected applications. </a:t>
            </a:r>
          </a:p>
        </p:txBody>
      </p:sp>
      <p:sp>
        <p:nvSpPr>
          <p:cNvPr id="28676" name="Slide Number Placeholder 3">
            <a:extLst>
              <a:ext uri="{FF2B5EF4-FFF2-40B4-BE49-F238E27FC236}">
                <a16:creationId xmlns:a16="http://schemas.microsoft.com/office/drawing/2014/main" id="{B91B6166-4FF9-4991-B169-9B3AB2010B9D}"/>
              </a:ext>
            </a:extLst>
          </p:cNvPr>
          <p:cNvSpPr>
            <a:spLocks noGrp="1" noChangeArrowheads="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base">
              <a:lnSpc>
                <a:spcPct val="100000"/>
              </a:lnSpc>
              <a:spcBef>
                <a:spcPct val="0"/>
              </a:spcBef>
              <a:spcAft>
                <a:spcPct val="0"/>
              </a:spcAft>
              <a:buFontTx/>
              <a:buNone/>
              <a:defRPr/>
            </a:pPr>
            <a:fld id="{1BD61B08-67AC-48EB-BE29-A3D0FABE24CA}" type="slidenum">
              <a:rPr lang="en-US" smtClean="0"/>
              <a:pPr fontAlgn="base">
                <a:lnSpc>
                  <a:spcPct val="100000"/>
                </a:lnSpc>
                <a:spcBef>
                  <a:spcPct val="0"/>
                </a:spcBef>
                <a:spcAft>
                  <a:spcPct val="0"/>
                </a:spcAft>
                <a:buFontTx/>
                <a:buNone/>
                <a:defRPr/>
              </a:pPr>
              <a:t>10</a:t>
            </a:fld>
            <a:endParaRPr lang="en-US" altLang="en-US" sz="1400">
              <a:solidFill>
                <a:schemeClr val="bg1"/>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41862"/>
    </mc:Choice>
    <mc:Fallback xmlns="">
      <p:transition spd="slow" advTm="41862"/>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970F504-2A9C-DC74-434B-E0A951821D9F}"/>
              </a:ext>
            </a:extLst>
          </p:cNvPr>
          <p:cNvSpPr>
            <a:spLocks noGrp="1"/>
          </p:cNvSpPr>
          <p:nvPr>
            <p:ph type="sldNum" sz="quarter" idx="12"/>
          </p:nvPr>
        </p:nvSpPr>
        <p:spPr/>
        <p:txBody>
          <a:bodyPr/>
          <a:lstStyle/>
          <a:p>
            <a:fld id="{28024367-D536-4F59-B2ED-0E7825EDA9AF}" type="slidenum">
              <a:rPr lang="en-US" smtClean="0"/>
              <a:pPr/>
              <a:t>11</a:t>
            </a:fld>
            <a:endParaRPr lang="en-US" dirty="0"/>
          </a:p>
        </p:txBody>
      </p:sp>
      <p:sp>
        <p:nvSpPr>
          <p:cNvPr id="3" name="Content Placeholder 2">
            <a:extLst>
              <a:ext uri="{FF2B5EF4-FFF2-40B4-BE49-F238E27FC236}">
                <a16:creationId xmlns:a16="http://schemas.microsoft.com/office/drawing/2014/main" id="{5A4BD2F0-10A7-7C51-D3C9-30C4ECB52148}"/>
              </a:ext>
            </a:extLst>
          </p:cNvPr>
          <p:cNvSpPr>
            <a:spLocks noGrp="1"/>
          </p:cNvSpPr>
          <p:nvPr>
            <p:ph sz="half" idx="1"/>
          </p:nvPr>
        </p:nvSpPr>
        <p:spPr/>
        <p:txBody>
          <a:bodyPr>
            <a:normAutofit/>
          </a:bodyPr>
          <a:lstStyle/>
          <a:p>
            <a:pPr eaLnBrk="1" fontAlgn="auto" hangingPunct="1">
              <a:spcAft>
                <a:spcPts val="0"/>
              </a:spcAft>
              <a:defRPr/>
            </a:pPr>
            <a:r>
              <a:rPr lang="en-US" dirty="0"/>
              <a:t>Required documentation:</a:t>
            </a:r>
          </a:p>
          <a:p>
            <a:pPr lvl="1" eaLnBrk="1" fontAlgn="auto" hangingPunct="1">
              <a:spcAft>
                <a:spcPts val="0"/>
              </a:spcAft>
              <a:defRPr/>
            </a:pPr>
            <a:r>
              <a:rPr lang="en-US" dirty="0"/>
              <a:t>Copy of member’s birth certificate;</a:t>
            </a:r>
          </a:p>
          <a:p>
            <a:pPr lvl="1" eaLnBrk="1" fontAlgn="auto" hangingPunct="1">
              <a:spcAft>
                <a:spcPts val="0"/>
              </a:spcAft>
              <a:defRPr/>
            </a:pPr>
            <a:r>
              <a:rPr lang="en-US" dirty="0"/>
              <a:t>Copy of member’s driver’s license or state-issued ID card; and</a:t>
            </a:r>
          </a:p>
          <a:p>
            <a:pPr lvl="1" eaLnBrk="1" fontAlgn="auto" hangingPunct="1">
              <a:spcAft>
                <a:spcPts val="0"/>
              </a:spcAft>
              <a:defRPr/>
            </a:pPr>
            <a:r>
              <a:rPr lang="en-US" dirty="0"/>
              <a:t>Copy of member’s beneficiaries’ birth certificates, if choosing survivor option.</a:t>
            </a:r>
          </a:p>
          <a:p>
            <a:pPr eaLnBrk="1" fontAlgn="auto" hangingPunct="1">
              <a:spcAft>
                <a:spcPts val="0"/>
              </a:spcAft>
              <a:defRPr/>
            </a:pPr>
            <a:r>
              <a:rPr lang="en-US" dirty="0"/>
              <a:t>Members can upload documents in Member Access.</a:t>
            </a:r>
          </a:p>
          <a:p>
            <a:pPr eaLnBrk="1" fontAlgn="auto" hangingPunct="1">
              <a:spcAft>
                <a:spcPts val="0"/>
              </a:spcAft>
              <a:defRPr/>
            </a:pPr>
            <a:r>
              <a:rPr lang="en-US" dirty="0"/>
              <a:t>Members must send copies with paper application.</a:t>
            </a:r>
          </a:p>
        </p:txBody>
      </p:sp>
      <p:sp>
        <p:nvSpPr>
          <p:cNvPr id="4" name="Title 3">
            <a:extLst>
              <a:ext uri="{FF2B5EF4-FFF2-40B4-BE49-F238E27FC236}">
                <a16:creationId xmlns:a16="http://schemas.microsoft.com/office/drawing/2014/main" id="{829677A2-7178-5ADD-8CC6-1044BF03C17E}"/>
              </a:ext>
            </a:extLst>
          </p:cNvPr>
          <p:cNvSpPr>
            <a:spLocks noGrp="1"/>
          </p:cNvSpPr>
          <p:nvPr>
            <p:ph type="title"/>
          </p:nvPr>
        </p:nvSpPr>
        <p:spPr/>
        <p:txBody>
          <a:bodyPr/>
          <a:lstStyle/>
          <a:p>
            <a:r>
              <a:rPr lang="en-US" dirty="0"/>
              <a:t>Required documentation</a:t>
            </a:r>
          </a:p>
        </p:txBody>
      </p:sp>
    </p:spTree>
    <p:extLst>
      <p:ext uri="{BB962C8B-B14F-4D97-AF65-F5344CB8AC3E}">
        <p14:creationId xmlns:p14="http://schemas.microsoft.com/office/powerpoint/2010/main" val="3330977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AC7E5-1BC6-AD5B-EBF1-0656E1C8BFD4}"/>
              </a:ext>
            </a:extLst>
          </p:cNvPr>
          <p:cNvSpPr>
            <a:spLocks noGrp="1"/>
          </p:cNvSpPr>
          <p:nvPr>
            <p:ph type="title"/>
          </p:nvPr>
        </p:nvSpPr>
        <p:spPr/>
        <p:txBody>
          <a:bodyPr/>
          <a:lstStyle/>
          <a:p>
            <a:r>
              <a:rPr lang="en-US" dirty="0"/>
              <a:t>Employer actions</a:t>
            </a:r>
          </a:p>
        </p:txBody>
      </p:sp>
      <p:sp>
        <p:nvSpPr>
          <p:cNvPr id="3" name="Content Placeholder 2">
            <a:extLst>
              <a:ext uri="{FF2B5EF4-FFF2-40B4-BE49-F238E27FC236}">
                <a16:creationId xmlns:a16="http://schemas.microsoft.com/office/drawing/2014/main" id="{D762B2BC-ADF0-B839-0307-30B017846A52}"/>
              </a:ext>
            </a:extLst>
          </p:cNvPr>
          <p:cNvSpPr>
            <a:spLocks noGrp="1"/>
          </p:cNvSpPr>
          <p:nvPr>
            <p:ph idx="1"/>
          </p:nvPr>
        </p:nvSpPr>
        <p:spPr/>
        <p:txBody>
          <a:bodyPr/>
          <a:lstStyle/>
          <a:p>
            <a:pPr eaLnBrk="1" hangingPunct="1"/>
            <a:r>
              <a:rPr lang="en-US" altLang="en-US" dirty="0"/>
              <a:t>You will receive an EES Task List notification once PEBA receives an application for one of your employees: </a:t>
            </a:r>
          </a:p>
          <a:p>
            <a:pPr lvl="1" eaLnBrk="1" hangingPunct="1"/>
            <a:r>
              <a:rPr lang="en-US" altLang="en-US" i="1" dirty="0"/>
              <a:t>Retirement Date Certification</a:t>
            </a:r>
            <a:r>
              <a:rPr lang="en-US" altLang="en-US" dirty="0"/>
              <a:t>.</a:t>
            </a:r>
          </a:p>
          <a:p>
            <a:pPr lvl="1" eaLnBrk="1" hangingPunct="1"/>
            <a:r>
              <a:rPr lang="en-US" altLang="en-US" i="1" dirty="0"/>
              <a:t>Final Payroll Certification </a:t>
            </a:r>
            <a:r>
              <a:rPr lang="en-US" altLang="en-US" dirty="0"/>
              <a:t>(Shows up in Task List 14 days after date of retirement). </a:t>
            </a:r>
          </a:p>
          <a:p>
            <a:pPr eaLnBrk="1" hangingPunct="1"/>
            <a:r>
              <a:rPr lang="en-US" altLang="en-US" dirty="0"/>
              <a:t>Termination and separation from employment are required. </a:t>
            </a:r>
          </a:p>
          <a:p>
            <a:pPr eaLnBrk="1" hangingPunct="1"/>
            <a:r>
              <a:rPr lang="en-US" altLang="en-US" dirty="0"/>
              <a:t>Do not estimate or project final payroll information. </a:t>
            </a:r>
          </a:p>
          <a:p>
            <a:pPr eaLnBrk="1" hangingPunct="1"/>
            <a:r>
              <a:rPr lang="en-US" altLang="en-US" dirty="0"/>
              <a:t>Final payroll certification task cannot be completed prior to the retirement date.</a:t>
            </a:r>
          </a:p>
          <a:p>
            <a:pPr lvl="1" eaLnBrk="1" hangingPunct="1"/>
            <a:r>
              <a:rPr lang="en-US" altLang="en-US" dirty="0"/>
              <a:t>Prevents inaccurate payroll data and benefit calculations. </a:t>
            </a:r>
          </a:p>
          <a:p>
            <a:pPr lvl="1" eaLnBrk="1" hangingPunct="1"/>
            <a:r>
              <a:rPr lang="en-US" altLang="en-US" dirty="0"/>
              <a:t>Refer to the </a:t>
            </a:r>
            <a:r>
              <a:rPr lang="en-US" altLang="en-US" i="1" dirty="0">
                <a:solidFill>
                  <a:srgbClr val="FF0000"/>
                </a:solidFill>
                <a:hlinkClick r:id="rId2"/>
              </a:rPr>
              <a:t>Final payroll certification tasks in EES</a:t>
            </a:r>
            <a:r>
              <a:rPr lang="en-US" altLang="en-US" dirty="0">
                <a:solidFill>
                  <a:srgbClr val="FF0000"/>
                </a:solidFill>
              </a:rPr>
              <a:t> </a:t>
            </a:r>
            <a:r>
              <a:rPr lang="en-US" altLang="en-US" dirty="0"/>
              <a:t>training resource. </a:t>
            </a:r>
          </a:p>
          <a:p>
            <a:pPr eaLnBrk="1" hangingPunct="1"/>
            <a:r>
              <a:rPr lang="en-US" altLang="en-US" dirty="0"/>
              <a:t>Refer to the </a:t>
            </a:r>
            <a:r>
              <a:rPr lang="en-US" altLang="en-US" dirty="0">
                <a:hlinkClick r:id="rId3"/>
              </a:rPr>
              <a:t>Service retirement</a:t>
            </a:r>
            <a:r>
              <a:rPr lang="en-US" altLang="en-US" dirty="0"/>
              <a:t> employer checklist. </a:t>
            </a:r>
          </a:p>
        </p:txBody>
      </p:sp>
      <p:sp>
        <p:nvSpPr>
          <p:cNvPr id="4" name="Slide Number Placeholder 3">
            <a:extLst>
              <a:ext uri="{FF2B5EF4-FFF2-40B4-BE49-F238E27FC236}">
                <a16:creationId xmlns:a16="http://schemas.microsoft.com/office/drawing/2014/main" id="{A340DFFE-F18B-ED61-1FF0-C142EC95C6BB}"/>
              </a:ext>
            </a:extLst>
          </p:cNvPr>
          <p:cNvSpPr>
            <a:spLocks noGrp="1"/>
          </p:cNvSpPr>
          <p:nvPr>
            <p:ph type="sldNum" sz="quarter" idx="12"/>
          </p:nvPr>
        </p:nvSpPr>
        <p:spPr/>
        <p:txBody>
          <a:bodyPr/>
          <a:lstStyle/>
          <a:p>
            <a:fld id="{28024367-D536-4F59-B2ED-0E7825EDA9AF}" type="slidenum">
              <a:rPr lang="en-US" smtClean="0"/>
              <a:pPr/>
              <a:t>12</a:t>
            </a:fld>
            <a:endParaRPr lang="en-US" dirty="0"/>
          </a:p>
        </p:txBody>
      </p:sp>
    </p:spTree>
    <p:extLst>
      <p:ext uri="{BB962C8B-B14F-4D97-AF65-F5344CB8AC3E}">
        <p14:creationId xmlns:p14="http://schemas.microsoft.com/office/powerpoint/2010/main" val="39108087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24367-D536-4F59-B2ED-0E7825EDA9AF}" type="slidenum">
              <a:rPr lang="en-US" smtClean="0"/>
              <a:pPr/>
              <a:t>13</a:t>
            </a:fld>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SCRS, PORS monthly payment options</a:t>
            </a:r>
            <a:endParaRPr lang="en-US" baseline="30000" dirty="0"/>
          </a:p>
        </p:txBody>
      </p:sp>
      <p:grpSp>
        <p:nvGrpSpPr>
          <p:cNvPr id="31" name="Group 30">
            <a:extLst>
              <a:ext uri="{FF2B5EF4-FFF2-40B4-BE49-F238E27FC236}">
                <a16:creationId xmlns:a16="http://schemas.microsoft.com/office/drawing/2014/main" id="{6371A3C7-6F3E-1376-F195-6A6A7DA2C7ED}"/>
              </a:ext>
            </a:extLst>
          </p:cNvPr>
          <p:cNvGrpSpPr/>
          <p:nvPr/>
        </p:nvGrpSpPr>
        <p:grpSpPr>
          <a:xfrm>
            <a:off x="1974910" y="1802168"/>
            <a:ext cx="8242180" cy="4120068"/>
            <a:chOff x="1974910" y="1802168"/>
            <a:chExt cx="8242180" cy="4120068"/>
          </a:xfrm>
        </p:grpSpPr>
        <p:sp>
          <p:nvSpPr>
            <p:cNvPr id="8" name="Google Shape;595;p25">
              <a:extLst>
                <a:ext uri="{FF2B5EF4-FFF2-40B4-BE49-F238E27FC236}">
                  <a16:creationId xmlns:a16="http://schemas.microsoft.com/office/drawing/2014/main" id="{3F418004-7C7D-7768-0A3A-8B67859F4166}"/>
                </a:ext>
              </a:extLst>
            </p:cNvPr>
            <p:cNvSpPr/>
            <p:nvPr/>
          </p:nvSpPr>
          <p:spPr>
            <a:xfrm rot="2700000">
              <a:off x="5626481" y="1802168"/>
              <a:ext cx="922955" cy="922955"/>
            </a:xfrm>
            <a:prstGeom prst="rect">
              <a:avLst/>
            </a:prstGeom>
            <a:solidFill>
              <a:schemeClr val="tx1"/>
            </a:solid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endParaRPr/>
            </a:p>
          </p:txBody>
        </p:sp>
        <p:sp>
          <p:nvSpPr>
            <p:cNvPr id="9" name="Google Shape;596;p25">
              <a:extLst>
                <a:ext uri="{FF2B5EF4-FFF2-40B4-BE49-F238E27FC236}">
                  <a16:creationId xmlns:a16="http://schemas.microsoft.com/office/drawing/2014/main" id="{261D68D5-1F9C-5525-CF03-35B32D400D81}"/>
                </a:ext>
              </a:extLst>
            </p:cNvPr>
            <p:cNvSpPr/>
            <p:nvPr/>
          </p:nvSpPr>
          <p:spPr>
            <a:xfrm rot="2700000">
              <a:off x="7065334" y="1802168"/>
              <a:ext cx="922955" cy="922955"/>
            </a:xfrm>
            <a:prstGeom prst="rect">
              <a:avLst/>
            </a:prstGeom>
            <a:solidFill>
              <a:schemeClr val="accent3"/>
            </a:solid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endParaRPr/>
            </a:p>
          </p:txBody>
        </p:sp>
        <p:cxnSp>
          <p:nvCxnSpPr>
            <p:cNvPr id="10" name="Google Shape;599;p25">
              <a:extLst>
                <a:ext uri="{FF2B5EF4-FFF2-40B4-BE49-F238E27FC236}">
                  <a16:creationId xmlns:a16="http://schemas.microsoft.com/office/drawing/2014/main" id="{AD91F657-66CF-4435-4860-7B7D13654E8E}"/>
                </a:ext>
              </a:extLst>
            </p:cNvPr>
            <p:cNvCxnSpPr>
              <a:cxnSpLocks/>
            </p:cNvCxnSpPr>
            <p:nvPr/>
          </p:nvCxnSpPr>
          <p:spPr>
            <a:xfrm>
              <a:off x="6095007" y="3100289"/>
              <a:ext cx="0" cy="488106"/>
            </a:xfrm>
            <a:prstGeom prst="straightConnector1">
              <a:avLst/>
            </a:prstGeom>
            <a:noFill/>
            <a:ln w="9525" cap="flat" cmpd="sng">
              <a:solidFill>
                <a:schemeClr val="tx1"/>
              </a:solidFill>
              <a:prstDash val="solid"/>
              <a:round/>
              <a:headEnd type="none" w="med" len="med"/>
              <a:tailEnd type="none" w="med" len="med"/>
            </a:ln>
          </p:spPr>
        </p:cxnSp>
        <p:sp>
          <p:nvSpPr>
            <p:cNvPr id="11" name="Google Shape;606;p25">
              <a:extLst>
                <a:ext uri="{FF2B5EF4-FFF2-40B4-BE49-F238E27FC236}">
                  <a16:creationId xmlns:a16="http://schemas.microsoft.com/office/drawing/2014/main" id="{76486006-5C92-D339-F215-9B8418818625}"/>
                </a:ext>
              </a:extLst>
            </p:cNvPr>
            <p:cNvSpPr/>
            <p:nvPr/>
          </p:nvSpPr>
          <p:spPr>
            <a:xfrm rot="2700000">
              <a:off x="4188267" y="1802168"/>
              <a:ext cx="922955" cy="922955"/>
            </a:xfrm>
            <a:prstGeom prst="rect">
              <a:avLst/>
            </a:prstGeom>
            <a:solidFill>
              <a:schemeClr val="accent5"/>
            </a:solid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endParaRPr/>
            </a:p>
          </p:txBody>
        </p:sp>
        <p:sp>
          <p:nvSpPr>
            <p:cNvPr id="12" name="Google Shape;613;p25">
              <a:extLst>
                <a:ext uri="{FF2B5EF4-FFF2-40B4-BE49-F238E27FC236}">
                  <a16:creationId xmlns:a16="http://schemas.microsoft.com/office/drawing/2014/main" id="{B959D13D-56A4-7805-94FA-4D50F9EC4FE3}"/>
                </a:ext>
              </a:extLst>
            </p:cNvPr>
            <p:cNvSpPr/>
            <p:nvPr/>
          </p:nvSpPr>
          <p:spPr>
            <a:xfrm>
              <a:off x="1975456" y="3126991"/>
              <a:ext cx="2611927" cy="359682"/>
            </a:xfrm>
            <a:custGeom>
              <a:avLst/>
              <a:gdLst/>
              <a:ahLst/>
              <a:cxnLst/>
              <a:rect l="l" t="t" r="r" b="b"/>
              <a:pathLst>
                <a:path w="97925" h="13485" extrusionOk="0">
                  <a:moveTo>
                    <a:pt x="97925" y="0"/>
                  </a:moveTo>
                  <a:lnTo>
                    <a:pt x="84301" y="13476"/>
                  </a:lnTo>
                  <a:lnTo>
                    <a:pt x="0" y="13485"/>
                  </a:lnTo>
                </a:path>
              </a:pathLst>
            </a:custGeom>
            <a:noFill/>
            <a:ln w="9525" cap="flat" cmpd="sng">
              <a:solidFill>
                <a:schemeClr val="accent5"/>
              </a:solidFill>
              <a:prstDash val="solid"/>
              <a:round/>
              <a:headEnd type="none" w="med" len="med"/>
              <a:tailEnd type="none" w="med" len="med"/>
            </a:ln>
          </p:spPr>
          <p:txBody>
            <a:bodyPr/>
            <a:lstStyle/>
            <a:p>
              <a:endParaRPr lang="en-US"/>
            </a:p>
          </p:txBody>
        </p:sp>
        <p:sp>
          <p:nvSpPr>
            <p:cNvPr id="13" name="Google Shape;614;p25">
              <a:extLst>
                <a:ext uri="{FF2B5EF4-FFF2-40B4-BE49-F238E27FC236}">
                  <a16:creationId xmlns:a16="http://schemas.microsoft.com/office/drawing/2014/main" id="{45447A4A-2D78-1B69-2D45-75EB30C4BE27}"/>
                </a:ext>
              </a:extLst>
            </p:cNvPr>
            <p:cNvSpPr txBox="1"/>
            <p:nvPr/>
          </p:nvSpPr>
          <p:spPr>
            <a:xfrm>
              <a:off x="1974911" y="3991053"/>
              <a:ext cx="2269155" cy="988990"/>
            </a:xfrm>
            <a:prstGeom prst="rect">
              <a:avLst/>
            </a:prstGeom>
            <a:noFill/>
            <a:ln>
              <a:noFill/>
            </a:ln>
          </p:spPr>
          <p:txBody>
            <a:bodyPr spcFirstLastPara="1" wrap="square" lIns="91425" tIns="91425" rIns="91425" bIns="91425" anchor="t"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lvl="0" algn="l" rtl="0">
                <a:spcBef>
                  <a:spcPts val="0"/>
                </a:spcBef>
                <a:spcAft>
                  <a:spcPts val="0"/>
                </a:spcAft>
              </a:pPr>
              <a:r>
                <a:rPr lang="en-US" sz="2000" dirty="0">
                  <a:solidFill>
                    <a:schemeClr val="tx2"/>
                  </a:solidFill>
                  <a:ea typeface="Roboto"/>
                  <a:cs typeface="Roboto"/>
                  <a:sym typeface="Roboto"/>
                </a:rPr>
                <a:t>Maximum benefit.</a:t>
              </a:r>
            </a:p>
            <a:p>
              <a:pPr lvl="0" algn="l" rtl="0">
                <a:spcBef>
                  <a:spcPts val="0"/>
                </a:spcBef>
                <a:spcAft>
                  <a:spcPts val="0"/>
                </a:spcAft>
              </a:pPr>
              <a:r>
                <a:rPr lang="en-US" sz="2000" dirty="0">
                  <a:solidFill>
                    <a:schemeClr val="tx2"/>
                  </a:solidFill>
                  <a:ea typeface="Roboto"/>
                  <a:cs typeface="Roboto"/>
                  <a:sym typeface="Roboto"/>
                </a:rPr>
                <a:t>Retiree-only payment.</a:t>
              </a:r>
            </a:p>
          </p:txBody>
        </p:sp>
        <p:sp>
          <p:nvSpPr>
            <p:cNvPr id="14" name="Google Shape;615;p25">
              <a:extLst>
                <a:ext uri="{FF2B5EF4-FFF2-40B4-BE49-F238E27FC236}">
                  <a16:creationId xmlns:a16="http://schemas.microsoft.com/office/drawing/2014/main" id="{CC531317-4DE6-BB53-2267-655BE69FECD3}"/>
                </a:ext>
              </a:extLst>
            </p:cNvPr>
            <p:cNvSpPr txBox="1"/>
            <p:nvPr/>
          </p:nvSpPr>
          <p:spPr>
            <a:xfrm>
              <a:off x="1974910" y="3680584"/>
              <a:ext cx="1569957" cy="310471"/>
            </a:xfrm>
            <a:prstGeom prst="rect">
              <a:avLst/>
            </a:prstGeom>
            <a:no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r>
                <a:rPr lang="en" sz="2400" b="1" dirty="0">
                  <a:solidFill>
                    <a:schemeClr val="accent5"/>
                  </a:solidFill>
                  <a:latin typeface="Times New Roman" panose="02020603050405020304" pitchFamily="18" charset="0"/>
                  <a:ea typeface="Fira Sans Extra Condensed Medium"/>
                  <a:cs typeface="Times New Roman" panose="02020603050405020304" pitchFamily="18" charset="0"/>
                  <a:sym typeface="Fira Sans Extra Condensed Medium"/>
                </a:rPr>
                <a:t>Option A</a:t>
              </a:r>
              <a:endParaRPr sz="2400" b="1" dirty="0">
                <a:solidFill>
                  <a:schemeClr val="accent5"/>
                </a:solidFill>
                <a:latin typeface="Times New Roman" panose="02020603050405020304" pitchFamily="18" charset="0"/>
                <a:ea typeface="Fira Sans Extra Condensed Medium"/>
                <a:cs typeface="Times New Roman" panose="02020603050405020304" pitchFamily="18" charset="0"/>
                <a:sym typeface="Fira Sans Extra Condensed Medium"/>
              </a:endParaRPr>
            </a:p>
          </p:txBody>
        </p:sp>
        <p:sp>
          <p:nvSpPr>
            <p:cNvPr id="15" name="Google Shape;618;p25">
              <a:extLst>
                <a:ext uri="{FF2B5EF4-FFF2-40B4-BE49-F238E27FC236}">
                  <a16:creationId xmlns:a16="http://schemas.microsoft.com/office/drawing/2014/main" id="{F1323A27-F967-6FDE-A96A-CEDDD3582403}"/>
                </a:ext>
              </a:extLst>
            </p:cNvPr>
            <p:cNvSpPr/>
            <p:nvPr/>
          </p:nvSpPr>
          <p:spPr>
            <a:xfrm>
              <a:off x="7590920" y="3126989"/>
              <a:ext cx="2626170" cy="359682"/>
            </a:xfrm>
            <a:custGeom>
              <a:avLst/>
              <a:gdLst/>
              <a:ahLst/>
              <a:cxnLst/>
              <a:rect l="l" t="t" r="r" b="b"/>
              <a:pathLst>
                <a:path w="98459" h="13485" extrusionOk="0">
                  <a:moveTo>
                    <a:pt x="0" y="0"/>
                  </a:moveTo>
                  <a:lnTo>
                    <a:pt x="13624" y="13476"/>
                  </a:lnTo>
                  <a:lnTo>
                    <a:pt x="98459" y="13485"/>
                  </a:lnTo>
                </a:path>
              </a:pathLst>
            </a:custGeom>
            <a:noFill/>
            <a:ln w="9525" cap="flat" cmpd="sng">
              <a:solidFill>
                <a:schemeClr val="accent3"/>
              </a:solidFill>
              <a:prstDash val="solid"/>
              <a:round/>
              <a:headEnd type="none" w="med" len="med"/>
              <a:tailEnd type="none" w="med" len="med"/>
            </a:ln>
          </p:spPr>
          <p:txBody>
            <a:bodyPr/>
            <a:lstStyle/>
            <a:p>
              <a:endParaRPr lang="en-US"/>
            </a:p>
          </p:txBody>
        </p:sp>
        <p:sp>
          <p:nvSpPr>
            <p:cNvPr id="16" name="Google Shape;614;p25">
              <a:extLst>
                <a:ext uri="{FF2B5EF4-FFF2-40B4-BE49-F238E27FC236}">
                  <a16:creationId xmlns:a16="http://schemas.microsoft.com/office/drawing/2014/main" id="{D4C349D6-9D9E-3A15-D510-C9479C9D1156}"/>
                </a:ext>
              </a:extLst>
            </p:cNvPr>
            <p:cNvSpPr txBox="1"/>
            <p:nvPr/>
          </p:nvSpPr>
          <p:spPr>
            <a:xfrm>
              <a:off x="7817776" y="4008485"/>
              <a:ext cx="2399314" cy="1913751"/>
            </a:xfrm>
            <a:prstGeom prst="rect">
              <a:avLst/>
            </a:prstGeom>
            <a:noFill/>
            <a:ln>
              <a:noFill/>
            </a:ln>
          </p:spPr>
          <p:txBody>
            <a:bodyPr spcFirstLastPara="1" wrap="square" lIns="91425" tIns="91425" rIns="91425" bIns="91425" anchor="t"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lvl="0" algn="r" rtl="0">
                <a:spcBef>
                  <a:spcPts val="0"/>
                </a:spcBef>
                <a:spcAft>
                  <a:spcPts val="0"/>
                </a:spcAft>
              </a:pPr>
              <a:r>
                <a:rPr lang="en-US" sz="2000" dirty="0">
                  <a:solidFill>
                    <a:schemeClr val="tx2"/>
                  </a:solidFill>
                  <a:ea typeface="Roboto"/>
                  <a:cs typeface="Roboto"/>
                  <a:sym typeface="Roboto"/>
                </a:rPr>
                <a:t>100%-50% joint retiree-survivor payment.</a:t>
              </a:r>
            </a:p>
          </p:txBody>
        </p:sp>
        <p:sp>
          <p:nvSpPr>
            <p:cNvPr id="17" name="Google Shape;615;p25">
              <a:extLst>
                <a:ext uri="{FF2B5EF4-FFF2-40B4-BE49-F238E27FC236}">
                  <a16:creationId xmlns:a16="http://schemas.microsoft.com/office/drawing/2014/main" id="{451A5BC3-C3AE-5D59-A969-658CFCBABA32}"/>
                </a:ext>
              </a:extLst>
            </p:cNvPr>
            <p:cNvSpPr txBox="1"/>
            <p:nvPr/>
          </p:nvSpPr>
          <p:spPr>
            <a:xfrm>
              <a:off x="8647133" y="3698017"/>
              <a:ext cx="1569957" cy="310471"/>
            </a:xfrm>
            <a:prstGeom prst="rect">
              <a:avLst/>
            </a:prstGeom>
            <a:no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r" rtl="0">
                <a:spcBef>
                  <a:spcPts val="0"/>
                </a:spcBef>
                <a:spcAft>
                  <a:spcPts val="0"/>
                </a:spcAft>
                <a:buNone/>
              </a:pPr>
              <a:r>
                <a:rPr lang="en" sz="2400" b="1" dirty="0">
                  <a:solidFill>
                    <a:schemeClr val="accent3"/>
                  </a:solidFill>
                  <a:latin typeface="Times New Roman" panose="02020603050405020304" pitchFamily="18" charset="0"/>
                  <a:ea typeface="Fira Sans Extra Condensed Medium"/>
                  <a:cs typeface="Times New Roman" panose="02020603050405020304" pitchFamily="18" charset="0"/>
                  <a:sym typeface="Fira Sans Extra Condensed Medium"/>
                </a:rPr>
                <a:t>Option C</a:t>
              </a:r>
              <a:endParaRPr sz="2400" b="1" dirty="0">
                <a:solidFill>
                  <a:schemeClr val="accent3"/>
                </a:solidFill>
                <a:latin typeface="Times New Roman" panose="02020603050405020304" pitchFamily="18" charset="0"/>
                <a:ea typeface="Fira Sans Extra Condensed Medium"/>
                <a:cs typeface="Times New Roman" panose="02020603050405020304" pitchFamily="18" charset="0"/>
                <a:sym typeface="Fira Sans Extra Condensed Medium"/>
              </a:endParaRPr>
            </a:p>
          </p:txBody>
        </p:sp>
        <p:sp>
          <p:nvSpPr>
            <p:cNvPr id="18" name="Google Shape;614;p25">
              <a:extLst>
                <a:ext uri="{FF2B5EF4-FFF2-40B4-BE49-F238E27FC236}">
                  <a16:creationId xmlns:a16="http://schemas.microsoft.com/office/drawing/2014/main" id="{1F20E1AB-C039-F5F5-0333-219E05DF01D9}"/>
                </a:ext>
              </a:extLst>
            </p:cNvPr>
            <p:cNvSpPr txBox="1"/>
            <p:nvPr/>
          </p:nvSpPr>
          <p:spPr>
            <a:xfrm>
              <a:off x="4807798" y="3972267"/>
              <a:ext cx="2560320" cy="1706926"/>
            </a:xfrm>
            <a:prstGeom prst="rect">
              <a:avLst/>
            </a:prstGeom>
            <a:noFill/>
            <a:ln>
              <a:noFill/>
            </a:ln>
          </p:spPr>
          <p:txBody>
            <a:bodyPr spcFirstLastPara="1" wrap="square" lIns="91425" tIns="91425" rIns="91425" bIns="91425" anchor="t"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lvl="0" algn="ctr"/>
              <a:r>
                <a:rPr lang="en-US" sz="2000" dirty="0">
                  <a:solidFill>
                    <a:schemeClr val="tx2"/>
                  </a:solidFill>
                </a:rPr>
                <a:t>100%-100% joint retiree-survivor payment.</a:t>
              </a:r>
            </a:p>
            <a:p>
              <a:pPr lvl="0" algn="ctr"/>
              <a:r>
                <a:rPr lang="en-US" sz="2000" dirty="0">
                  <a:solidFill>
                    <a:schemeClr val="tx2"/>
                  </a:solidFill>
                </a:rPr>
                <a:t>Non-spousal restrictions may apply.</a:t>
              </a:r>
            </a:p>
          </p:txBody>
        </p:sp>
        <p:sp>
          <p:nvSpPr>
            <p:cNvPr id="19" name="Google Shape;615;p25">
              <a:extLst>
                <a:ext uri="{FF2B5EF4-FFF2-40B4-BE49-F238E27FC236}">
                  <a16:creationId xmlns:a16="http://schemas.microsoft.com/office/drawing/2014/main" id="{49CA2182-31C6-E7DE-4FDB-0083DFE7596E}"/>
                </a:ext>
              </a:extLst>
            </p:cNvPr>
            <p:cNvSpPr txBox="1"/>
            <p:nvPr/>
          </p:nvSpPr>
          <p:spPr>
            <a:xfrm>
              <a:off x="5311022" y="3661799"/>
              <a:ext cx="1569957" cy="310471"/>
            </a:xfrm>
            <a:prstGeom prst="rect">
              <a:avLst/>
            </a:prstGeom>
            <a:no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None/>
              </a:pPr>
              <a:r>
                <a:rPr lang="en" sz="2400" b="1" dirty="0">
                  <a:latin typeface="Times New Roman" panose="02020603050405020304" pitchFamily="18" charset="0"/>
                  <a:ea typeface="Fira Sans Extra Condensed Medium"/>
                  <a:cs typeface="Times New Roman" panose="02020603050405020304" pitchFamily="18" charset="0"/>
                  <a:sym typeface="Fira Sans Extra Condensed Medium"/>
                </a:rPr>
                <a:t>Option B</a:t>
              </a:r>
              <a:endParaRPr sz="2400" b="1" dirty="0">
                <a:latin typeface="Times New Roman" panose="02020603050405020304" pitchFamily="18" charset="0"/>
                <a:ea typeface="Fira Sans Extra Condensed Medium"/>
                <a:cs typeface="Times New Roman" panose="02020603050405020304" pitchFamily="18" charset="0"/>
                <a:sym typeface="Fira Sans Extra Condensed Medium"/>
              </a:endParaRPr>
            </a:p>
          </p:txBody>
        </p:sp>
        <p:grpSp>
          <p:nvGrpSpPr>
            <p:cNvPr id="21" name="Group 20">
              <a:extLst>
                <a:ext uri="{FF2B5EF4-FFF2-40B4-BE49-F238E27FC236}">
                  <a16:creationId xmlns:a16="http://schemas.microsoft.com/office/drawing/2014/main" id="{75FA017D-EB47-D2FC-BA26-8627CEDC6E0C}"/>
                </a:ext>
              </a:extLst>
            </p:cNvPr>
            <p:cNvGrpSpPr/>
            <p:nvPr/>
          </p:nvGrpSpPr>
          <p:grpSpPr>
            <a:xfrm>
              <a:off x="4375424" y="1986646"/>
              <a:ext cx="548640" cy="553998"/>
              <a:chOff x="2860453" y="1718599"/>
              <a:chExt cx="548640" cy="553998"/>
            </a:xfrm>
          </p:grpSpPr>
          <p:sp>
            <p:nvSpPr>
              <p:cNvPr id="22" name="Google Shape;708;p27">
                <a:extLst>
                  <a:ext uri="{FF2B5EF4-FFF2-40B4-BE49-F238E27FC236}">
                    <a16:creationId xmlns:a16="http://schemas.microsoft.com/office/drawing/2014/main" id="{80FAD5F5-98BA-DD2C-F776-28A50E2EF7EB}"/>
                  </a:ext>
                </a:extLst>
              </p:cNvPr>
              <p:cNvSpPr/>
              <p:nvPr/>
            </p:nvSpPr>
            <p:spPr>
              <a:xfrm>
                <a:off x="2860453" y="1721278"/>
                <a:ext cx="548640" cy="548640"/>
              </a:xfrm>
              <a:prstGeom prst="ellipse">
                <a:avLst/>
              </a:prstGeom>
              <a:solidFill>
                <a:schemeClr val="bg1"/>
              </a:solidFill>
              <a:ln>
                <a:noFill/>
              </a:ln>
            </p:spPr>
            <p:txBody>
              <a:bodyPr spcFirstLastPara="1" wrap="square" lIns="0" tIns="91425" rIns="0"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Clr>
                    <a:schemeClr val="dk1"/>
                  </a:buClr>
                  <a:buSzPts val="1100"/>
                  <a:buFont typeface="Arial"/>
                  <a:buNone/>
                </a:pPr>
                <a:endParaRPr sz="1500">
                  <a:solidFill>
                    <a:srgbClr val="FFFFFF"/>
                  </a:solidFill>
                  <a:latin typeface="Fira Sans Extra Condensed Medium"/>
                  <a:ea typeface="Fira Sans Extra Condensed Medium"/>
                  <a:cs typeface="Fira Sans Extra Condensed Medium"/>
                  <a:sym typeface="Fira Sans Extra Condensed Medium"/>
                </a:endParaRPr>
              </a:p>
            </p:txBody>
          </p:sp>
          <p:sp>
            <p:nvSpPr>
              <p:cNvPr id="23" name="TextBox 19">
                <a:extLst>
                  <a:ext uri="{FF2B5EF4-FFF2-40B4-BE49-F238E27FC236}">
                    <a16:creationId xmlns:a16="http://schemas.microsoft.com/office/drawing/2014/main" id="{AAFF1B36-7D9F-5659-4B5D-6632560DA489}"/>
                  </a:ext>
                </a:extLst>
              </p:cNvPr>
              <p:cNvSpPr txBox="1"/>
              <p:nvPr/>
            </p:nvSpPr>
            <p:spPr>
              <a:xfrm>
                <a:off x="2932677" y="1718599"/>
                <a:ext cx="404192" cy="553998"/>
              </a:xfrm>
              <a:prstGeom prst="rect">
                <a:avLst/>
              </a:prstGeom>
              <a:noFill/>
            </p:spPr>
            <p:txBody>
              <a:bodyPr wrap="square" anchor="ct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r>
                  <a:rPr lang="en" sz="3000" b="1" dirty="0">
                    <a:solidFill>
                      <a:schemeClr val="accent5"/>
                    </a:solidFill>
                    <a:latin typeface="Times New Roman" panose="02020603050405020304" pitchFamily="18" charset="0"/>
                    <a:ea typeface="Fira Sans Extra Condensed Medium"/>
                    <a:cs typeface="Times New Roman" panose="02020603050405020304" pitchFamily="18" charset="0"/>
                    <a:sym typeface="Fira Sans Extra Condensed Medium"/>
                  </a:rPr>
                  <a:t>A</a:t>
                </a:r>
                <a:endParaRPr lang="en-US" sz="3000" dirty="0">
                  <a:solidFill>
                    <a:schemeClr val="accent5"/>
                  </a:solidFill>
                  <a:latin typeface="Times New Roman" panose="02020603050405020304" pitchFamily="18" charset="0"/>
                  <a:cs typeface="Times New Roman" panose="02020603050405020304" pitchFamily="18" charset="0"/>
                </a:endParaRPr>
              </a:p>
            </p:txBody>
          </p:sp>
        </p:grpSp>
        <p:grpSp>
          <p:nvGrpSpPr>
            <p:cNvPr id="24" name="Group 23">
              <a:extLst>
                <a:ext uri="{FF2B5EF4-FFF2-40B4-BE49-F238E27FC236}">
                  <a16:creationId xmlns:a16="http://schemas.microsoft.com/office/drawing/2014/main" id="{4733EF4C-0E52-7800-8B47-B3031C2CF34F}"/>
                </a:ext>
              </a:extLst>
            </p:cNvPr>
            <p:cNvGrpSpPr/>
            <p:nvPr/>
          </p:nvGrpSpPr>
          <p:grpSpPr>
            <a:xfrm>
              <a:off x="5813638" y="1983967"/>
              <a:ext cx="548640" cy="553998"/>
              <a:chOff x="2860453" y="1718599"/>
              <a:chExt cx="548640" cy="553998"/>
            </a:xfrm>
          </p:grpSpPr>
          <p:sp>
            <p:nvSpPr>
              <p:cNvPr id="25" name="Google Shape;708;p27">
                <a:extLst>
                  <a:ext uri="{FF2B5EF4-FFF2-40B4-BE49-F238E27FC236}">
                    <a16:creationId xmlns:a16="http://schemas.microsoft.com/office/drawing/2014/main" id="{5694F7DC-19E3-89BC-3C47-A58410D6A13F}"/>
                  </a:ext>
                </a:extLst>
              </p:cNvPr>
              <p:cNvSpPr/>
              <p:nvPr/>
            </p:nvSpPr>
            <p:spPr>
              <a:xfrm>
                <a:off x="2860453" y="1721278"/>
                <a:ext cx="548640" cy="548640"/>
              </a:xfrm>
              <a:prstGeom prst="ellipse">
                <a:avLst/>
              </a:prstGeom>
              <a:solidFill>
                <a:schemeClr val="bg1"/>
              </a:solidFill>
              <a:ln>
                <a:noFill/>
              </a:ln>
            </p:spPr>
            <p:txBody>
              <a:bodyPr spcFirstLastPara="1" wrap="square" lIns="0" tIns="91425" rIns="0"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Clr>
                    <a:schemeClr val="dk1"/>
                  </a:buClr>
                  <a:buSzPts val="1100"/>
                  <a:buFont typeface="Arial"/>
                  <a:buNone/>
                </a:pPr>
                <a:endParaRPr sz="1500">
                  <a:solidFill>
                    <a:srgbClr val="FFFFFF"/>
                  </a:solidFill>
                  <a:latin typeface="Fira Sans Extra Condensed Medium"/>
                  <a:ea typeface="Fira Sans Extra Condensed Medium"/>
                  <a:cs typeface="Fira Sans Extra Condensed Medium"/>
                  <a:sym typeface="Fira Sans Extra Condensed Medium"/>
                </a:endParaRPr>
              </a:p>
            </p:txBody>
          </p:sp>
          <p:sp>
            <p:nvSpPr>
              <p:cNvPr id="26" name="TextBox 22">
                <a:extLst>
                  <a:ext uri="{FF2B5EF4-FFF2-40B4-BE49-F238E27FC236}">
                    <a16:creationId xmlns:a16="http://schemas.microsoft.com/office/drawing/2014/main" id="{F0F581E1-8532-BAC8-90FC-BFB42D5DD929}"/>
                  </a:ext>
                </a:extLst>
              </p:cNvPr>
              <p:cNvSpPr txBox="1"/>
              <p:nvPr/>
            </p:nvSpPr>
            <p:spPr>
              <a:xfrm>
                <a:off x="2932677" y="1718599"/>
                <a:ext cx="404192" cy="553998"/>
              </a:xfrm>
              <a:prstGeom prst="rect">
                <a:avLst/>
              </a:prstGeom>
              <a:noFill/>
            </p:spPr>
            <p:txBody>
              <a:bodyPr wrap="square" anchor="ct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r>
                  <a:rPr lang="en" sz="3000" b="1" dirty="0">
                    <a:latin typeface="Times New Roman" panose="02020603050405020304" pitchFamily="18" charset="0"/>
                    <a:ea typeface="Fira Sans Extra Condensed Medium"/>
                    <a:cs typeface="Times New Roman" panose="02020603050405020304" pitchFamily="18" charset="0"/>
                    <a:sym typeface="Fira Sans Extra Condensed Medium"/>
                  </a:rPr>
                  <a:t>B</a:t>
                </a:r>
                <a:endParaRPr lang="en-US" sz="3000" dirty="0">
                  <a:latin typeface="Times New Roman" panose="02020603050405020304" pitchFamily="18" charset="0"/>
                  <a:cs typeface="Times New Roman" panose="02020603050405020304" pitchFamily="18" charset="0"/>
                </a:endParaRPr>
              </a:p>
            </p:txBody>
          </p:sp>
        </p:grpSp>
        <p:grpSp>
          <p:nvGrpSpPr>
            <p:cNvPr id="27" name="Group 26">
              <a:extLst>
                <a:ext uri="{FF2B5EF4-FFF2-40B4-BE49-F238E27FC236}">
                  <a16:creationId xmlns:a16="http://schemas.microsoft.com/office/drawing/2014/main" id="{F451D4C9-4C91-30CC-BD9D-0BD029FC595C}"/>
                </a:ext>
              </a:extLst>
            </p:cNvPr>
            <p:cNvGrpSpPr/>
            <p:nvPr/>
          </p:nvGrpSpPr>
          <p:grpSpPr>
            <a:xfrm>
              <a:off x="7252491" y="1981288"/>
              <a:ext cx="548640" cy="553998"/>
              <a:chOff x="2860453" y="1718599"/>
              <a:chExt cx="548640" cy="553998"/>
            </a:xfrm>
          </p:grpSpPr>
          <p:sp>
            <p:nvSpPr>
              <p:cNvPr id="28" name="Google Shape;708;p27">
                <a:extLst>
                  <a:ext uri="{FF2B5EF4-FFF2-40B4-BE49-F238E27FC236}">
                    <a16:creationId xmlns:a16="http://schemas.microsoft.com/office/drawing/2014/main" id="{DC26FB81-449F-61EE-6E89-7E8DF22B18F2}"/>
                  </a:ext>
                </a:extLst>
              </p:cNvPr>
              <p:cNvSpPr/>
              <p:nvPr/>
            </p:nvSpPr>
            <p:spPr>
              <a:xfrm>
                <a:off x="2860453" y="1721278"/>
                <a:ext cx="548640" cy="548640"/>
              </a:xfrm>
              <a:prstGeom prst="ellipse">
                <a:avLst/>
              </a:prstGeom>
              <a:solidFill>
                <a:schemeClr val="bg1"/>
              </a:solidFill>
              <a:ln>
                <a:noFill/>
              </a:ln>
            </p:spPr>
            <p:txBody>
              <a:bodyPr spcFirstLastPara="1" wrap="square" lIns="0" tIns="91425" rIns="0"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Clr>
                    <a:schemeClr val="dk1"/>
                  </a:buClr>
                  <a:buSzPts val="1100"/>
                  <a:buFont typeface="Arial"/>
                  <a:buNone/>
                </a:pPr>
                <a:endParaRPr sz="1500">
                  <a:solidFill>
                    <a:srgbClr val="FFFFFF"/>
                  </a:solidFill>
                  <a:latin typeface="Fira Sans Extra Condensed Medium"/>
                  <a:ea typeface="Fira Sans Extra Condensed Medium"/>
                  <a:cs typeface="Fira Sans Extra Condensed Medium"/>
                  <a:sym typeface="Fira Sans Extra Condensed Medium"/>
                </a:endParaRPr>
              </a:p>
            </p:txBody>
          </p:sp>
          <p:sp>
            <p:nvSpPr>
              <p:cNvPr id="29" name="TextBox 25">
                <a:extLst>
                  <a:ext uri="{FF2B5EF4-FFF2-40B4-BE49-F238E27FC236}">
                    <a16:creationId xmlns:a16="http://schemas.microsoft.com/office/drawing/2014/main" id="{51F17BC1-C742-0F14-61CA-0A7B425C8CE2}"/>
                  </a:ext>
                </a:extLst>
              </p:cNvPr>
              <p:cNvSpPr txBox="1"/>
              <p:nvPr/>
            </p:nvSpPr>
            <p:spPr>
              <a:xfrm>
                <a:off x="2932677" y="1718599"/>
                <a:ext cx="404192" cy="553998"/>
              </a:xfrm>
              <a:prstGeom prst="rect">
                <a:avLst/>
              </a:prstGeom>
              <a:noFill/>
            </p:spPr>
            <p:txBody>
              <a:bodyPr wrap="square" anchor="ct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r>
                  <a:rPr lang="en" sz="3000" b="1" dirty="0">
                    <a:solidFill>
                      <a:schemeClr val="accent3"/>
                    </a:solidFill>
                    <a:latin typeface="Times New Roman" panose="02020603050405020304" pitchFamily="18" charset="0"/>
                    <a:ea typeface="Fira Sans Extra Condensed Medium"/>
                    <a:cs typeface="Times New Roman" panose="02020603050405020304" pitchFamily="18" charset="0"/>
                    <a:sym typeface="Fira Sans Extra Condensed Medium"/>
                  </a:rPr>
                  <a:t>C</a:t>
                </a:r>
                <a:endParaRPr lang="en-US" sz="3000" dirty="0">
                  <a:solidFill>
                    <a:schemeClr val="accent3"/>
                  </a:solidFill>
                  <a:latin typeface="Times New Roman" panose="02020603050405020304" pitchFamily="18" charset="0"/>
                  <a:cs typeface="Times New Roman" panose="02020603050405020304" pitchFamily="18" charset="0"/>
                </a:endParaRPr>
              </a:p>
            </p:txBody>
          </p:sp>
        </p:grpSp>
      </p:grpSp>
    </p:spTree>
    <p:custDataLst>
      <p:tags r:id="rId1"/>
    </p:custDataLst>
    <p:extLst>
      <p:ext uri="{BB962C8B-B14F-4D97-AF65-F5344CB8AC3E}">
        <p14:creationId xmlns:p14="http://schemas.microsoft.com/office/powerpoint/2010/main" val="2378779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96FD50A-C438-6D8D-BAD9-BC25C29F826A}"/>
              </a:ext>
            </a:extLst>
          </p:cNvPr>
          <p:cNvSpPr>
            <a:spLocks noGrp="1"/>
          </p:cNvSpPr>
          <p:nvPr>
            <p:ph type="sldNum" sz="quarter" idx="12"/>
          </p:nvPr>
        </p:nvSpPr>
        <p:spPr/>
        <p:txBody>
          <a:bodyPr/>
          <a:lstStyle/>
          <a:p>
            <a:fld id="{28024367-D536-4F59-B2ED-0E7825EDA9AF}" type="slidenum">
              <a:rPr lang="en-US" smtClean="0"/>
              <a:pPr/>
              <a:t>14</a:t>
            </a:fld>
            <a:endParaRPr lang="en-US" dirty="0"/>
          </a:p>
        </p:txBody>
      </p:sp>
      <p:sp>
        <p:nvSpPr>
          <p:cNvPr id="2" name="Content Placeholder 1">
            <a:extLst>
              <a:ext uri="{FF2B5EF4-FFF2-40B4-BE49-F238E27FC236}">
                <a16:creationId xmlns:a16="http://schemas.microsoft.com/office/drawing/2014/main" id="{4D37C870-0CE2-CC2D-4C54-CBCECCD9078E}"/>
              </a:ext>
            </a:extLst>
          </p:cNvPr>
          <p:cNvSpPr>
            <a:spLocks noGrp="1"/>
          </p:cNvSpPr>
          <p:nvPr>
            <p:ph sz="half" idx="1"/>
          </p:nvPr>
        </p:nvSpPr>
        <p:spPr/>
        <p:txBody>
          <a:bodyPr/>
          <a:lstStyle/>
          <a:p>
            <a:pPr eaLnBrk="1" hangingPunct="1"/>
            <a:r>
              <a:rPr lang="en-US" altLang="en-US" dirty="0"/>
              <a:t>Member cannot designate a single Option B beneficiary if:</a:t>
            </a:r>
          </a:p>
          <a:p>
            <a:pPr lvl="1" eaLnBrk="1" hangingPunct="1"/>
            <a:r>
              <a:rPr lang="en-US" altLang="en-US" dirty="0"/>
              <a:t>Beneficiary is not member’s spouse; and</a:t>
            </a:r>
          </a:p>
          <a:p>
            <a:pPr lvl="1" eaLnBrk="1" hangingPunct="1"/>
            <a:r>
              <a:rPr lang="en-US" altLang="en-US" dirty="0"/>
              <a:t>Beneficiary is more than 10 years younger than member, as determined by IRS rules.</a:t>
            </a:r>
          </a:p>
        </p:txBody>
      </p:sp>
      <p:sp>
        <p:nvSpPr>
          <p:cNvPr id="3" name="Title 2">
            <a:extLst>
              <a:ext uri="{FF2B5EF4-FFF2-40B4-BE49-F238E27FC236}">
                <a16:creationId xmlns:a16="http://schemas.microsoft.com/office/drawing/2014/main" id="{7D98DBFC-B076-B334-A7A7-C26EE4F5698D}"/>
              </a:ext>
            </a:extLst>
          </p:cNvPr>
          <p:cNvSpPr>
            <a:spLocks noGrp="1"/>
          </p:cNvSpPr>
          <p:nvPr>
            <p:ph type="title"/>
          </p:nvPr>
        </p:nvSpPr>
        <p:spPr/>
        <p:txBody>
          <a:bodyPr/>
          <a:lstStyle/>
          <a:p>
            <a:r>
              <a:rPr lang="en-US" altLang="en-US" dirty="0"/>
              <a:t>Option B beneficiary age restrictions </a:t>
            </a:r>
            <a:endParaRPr lang="en-US" dirty="0"/>
          </a:p>
        </p:txBody>
      </p:sp>
    </p:spTree>
    <p:extLst>
      <p:ext uri="{BB962C8B-B14F-4D97-AF65-F5344CB8AC3E}">
        <p14:creationId xmlns:p14="http://schemas.microsoft.com/office/powerpoint/2010/main" val="2975549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9D3609A-4EFF-750A-539C-A69CA5407A05}"/>
              </a:ext>
            </a:extLst>
          </p:cNvPr>
          <p:cNvSpPr>
            <a:spLocks noGrp="1"/>
          </p:cNvSpPr>
          <p:nvPr>
            <p:ph sz="half" idx="1"/>
          </p:nvPr>
        </p:nvSpPr>
        <p:spPr/>
        <p:txBody>
          <a:bodyPr/>
          <a:lstStyle/>
          <a:p>
            <a:pPr eaLnBrk="1" hangingPunct="1"/>
            <a:r>
              <a:rPr lang="en-US" altLang="en-US" dirty="0"/>
              <a:t>Court order giving former spouse right to portion of member’s retirement benefits.</a:t>
            </a:r>
          </a:p>
          <a:p>
            <a:pPr eaLnBrk="1" hangingPunct="1"/>
            <a:r>
              <a:rPr lang="en-US" altLang="en-US" dirty="0"/>
              <a:t>Outlines disbursement of money if member retires, takes refund or dies.  </a:t>
            </a:r>
          </a:p>
          <a:p>
            <a:pPr eaLnBrk="1" hangingPunct="1"/>
            <a:r>
              <a:rPr lang="en-US" altLang="en-US" dirty="0"/>
              <a:t>Divorce decree is not a QDRO.</a:t>
            </a:r>
          </a:p>
          <a:p>
            <a:pPr eaLnBrk="1" hangingPunct="1"/>
            <a:r>
              <a:rPr lang="en-US" altLang="en-US" dirty="0"/>
              <a:t>Model QDRO and guidelines available at </a:t>
            </a:r>
            <a:r>
              <a:rPr lang="en-US" altLang="en-US" u="sng" dirty="0">
                <a:hlinkClick r:id="rId2"/>
              </a:rPr>
              <a:t>peba.sc.gov/publications</a:t>
            </a:r>
            <a:r>
              <a:rPr lang="en-US" altLang="en-US" dirty="0"/>
              <a:t>.</a:t>
            </a:r>
          </a:p>
        </p:txBody>
      </p:sp>
      <p:sp>
        <p:nvSpPr>
          <p:cNvPr id="3" name="Title 2">
            <a:extLst>
              <a:ext uri="{FF2B5EF4-FFF2-40B4-BE49-F238E27FC236}">
                <a16:creationId xmlns:a16="http://schemas.microsoft.com/office/drawing/2014/main" id="{5468E937-3AC4-0156-5903-5C754BD998E8}"/>
              </a:ext>
            </a:extLst>
          </p:cNvPr>
          <p:cNvSpPr>
            <a:spLocks noGrp="1"/>
          </p:cNvSpPr>
          <p:nvPr>
            <p:ph type="title"/>
          </p:nvPr>
        </p:nvSpPr>
        <p:spPr/>
        <p:txBody>
          <a:bodyPr/>
          <a:lstStyle/>
          <a:p>
            <a:r>
              <a:rPr lang="en-US" altLang="en-US" dirty="0"/>
              <a:t>Qualified Domestic Relations Order</a:t>
            </a:r>
            <a:endParaRPr lang="en-US" dirty="0"/>
          </a:p>
        </p:txBody>
      </p:sp>
      <p:sp>
        <p:nvSpPr>
          <p:cNvPr id="4" name="Slide Number Placeholder 3">
            <a:extLst>
              <a:ext uri="{FF2B5EF4-FFF2-40B4-BE49-F238E27FC236}">
                <a16:creationId xmlns:a16="http://schemas.microsoft.com/office/drawing/2014/main" id="{99F2F075-2584-7437-49AC-021808869B48}"/>
              </a:ext>
            </a:extLst>
          </p:cNvPr>
          <p:cNvSpPr>
            <a:spLocks noGrp="1"/>
          </p:cNvSpPr>
          <p:nvPr>
            <p:ph type="sldNum" sz="quarter" idx="12"/>
          </p:nvPr>
        </p:nvSpPr>
        <p:spPr/>
        <p:txBody>
          <a:bodyPr/>
          <a:lstStyle/>
          <a:p>
            <a:fld id="{28024367-D536-4F59-B2ED-0E7825EDA9AF}" type="slidenum">
              <a:rPr lang="en-US" smtClean="0"/>
              <a:pPr/>
              <a:t>15</a:t>
            </a:fld>
            <a:endParaRPr lang="en-US" dirty="0"/>
          </a:p>
        </p:txBody>
      </p:sp>
    </p:spTree>
    <p:extLst>
      <p:ext uri="{BB962C8B-B14F-4D97-AF65-F5344CB8AC3E}">
        <p14:creationId xmlns:p14="http://schemas.microsoft.com/office/powerpoint/2010/main" val="1480463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16</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p:txBody>
          <a:bodyPr>
            <a:normAutofit lnSpcReduction="10000"/>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Class Two</a:t>
            </a:r>
          </a:p>
          <a:p>
            <a:pPr eaLnBrk="1" hangingPunct="1"/>
            <a:r>
              <a:rPr lang="en-US" altLang="en-US" dirty="0"/>
              <a:t>Must have five years of earned service.</a:t>
            </a:r>
          </a:p>
          <a:p>
            <a:pPr eaLnBrk="1" hangingPunct="1"/>
            <a:r>
              <a:rPr lang="en-US" altLang="en-US" dirty="0"/>
              <a:t>For an unreduced monthly retirement benefit, member:</a:t>
            </a:r>
          </a:p>
          <a:p>
            <a:pPr lvl="1" eaLnBrk="1" hangingPunct="1"/>
            <a:r>
              <a:rPr lang="en-US" altLang="en-US" dirty="0"/>
              <a:t>Must have at least 28 years of service; or</a:t>
            </a:r>
          </a:p>
          <a:p>
            <a:pPr lvl="1" eaLnBrk="1" hangingPunct="1"/>
            <a:r>
              <a:rPr lang="en-US" altLang="en-US" dirty="0"/>
              <a:t>Be age 65 or older.</a:t>
            </a:r>
          </a:p>
          <a:p>
            <a:pPr eaLnBrk="1" hangingPunct="1"/>
            <a:r>
              <a:rPr lang="en-US" altLang="en-US" dirty="0"/>
              <a:t>For a reduced monthly retirement benefit, member:</a:t>
            </a:r>
          </a:p>
          <a:p>
            <a:pPr lvl="1" eaLnBrk="1" hangingPunct="1"/>
            <a:r>
              <a:rPr lang="en-US" altLang="en-US" dirty="0"/>
              <a:t>Must be age 60 (permanent 5% reduction for each year before age 65); or</a:t>
            </a:r>
          </a:p>
          <a:p>
            <a:pPr lvl="1" eaLnBrk="1" hangingPunct="1"/>
            <a:r>
              <a:rPr lang="en-US" altLang="en-US" dirty="0"/>
              <a:t>Must be age 55 with 25 years of service (permanent 4% reduction for each year of service less than 28).</a:t>
            </a:r>
          </a:p>
          <a:p>
            <a:pPr lvl="1" eaLnBrk="1" hangingPunct="1"/>
            <a:r>
              <a:rPr lang="en-US" altLang="en-US" dirty="0"/>
              <a:t>If eligible for both early retirement options, the option that reduces the benefit the least will be applied.</a:t>
            </a:r>
          </a:p>
        </p:txBody>
      </p:sp>
      <p:sp>
        <p:nvSpPr>
          <p:cNvPr id="7" name="Content Placeholder 6">
            <a:extLst>
              <a:ext uri="{FF2B5EF4-FFF2-40B4-BE49-F238E27FC236}">
                <a16:creationId xmlns:a16="http://schemas.microsoft.com/office/drawing/2014/main" id="{8B5F106A-C024-7D7C-A191-1155EC53900A}"/>
              </a:ext>
            </a:extLst>
          </p:cNvPr>
          <p:cNvSpPr>
            <a:spLocks noGrp="1"/>
          </p:cNvSpPr>
          <p:nvPr>
            <p:ph sz="half" idx="2"/>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Class Three</a:t>
            </a:r>
          </a:p>
          <a:p>
            <a:pPr eaLnBrk="1" hangingPunct="1"/>
            <a:r>
              <a:rPr lang="en-US" altLang="en-US" dirty="0"/>
              <a:t>Must have eight years of earned service.</a:t>
            </a:r>
          </a:p>
          <a:p>
            <a:pPr eaLnBrk="1" hangingPunct="1"/>
            <a:r>
              <a:rPr lang="en-US" altLang="en-US" dirty="0"/>
              <a:t>For an unreduced monthly retirement benefit, member must:</a:t>
            </a:r>
          </a:p>
          <a:p>
            <a:pPr lvl="1" eaLnBrk="1" hangingPunct="1"/>
            <a:r>
              <a:rPr lang="en-US" altLang="en-US" dirty="0"/>
              <a:t>Meet the Rule of 90 (age and years of service add up to at least 90); or</a:t>
            </a:r>
          </a:p>
          <a:p>
            <a:pPr lvl="1" eaLnBrk="1" hangingPunct="1"/>
            <a:r>
              <a:rPr lang="en-US" altLang="en-US" dirty="0"/>
              <a:t>Be age 65 or older.</a:t>
            </a:r>
          </a:p>
          <a:p>
            <a:pPr eaLnBrk="1" hangingPunct="1"/>
            <a:r>
              <a:rPr lang="en-US" altLang="en-US" dirty="0"/>
              <a:t>For a reduced monthly retirement benefit, member must be age 60 (permanently reduced 5% for each year of age less than 65).</a:t>
            </a:r>
          </a:p>
          <a:p>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SCRS retirement eligibility</a:t>
            </a:r>
          </a:p>
        </p:txBody>
      </p:sp>
    </p:spTree>
    <p:custDataLst>
      <p:tags r:id="rId1"/>
    </p:custDataLst>
    <p:extLst>
      <p:ext uri="{BB962C8B-B14F-4D97-AF65-F5344CB8AC3E}">
        <p14:creationId xmlns:p14="http://schemas.microsoft.com/office/powerpoint/2010/main" val="1114921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Class Two</a:t>
            </a:r>
          </a:p>
          <a:p>
            <a:pPr eaLnBrk="1" hangingPunct="1"/>
            <a:r>
              <a:rPr lang="en-US" altLang="en-US" dirty="0"/>
              <a:t>Must have five years of earned service.</a:t>
            </a:r>
          </a:p>
          <a:p>
            <a:pPr eaLnBrk="1" hangingPunct="1"/>
            <a:r>
              <a:rPr lang="en-US" altLang="en-US" dirty="0"/>
              <a:t>For a monthly retirement benefit, member must:</a:t>
            </a:r>
          </a:p>
          <a:p>
            <a:pPr lvl="1" eaLnBrk="1" hangingPunct="1"/>
            <a:r>
              <a:rPr lang="en-US" altLang="en-US" dirty="0"/>
              <a:t>Have at least 25 years of service; or</a:t>
            </a:r>
          </a:p>
          <a:p>
            <a:pPr lvl="1" eaLnBrk="1" hangingPunct="1"/>
            <a:r>
              <a:rPr lang="en-US" altLang="en-US" dirty="0"/>
              <a:t>Be age 55 or older.</a:t>
            </a:r>
          </a:p>
        </p:txBody>
      </p:sp>
      <p:sp>
        <p:nvSpPr>
          <p:cNvPr id="7" name="Content Placeholder 6">
            <a:extLst>
              <a:ext uri="{FF2B5EF4-FFF2-40B4-BE49-F238E27FC236}">
                <a16:creationId xmlns:a16="http://schemas.microsoft.com/office/drawing/2014/main" id="{8B5F106A-C024-7D7C-A191-1155EC53900A}"/>
              </a:ext>
            </a:extLst>
          </p:cNvPr>
          <p:cNvSpPr>
            <a:spLocks noGrp="1"/>
          </p:cNvSpPr>
          <p:nvPr>
            <p:ph sz="half" idx="2"/>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Class Three</a:t>
            </a:r>
          </a:p>
          <a:p>
            <a:pPr eaLnBrk="1" hangingPunct="1"/>
            <a:r>
              <a:rPr lang="en-US" altLang="en-US" dirty="0"/>
              <a:t>Must have eight years of earned service.</a:t>
            </a:r>
          </a:p>
          <a:p>
            <a:pPr eaLnBrk="1" hangingPunct="1"/>
            <a:r>
              <a:rPr lang="en-US" altLang="en-US" dirty="0"/>
              <a:t>For a monthly retirement benefit, member must:</a:t>
            </a:r>
          </a:p>
          <a:p>
            <a:pPr lvl="1" eaLnBrk="1" hangingPunct="1"/>
            <a:r>
              <a:rPr lang="en-US" altLang="en-US" dirty="0"/>
              <a:t>Have at least 27 years of service; or</a:t>
            </a:r>
          </a:p>
          <a:p>
            <a:pPr lvl="1" eaLnBrk="1" hangingPunct="1"/>
            <a:r>
              <a:rPr lang="en-US" altLang="en-US" dirty="0"/>
              <a:t>Be age 55 or older.</a:t>
            </a:r>
          </a:p>
        </p:txBody>
      </p:sp>
      <p:sp>
        <p:nvSpPr>
          <p:cNvPr id="4" name="Slide Number Placeholder 3"/>
          <p:cNvSpPr>
            <a:spLocks noGrp="1"/>
          </p:cNvSpPr>
          <p:nvPr>
            <p:ph type="sldNum" sz="quarter" idx="12"/>
          </p:nvPr>
        </p:nvSpPr>
        <p:spPr/>
        <p:txBody>
          <a:bodyPr/>
          <a:lstStyle/>
          <a:p>
            <a:fld id="{28024367-D536-4F59-B2ED-0E7825EDA9AF}" type="slidenum">
              <a:rPr lang="en-US" smtClean="0"/>
              <a:pPr/>
              <a:t>3</a:t>
            </a:fld>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PORS retirement eligibility</a:t>
            </a:r>
          </a:p>
        </p:txBody>
      </p:sp>
    </p:spTree>
    <p:custDataLst>
      <p:tags r:id="rId1"/>
    </p:custDataLst>
    <p:extLst>
      <p:ext uri="{BB962C8B-B14F-4D97-AF65-F5344CB8AC3E}">
        <p14:creationId xmlns:p14="http://schemas.microsoft.com/office/powerpoint/2010/main" val="1472003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
        <p:nvSpPr>
          <p:cNvPr id="5" name="Content Placeholder 4">
            <a:extLst>
              <a:ext uri="{FF2B5EF4-FFF2-40B4-BE49-F238E27FC236}">
                <a16:creationId xmlns:a16="http://schemas.microsoft.com/office/drawing/2014/main" id="{D52F8022-CCDE-85F1-A8DE-BA7FF514A883}"/>
              </a:ext>
            </a:extLst>
          </p:cNvPr>
          <p:cNvSpPr>
            <a:spLocks noGrp="1"/>
          </p:cNvSpPr>
          <p:nvPr>
            <p:ph sz="half" idx="1"/>
          </p:nvPr>
        </p:nvSpPr>
        <p:spPr/>
        <p:txBody>
          <a:bodyPr/>
          <a:lstStyle/>
          <a:p>
            <a:pPr marL="0" indent="0" algn="ctr">
              <a:buNone/>
            </a:pPr>
            <a:r>
              <a:rPr lang="en-US" dirty="0"/>
              <a:t>Benefit based on formula that includes:</a:t>
            </a:r>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SCRS, PORS service retirement monthly benefit</a:t>
            </a:r>
          </a:p>
        </p:txBody>
      </p:sp>
      <p:sp>
        <p:nvSpPr>
          <p:cNvPr id="8" name="Google Shape;418;p21">
            <a:extLst>
              <a:ext uri="{FF2B5EF4-FFF2-40B4-BE49-F238E27FC236}">
                <a16:creationId xmlns:a16="http://schemas.microsoft.com/office/drawing/2014/main" id="{2C00D6B6-6A84-3645-0954-E76D4F0D5355}"/>
              </a:ext>
            </a:extLst>
          </p:cNvPr>
          <p:cNvSpPr txBox="1"/>
          <p:nvPr/>
        </p:nvSpPr>
        <p:spPr>
          <a:xfrm>
            <a:off x="4632957" y="2309339"/>
            <a:ext cx="2926080" cy="22860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Service credit</a:t>
            </a:r>
          </a:p>
        </p:txBody>
      </p:sp>
      <p:sp>
        <p:nvSpPr>
          <p:cNvPr id="9" name="Google Shape;418;p21">
            <a:extLst>
              <a:ext uri="{FF2B5EF4-FFF2-40B4-BE49-F238E27FC236}">
                <a16:creationId xmlns:a16="http://schemas.microsoft.com/office/drawing/2014/main" id="{81A083B2-3216-E075-C5BF-C6E85C4A0BDB}"/>
              </a:ext>
            </a:extLst>
          </p:cNvPr>
          <p:cNvSpPr txBox="1"/>
          <p:nvPr/>
        </p:nvSpPr>
        <p:spPr>
          <a:xfrm>
            <a:off x="8629716" y="2309339"/>
            <a:ext cx="2926080" cy="22860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A benefit multiplier</a:t>
            </a:r>
          </a:p>
        </p:txBody>
      </p:sp>
      <p:sp>
        <p:nvSpPr>
          <p:cNvPr id="10" name="Google Shape;418;p21">
            <a:extLst>
              <a:ext uri="{FF2B5EF4-FFF2-40B4-BE49-F238E27FC236}">
                <a16:creationId xmlns:a16="http://schemas.microsoft.com/office/drawing/2014/main" id="{1CE032CD-EEA9-5687-8A20-A5EA0A0D7096}"/>
              </a:ext>
            </a:extLst>
          </p:cNvPr>
          <p:cNvSpPr txBox="1"/>
          <p:nvPr/>
        </p:nvSpPr>
        <p:spPr>
          <a:xfrm>
            <a:off x="609599" y="2309339"/>
            <a:ext cx="2926080" cy="22860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rPr>
              <a:t>Average final compensation (AFC)</a:t>
            </a:r>
          </a:p>
        </p:txBody>
      </p:sp>
      <p:sp>
        <p:nvSpPr>
          <p:cNvPr id="11" name="Google Shape;416;p21">
            <a:extLst>
              <a:ext uri="{FF2B5EF4-FFF2-40B4-BE49-F238E27FC236}">
                <a16:creationId xmlns:a16="http://schemas.microsoft.com/office/drawing/2014/main" id="{58C4F070-30F5-F623-6643-F50B13356F08}"/>
              </a:ext>
            </a:extLst>
          </p:cNvPr>
          <p:cNvSpPr/>
          <p:nvPr/>
        </p:nvSpPr>
        <p:spPr>
          <a:xfrm rot="10800000" flipH="1">
            <a:off x="4632958" y="2309339"/>
            <a:ext cx="2926080" cy="228600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2" name="Google Shape;416;p21">
            <a:extLst>
              <a:ext uri="{FF2B5EF4-FFF2-40B4-BE49-F238E27FC236}">
                <a16:creationId xmlns:a16="http://schemas.microsoft.com/office/drawing/2014/main" id="{D5C4B4E2-7665-FEA0-2919-14CA8858B257}"/>
              </a:ext>
            </a:extLst>
          </p:cNvPr>
          <p:cNvSpPr/>
          <p:nvPr/>
        </p:nvSpPr>
        <p:spPr>
          <a:xfrm rot="10800000" flipH="1">
            <a:off x="8656317" y="2309340"/>
            <a:ext cx="2926080" cy="228600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3" name="Google Shape;416;p21">
            <a:extLst>
              <a:ext uri="{FF2B5EF4-FFF2-40B4-BE49-F238E27FC236}">
                <a16:creationId xmlns:a16="http://schemas.microsoft.com/office/drawing/2014/main" id="{C7F37B75-BAFC-7B3F-6EDA-FD0738256CE8}"/>
              </a:ext>
            </a:extLst>
          </p:cNvPr>
          <p:cNvSpPr/>
          <p:nvPr/>
        </p:nvSpPr>
        <p:spPr>
          <a:xfrm rot="10800000" flipH="1">
            <a:off x="609592" y="2309339"/>
            <a:ext cx="2926080" cy="228600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Tree>
    <p:extLst>
      <p:ext uri="{BB962C8B-B14F-4D97-AF65-F5344CB8AC3E}">
        <p14:creationId xmlns:p14="http://schemas.microsoft.com/office/powerpoint/2010/main" val="49154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SCRS, PORS AFC calculation</a:t>
            </a:r>
          </a:p>
        </p:txBody>
      </p:sp>
      <p:sp>
        <p:nvSpPr>
          <p:cNvPr id="4" name="Slide Number Placeholder 3"/>
          <p:cNvSpPr>
            <a:spLocks noGrp="1"/>
          </p:cNvSpPr>
          <p:nvPr>
            <p:ph type="sldNum" sz="quarter" idx="12"/>
          </p:nvPr>
        </p:nvSpPr>
        <p:spPr/>
        <p:txBody>
          <a:bodyPr/>
          <a:lstStyle/>
          <a:p>
            <a:fld id="{28024367-D536-4F59-B2ED-0E7825EDA9AF}" type="slidenum">
              <a:rPr lang="en-US" smtClean="0"/>
              <a:pPr/>
              <a:t>5</a:t>
            </a:fld>
            <a:endParaRPr lang="en-US" dirty="0"/>
          </a:p>
        </p:txBody>
      </p:sp>
      <p:sp>
        <p:nvSpPr>
          <p:cNvPr id="7" name="Content Placeholder 6">
            <a:extLst>
              <a:ext uri="{FF2B5EF4-FFF2-40B4-BE49-F238E27FC236}">
                <a16:creationId xmlns:a16="http://schemas.microsoft.com/office/drawing/2014/main" id="{8B5F106A-C024-7D7C-A191-1155EC53900A}"/>
              </a:ext>
            </a:extLst>
          </p:cNvPr>
          <p:cNvSpPr>
            <a:spLocks noGrp="1"/>
          </p:cNvSpPr>
          <p:nvPr>
            <p:ph sz="half" idx="13"/>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Class Two</a:t>
            </a:r>
          </a:p>
          <a:p>
            <a:pPr eaLnBrk="1" hangingPunct="1"/>
            <a:r>
              <a:rPr lang="en-US" altLang="en-US" dirty="0"/>
              <a:t>AFC includes 12 highest consecutive quarters of earnable compensation and termination payment for up to 45 days of unused annual leave divided by 3.</a:t>
            </a:r>
          </a:p>
          <a:p>
            <a:pPr eaLnBrk="1" hangingPunct="1"/>
            <a:r>
              <a:rPr lang="en-US" altLang="en-US" dirty="0"/>
              <a:t>Up to 90 days unused sick leave at retirement added to service credit.</a:t>
            </a:r>
          </a:p>
        </p:txBody>
      </p:sp>
      <p:sp>
        <p:nvSpPr>
          <p:cNvPr id="20" name="Content Placeholder 19">
            <a:extLst>
              <a:ext uri="{FF2B5EF4-FFF2-40B4-BE49-F238E27FC236}">
                <a16:creationId xmlns:a16="http://schemas.microsoft.com/office/drawing/2014/main" id="{8DA0C133-4754-2193-7517-6DC737EC2ACD}"/>
              </a:ext>
            </a:extLst>
          </p:cNvPr>
          <p:cNvSpPr>
            <a:spLocks noGrp="1"/>
          </p:cNvSpPr>
          <p:nvPr>
            <p:ph sz="half" idx="2"/>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Class Three</a:t>
            </a:r>
          </a:p>
          <a:p>
            <a:pPr eaLnBrk="1" hangingPunct="1"/>
            <a:r>
              <a:rPr lang="en-US" altLang="en-US" dirty="0"/>
              <a:t>AFC includes 20 highest consecutive quarters of earnable compensation divided by 5.</a:t>
            </a:r>
          </a:p>
          <a:p>
            <a:pPr eaLnBrk="1" hangingPunct="1"/>
            <a:r>
              <a:rPr lang="en-US" altLang="en-US" dirty="0"/>
              <a:t>AFC does not include unused annual leave payouts.</a:t>
            </a:r>
          </a:p>
          <a:p>
            <a:pPr eaLnBrk="1" hangingPunct="1"/>
            <a:r>
              <a:rPr lang="en-US" altLang="en-US" dirty="0"/>
              <a:t>No unused sick leave added to service credit.</a:t>
            </a:r>
          </a:p>
          <a:p>
            <a:pPr lvl="1" eaLnBrk="1" hangingPunct="1"/>
            <a:endParaRPr lang="en-US" altLang="en-US" dirty="0"/>
          </a:p>
        </p:txBody>
      </p:sp>
    </p:spTree>
    <p:custDataLst>
      <p:tags r:id="rId1"/>
    </p:custDataLst>
    <p:extLst>
      <p:ext uri="{BB962C8B-B14F-4D97-AF65-F5344CB8AC3E}">
        <p14:creationId xmlns:p14="http://schemas.microsoft.com/office/powerpoint/2010/main" val="1756530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a:xfrm>
            <a:off x="609599" y="228600"/>
            <a:ext cx="10972799" cy="1049898"/>
          </a:xfrm>
        </p:spPr>
        <p:txBody>
          <a:bodyPr/>
          <a:lstStyle/>
          <a:p>
            <a:r>
              <a:rPr lang="en-US" altLang="en-US" dirty="0"/>
              <a:t>Monthly benefit calculation</a:t>
            </a:r>
            <a:r>
              <a:rPr lang="en-US" altLang="en-US" baseline="30000" dirty="0"/>
              <a:t>1</a:t>
            </a:r>
            <a:endParaRPr lang="en-US" baseline="30000" dirty="0"/>
          </a:p>
        </p:txBody>
      </p:sp>
      <p:sp>
        <p:nvSpPr>
          <p:cNvPr id="8" name="Rectangle 8">
            <a:extLst>
              <a:ext uri="{FF2B5EF4-FFF2-40B4-BE49-F238E27FC236}">
                <a16:creationId xmlns:a16="http://schemas.microsoft.com/office/drawing/2014/main" id="{2E7EFDEC-6206-01FA-9465-A83FD19EF343}"/>
              </a:ext>
            </a:extLst>
          </p:cNvPr>
          <p:cNvSpPr>
            <a:spLocks noChangeArrowheads="1"/>
          </p:cNvSpPr>
          <p:nvPr>
            <p:custDataLst>
              <p:tags r:id="rId1"/>
            </p:custDataLst>
          </p:nvPr>
        </p:nvSpPr>
        <p:spPr bwMode="auto">
          <a:xfrm>
            <a:off x="609599" y="5900994"/>
            <a:ext cx="1097279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000" baseline="30000" dirty="0">
                <a:solidFill>
                  <a:schemeClr val="tx2"/>
                </a:solidFill>
                <a:ea typeface="Calibri" panose="020F0502020204030204" pitchFamily="34" charset="0"/>
                <a:cs typeface="Times New Roman" panose="02020603050405020304" pitchFamily="18" charset="0"/>
              </a:rPr>
              <a:t>1</a:t>
            </a:r>
            <a:r>
              <a:rPr lang="en-US" altLang="en-US" sz="1000" dirty="0">
                <a:solidFill>
                  <a:schemeClr val="tx2"/>
                </a:solidFill>
                <a:ea typeface="Calibri" panose="020F0502020204030204" pitchFamily="34" charset="0"/>
                <a:cs typeface="Times New Roman" panose="02020603050405020304" pitchFamily="18" charset="0"/>
              </a:rPr>
              <a:t>Early retirement reductions will apply for SCRS members who retire before reaching eligibility for an unreduced monthly retirement benefit. Reduction applies when choosing joint retiree/survivor payment plan.</a:t>
            </a:r>
          </a:p>
        </p:txBody>
      </p:sp>
      <p:sp>
        <p:nvSpPr>
          <p:cNvPr id="12" name="Google Shape;1476;p43">
            <a:extLst>
              <a:ext uri="{FF2B5EF4-FFF2-40B4-BE49-F238E27FC236}">
                <a16:creationId xmlns:a16="http://schemas.microsoft.com/office/drawing/2014/main" id="{D616633B-E7A1-365B-EC39-B666F0E406C2}"/>
              </a:ext>
            </a:extLst>
          </p:cNvPr>
          <p:cNvSpPr txBox="1"/>
          <p:nvPr/>
        </p:nvSpPr>
        <p:spPr>
          <a:xfrm>
            <a:off x="1982374" y="3250439"/>
            <a:ext cx="2285830" cy="1315261"/>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2000" dirty="0">
                <a:solidFill>
                  <a:schemeClr val="tx2"/>
                </a:solidFill>
                <a:ea typeface="Roboto"/>
                <a:cs typeface="Roboto"/>
                <a:sym typeface="Roboto"/>
              </a:rPr>
              <a:t>Multiply AFC by 1.82% (SCRS members) or 2.14% (PORS members).</a:t>
            </a:r>
          </a:p>
        </p:txBody>
      </p:sp>
      <p:sp>
        <p:nvSpPr>
          <p:cNvPr id="14" name="Google Shape;1483;p43">
            <a:extLst>
              <a:ext uri="{FF2B5EF4-FFF2-40B4-BE49-F238E27FC236}">
                <a16:creationId xmlns:a16="http://schemas.microsoft.com/office/drawing/2014/main" id="{C2174E9F-01AF-AE7D-FFDB-C15AAFCAC57C}"/>
              </a:ext>
            </a:extLst>
          </p:cNvPr>
          <p:cNvSpPr txBox="1"/>
          <p:nvPr/>
        </p:nvSpPr>
        <p:spPr>
          <a:xfrm>
            <a:off x="7923796" y="3250439"/>
            <a:ext cx="2285830" cy="13152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2000" dirty="0">
                <a:solidFill>
                  <a:schemeClr val="tx2"/>
                </a:solidFill>
                <a:ea typeface="Roboto"/>
                <a:cs typeface="Roboto"/>
                <a:sym typeface="Roboto"/>
              </a:rPr>
              <a:t>Divide the result by 12 to arrive at monthly maximum retirement benefit.</a:t>
            </a:r>
          </a:p>
        </p:txBody>
      </p:sp>
      <p:sp>
        <p:nvSpPr>
          <p:cNvPr id="11" name="Google Shape;1475;p43">
            <a:extLst>
              <a:ext uri="{FF2B5EF4-FFF2-40B4-BE49-F238E27FC236}">
                <a16:creationId xmlns:a16="http://schemas.microsoft.com/office/drawing/2014/main" id="{3A493FA8-A115-FA13-9B4A-EC211D95C71C}"/>
              </a:ext>
            </a:extLst>
          </p:cNvPr>
          <p:cNvSpPr/>
          <p:nvPr/>
        </p:nvSpPr>
        <p:spPr>
          <a:xfrm>
            <a:off x="2051024" y="1825428"/>
            <a:ext cx="2148533" cy="602670"/>
          </a:xfrm>
          <a:prstGeom prst="roundRect">
            <a:avLst>
              <a:gd name="adj" fmla="val 16667"/>
            </a:avLst>
          </a:prstGeom>
          <a:solidFill>
            <a:schemeClr val="accent5"/>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2400" b="1" dirty="0">
                <a:solidFill>
                  <a:srgbClr val="FFFFFF"/>
                </a:solidFill>
                <a:latin typeface="Times New Roman" panose="02020603050405020304" pitchFamily="18" charset="0"/>
                <a:ea typeface="Fira Sans Extra Condensed Medium"/>
                <a:cs typeface="Times New Roman" panose="02020603050405020304" pitchFamily="18" charset="0"/>
                <a:sym typeface="Fira Sans Extra Condensed Medium"/>
              </a:rPr>
              <a:t>Step 1</a:t>
            </a:r>
            <a:endParaRPr sz="2400" b="1" dirty="0">
              <a:solidFill>
                <a:srgbClr val="FFFFFF"/>
              </a:solidFill>
              <a:latin typeface="Times New Roman" panose="02020603050405020304" pitchFamily="18" charset="0"/>
              <a:cs typeface="Times New Roman" panose="02020603050405020304" pitchFamily="18" charset="0"/>
            </a:endParaRPr>
          </a:p>
        </p:txBody>
      </p:sp>
      <p:cxnSp>
        <p:nvCxnSpPr>
          <p:cNvPr id="16" name="Google Shape;1474;p43">
            <a:extLst>
              <a:ext uri="{FF2B5EF4-FFF2-40B4-BE49-F238E27FC236}">
                <a16:creationId xmlns:a16="http://schemas.microsoft.com/office/drawing/2014/main" id="{CED3B94E-B49B-7718-EE28-D02A3F611152}"/>
              </a:ext>
            </a:extLst>
          </p:cNvPr>
          <p:cNvCxnSpPr>
            <a:cxnSpLocks/>
            <a:endCxn id="12" idx="0"/>
          </p:cNvCxnSpPr>
          <p:nvPr/>
        </p:nvCxnSpPr>
        <p:spPr>
          <a:xfrm flipH="1">
            <a:off x="3125289" y="2059736"/>
            <a:ext cx="2" cy="1190703"/>
          </a:xfrm>
          <a:prstGeom prst="straightConnector1">
            <a:avLst/>
          </a:prstGeom>
          <a:noFill/>
          <a:ln w="9525" cap="flat" cmpd="sng">
            <a:solidFill>
              <a:schemeClr val="accent5"/>
            </a:solidFill>
            <a:prstDash val="solid"/>
            <a:round/>
            <a:headEnd type="none" w="med" len="med"/>
            <a:tailEnd type="none" w="med" len="med"/>
          </a:ln>
        </p:spPr>
      </p:cxnSp>
      <p:sp>
        <p:nvSpPr>
          <p:cNvPr id="13" name="Google Shape;1482;p43">
            <a:extLst>
              <a:ext uri="{FF2B5EF4-FFF2-40B4-BE49-F238E27FC236}">
                <a16:creationId xmlns:a16="http://schemas.microsoft.com/office/drawing/2014/main" id="{0A2A3F36-59FC-9AA0-F720-D9885DBFF6AB}"/>
              </a:ext>
            </a:extLst>
          </p:cNvPr>
          <p:cNvSpPr/>
          <p:nvPr/>
        </p:nvSpPr>
        <p:spPr>
          <a:xfrm>
            <a:off x="7992446" y="1825428"/>
            <a:ext cx="2148533" cy="602670"/>
          </a:xfrm>
          <a:prstGeom prst="roundRect">
            <a:avLst>
              <a:gd name="adj" fmla="val 16667"/>
            </a:avLst>
          </a:prstGeom>
          <a:solidFill>
            <a:schemeClr val="accent3"/>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2400" b="1" dirty="0">
                <a:solidFill>
                  <a:srgbClr val="FFFFFF"/>
                </a:solidFill>
                <a:latin typeface="Times New Roman" panose="02020603050405020304" pitchFamily="18" charset="0"/>
                <a:ea typeface="Fira Sans Extra Condensed Medium"/>
                <a:cs typeface="Times New Roman" panose="02020603050405020304" pitchFamily="18" charset="0"/>
                <a:sym typeface="Fira Sans Extra Condensed Medium"/>
              </a:rPr>
              <a:t>Step 3</a:t>
            </a:r>
            <a:endParaRPr sz="2400" b="1" dirty="0">
              <a:solidFill>
                <a:srgbClr val="FFFFFF"/>
              </a:solidFill>
              <a:latin typeface="Times New Roman" panose="02020603050405020304" pitchFamily="18" charset="0"/>
              <a:cs typeface="Times New Roman" panose="02020603050405020304" pitchFamily="18" charset="0"/>
            </a:endParaRPr>
          </a:p>
        </p:txBody>
      </p:sp>
      <p:cxnSp>
        <p:nvCxnSpPr>
          <p:cNvPr id="17" name="Google Shape;1481;p43">
            <a:extLst>
              <a:ext uri="{FF2B5EF4-FFF2-40B4-BE49-F238E27FC236}">
                <a16:creationId xmlns:a16="http://schemas.microsoft.com/office/drawing/2014/main" id="{E9BE4E9D-2857-DA86-3A68-D81123C40914}"/>
              </a:ext>
            </a:extLst>
          </p:cNvPr>
          <p:cNvCxnSpPr>
            <a:cxnSpLocks/>
            <a:endCxn id="14" idx="0"/>
          </p:cNvCxnSpPr>
          <p:nvPr/>
        </p:nvCxnSpPr>
        <p:spPr>
          <a:xfrm flipH="1">
            <a:off x="9066711" y="2347316"/>
            <a:ext cx="1" cy="903123"/>
          </a:xfrm>
          <a:prstGeom prst="straightConnector1">
            <a:avLst/>
          </a:prstGeom>
          <a:noFill/>
          <a:ln w="9525" cap="flat" cmpd="sng">
            <a:solidFill>
              <a:schemeClr val="accent3"/>
            </a:solidFill>
            <a:prstDash val="solid"/>
            <a:round/>
            <a:headEnd type="none" w="med" len="med"/>
            <a:tailEnd type="none" w="med" len="med"/>
          </a:ln>
        </p:spPr>
      </p:cxnSp>
      <p:cxnSp>
        <p:nvCxnSpPr>
          <p:cNvPr id="18" name="Google Shape;1485;p43">
            <a:extLst>
              <a:ext uri="{FF2B5EF4-FFF2-40B4-BE49-F238E27FC236}">
                <a16:creationId xmlns:a16="http://schemas.microsoft.com/office/drawing/2014/main" id="{2DFEB730-9F80-130A-E60B-3DD9C606E1F2}"/>
              </a:ext>
            </a:extLst>
          </p:cNvPr>
          <p:cNvCxnSpPr>
            <a:cxnSpLocks/>
            <a:endCxn id="20" idx="0"/>
          </p:cNvCxnSpPr>
          <p:nvPr/>
        </p:nvCxnSpPr>
        <p:spPr>
          <a:xfrm>
            <a:off x="6095905" y="2204504"/>
            <a:ext cx="95" cy="1045935"/>
          </a:xfrm>
          <a:prstGeom prst="straightConnector1">
            <a:avLst/>
          </a:prstGeom>
          <a:noFill/>
          <a:ln w="9525" cap="flat" cmpd="sng">
            <a:solidFill>
              <a:schemeClr val="tx1"/>
            </a:solidFill>
            <a:prstDash val="solid"/>
            <a:round/>
            <a:headEnd type="none" w="med" len="med"/>
            <a:tailEnd type="none" w="med" len="med"/>
          </a:ln>
        </p:spPr>
      </p:cxnSp>
      <p:sp>
        <p:nvSpPr>
          <p:cNvPr id="19" name="Google Shape;1486;p43">
            <a:extLst>
              <a:ext uri="{FF2B5EF4-FFF2-40B4-BE49-F238E27FC236}">
                <a16:creationId xmlns:a16="http://schemas.microsoft.com/office/drawing/2014/main" id="{FBA21DAE-A404-6E01-32BE-D9F6D0B88A25}"/>
              </a:ext>
            </a:extLst>
          </p:cNvPr>
          <p:cNvSpPr/>
          <p:nvPr/>
        </p:nvSpPr>
        <p:spPr>
          <a:xfrm>
            <a:off x="5021638" y="1825428"/>
            <a:ext cx="2148534" cy="602670"/>
          </a:xfrm>
          <a:prstGeom prst="roundRect">
            <a:avLst>
              <a:gd name="adj" fmla="val 16667"/>
            </a:avLst>
          </a:prstGeom>
          <a:solidFill>
            <a:schemeClr val="tx1"/>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2400" b="1" dirty="0">
                <a:solidFill>
                  <a:srgbClr val="FFFFFF"/>
                </a:solidFill>
                <a:latin typeface="Times New Roman" panose="02020603050405020304" pitchFamily="18" charset="0"/>
                <a:ea typeface="Fira Sans Extra Condensed Medium"/>
                <a:cs typeface="Times New Roman" panose="02020603050405020304" pitchFamily="18" charset="0"/>
                <a:sym typeface="Fira Sans Extra Condensed Medium"/>
              </a:rPr>
              <a:t>Step 2</a:t>
            </a:r>
            <a:endParaRPr sz="2400" b="1" dirty="0">
              <a:solidFill>
                <a:srgbClr val="FFFFFF"/>
              </a:solidFill>
              <a:latin typeface="Times New Roman" panose="02020603050405020304" pitchFamily="18" charset="0"/>
              <a:cs typeface="Times New Roman" panose="02020603050405020304" pitchFamily="18" charset="0"/>
            </a:endParaRPr>
          </a:p>
        </p:txBody>
      </p:sp>
      <p:sp>
        <p:nvSpPr>
          <p:cNvPr id="20" name="Google Shape;1487;p43">
            <a:extLst>
              <a:ext uri="{FF2B5EF4-FFF2-40B4-BE49-F238E27FC236}">
                <a16:creationId xmlns:a16="http://schemas.microsoft.com/office/drawing/2014/main" id="{D8489726-DC1A-0DC0-5C7B-8FA2F8BC2D54}"/>
              </a:ext>
            </a:extLst>
          </p:cNvPr>
          <p:cNvSpPr txBox="1"/>
          <p:nvPr/>
        </p:nvSpPr>
        <p:spPr>
          <a:xfrm>
            <a:off x="4953084" y="3250439"/>
            <a:ext cx="2285831" cy="13152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2000" dirty="0">
                <a:solidFill>
                  <a:schemeClr val="tx2"/>
                </a:solidFill>
                <a:ea typeface="Roboto"/>
                <a:cs typeface="Roboto"/>
                <a:sym typeface="Roboto"/>
              </a:rPr>
              <a:t>Multiply the result by years of service credit.</a:t>
            </a:r>
          </a:p>
        </p:txBody>
      </p:sp>
    </p:spTree>
    <p:extLst>
      <p:ext uri="{BB962C8B-B14F-4D97-AF65-F5344CB8AC3E}">
        <p14:creationId xmlns:p14="http://schemas.microsoft.com/office/powerpoint/2010/main" val="3968392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altLang="en-US" dirty="0"/>
              <a:t>Class Two SCRS, PORS Option A example</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7</a:t>
            </a:fld>
            <a:endParaRPr lang="en-US" dirty="0"/>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sz="half" idx="2"/>
          </p:nvPr>
        </p:nvSpPr>
        <p:spPr/>
        <p:txBody>
          <a:bodyPr>
            <a:normAutofit/>
          </a:bodyPr>
          <a:lstStyle/>
          <a:p>
            <a:pPr eaLnBrk="1" hangingPunct="1">
              <a:lnSpc>
                <a:spcPct val="100000"/>
              </a:lnSpc>
              <a:spcBef>
                <a:spcPct val="0"/>
              </a:spcBef>
            </a:pPr>
            <a:r>
              <a:rPr lang="en-US" altLang="en-US" sz="2000" dirty="0">
                <a:solidFill>
                  <a:schemeClr val="tx2"/>
                </a:solidFill>
              </a:rPr>
              <a:t>Early retirement reductions will apply to SCRS members who retire before reaching eligibility for an unreduced benefit.</a:t>
            </a:r>
          </a:p>
          <a:p>
            <a:pPr eaLnBrk="1" hangingPunct="1">
              <a:lnSpc>
                <a:spcPct val="100000"/>
              </a:lnSpc>
              <a:spcBef>
                <a:spcPct val="0"/>
              </a:spcBef>
            </a:pPr>
            <a:r>
              <a:rPr lang="en-US" altLang="en-US" sz="2000" dirty="0">
                <a:solidFill>
                  <a:schemeClr val="tx2"/>
                </a:solidFill>
              </a:rPr>
              <a:t>Reduction factors will apply to members who select a joint retiree/survivor payment option.</a:t>
            </a:r>
          </a:p>
        </p:txBody>
      </p:sp>
      <p:graphicFrame>
        <p:nvGraphicFramePr>
          <p:cNvPr id="5" name="Content Placeholder 6">
            <a:extLst>
              <a:ext uri="{FF2B5EF4-FFF2-40B4-BE49-F238E27FC236}">
                <a16:creationId xmlns:a16="http://schemas.microsoft.com/office/drawing/2014/main" id="{C0C0B0FA-C8F7-9244-10AE-E9985452C00D}"/>
              </a:ext>
            </a:extLst>
          </p:cNvPr>
          <p:cNvGraphicFramePr>
            <a:graphicFrameLocks noGrp="1"/>
          </p:cNvGraphicFramePr>
          <p:nvPr>
            <p:ph sz="half" idx="13"/>
            <p:extLst>
              <p:ext uri="{D42A27DB-BD31-4B8C-83A1-F6EECF244321}">
                <p14:modId xmlns:p14="http://schemas.microsoft.com/office/powerpoint/2010/main" val="3088628896"/>
              </p:ext>
            </p:extLst>
          </p:nvPr>
        </p:nvGraphicFramePr>
        <p:xfrm>
          <a:off x="609600" y="2500313"/>
          <a:ext cx="4663440" cy="3200400"/>
        </p:xfrm>
        <a:graphic>
          <a:graphicData uri="http://schemas.openxmlformats.org/drawingml/2006/table">
            <a:tbl>
              <a:tblPr firstRow="1" firstCol="1" bandRow="1">
                <a:tableStyleId>{5940675A-B579-460E-94D1-54222C63F5DA}</a:tableStyleId>
              </a:tblPr>
              <a:tblGrid>
                <a:gridCol w="1188720">
                  <a:extLst>
                    <a:ext uri="{9D8B030D-6E8A-4147-A177-3AD203B41FA5}">
                      <a16:colId xmlns:a16="http://schemas.microsoft.com/office/drawing/2014/main" val="20000"/>
                    </a:ext>
                  </a:extLst>
                </a:gridCol>
                <a:gridCol w="210312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5"/>
                    </a:ext>
                  </a:extLst>
                </a:gridCol>
              </a:tblGrid>
              <a:tr h="457200">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400" b="1" i="0" dirty="0">
                          <a:solidFill>
                            <a:schemeClr val="tx2"/>
                          </a:solidFill>
                          <a:latin typeface="Times New Roman" panose="02020603050405020304" pitchFamily="18" charset="0"/>
                          <a:cs typeface="Times New Roman" panose="02020603050405020304" pitchFamily="18" charset="0"/>
                        </a:rPr>
                        <a:t>AFC = $30,000</a:t>
                      </a:r>
                    </a:p>
                  </a:txBody>
                  <a:tcPr marL="68584" marR="68584"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400" b="1" i="0" dirty="0">
                          <a:solidFill>
                            <a:schemeClr val="tx2"/>
                          </a:solidFill>
                          <a:latin typeface="Times New Roman" panose="02020603050405020304" pitchFamily="18" charset="0"/>
                          <a:cs typeface="Times New Roman" panose="02020603050405020304" pitchFamily="18" charset="0"/>
                        </a:rPr>
                        <a:t>AFC = $30,000</a:t>
                      </a: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57200">
                <a:tc>
                  <a:txBody>
                    <a:bodyPr/>
                    <a:lstStyle/>
                    <a:p>
                      <a:pPr marL="0" marR="0" algn="l">
                        <a:lnSpc>
                          <a:spcPct val="107000"/>
                        </a:lnSpc>
                        <a:spcBef>
                          <a:spcPts val="0"/>
                        </a:spcBef>
                        <a:spcAft>
                          <a:spcPts val="0"/>
                        </a:spcAft>
                      </a:pPr>
                      <a:r>
                        <a:rPr lang="en-US" sz="2000" b="1" dirty="0">
                          <a:solidFill>
                            <a:schemeClr val="tx2"/>
                          </a:solidFill>
                          <a:effectLst/>
                        </a:rPr>
                        <a:t>SCRS</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$30,000 × 1.82%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$546.00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$546 × 28 years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$15,288.00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$15,288 </a:t>
                      </a:r>
                      <a:r>
                        <a:rPr lang="en-US" sz="2000" baseline="0" dirty="0">
                          <a:solidFill>
                            <a:schemeClr val="tx2"/>
                          </a:solidFill>
                        </a:rPr>
                        <a:t>÷ 12 =</a:t>
                      </a:r>
                      <a:endParaRPr lang="en-US" sz="2000" dirty="0">
                        <a:solidFill>
                          <a:schemeClr val="tx2"/>
                        </a:solidFill>
                      </a:endParaRP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b="1" dirty="0">
                          <a:solidFill>
                            <a:schemeClr val="tx2"/>
                          </a:solidFill>
                        </a:rPr>
                        <a:t>$1,274.00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56553434"/>
                  </a:ext>
                </a:extLst>
              </a:tr>
              <a:tr h="457200">
                <a:tc>
                  <a:txBody>
                    <a:bodyPr/>
                    <a:lstStyle/>
                    <a:p>
                      <a:pPr marL="0" marR="0" algn="l">
                        <a:lnSpc>
                          <a:spcPct val="107000"/>
                        </a:lnSpc>
                        <a:spcBef>
                          <a:spcPts val="0"/>
                        </a:spcBef>
                        <a:spcAft>
                          <a:spcPts val="0"/>
                        </a:spcAft>
                      </a:pPr>
                      <a:r>
                        <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PORS</a:t>
                      </a: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$30,000 × 2.14%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$642.00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41807887"/>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$642 × 25 years</a:t>
                      </a:r>
                      <a:r>
                        <a:rPr lang="en-US" sz="2000" baseline="0" dirty="0">
                          <a:solidFill>
                            <a:schemeClr val="tx2"/>
                          </a:solidFill>
                        </a:rPr>
                        <a:t> =</a:t>
                      </a:r>
                      <a:endParaRPr lang="en-US" sz="2000" dirty="0">
                        <a:solidFill>
                          <a:schemeClr val="tx2"/>
                        </a:solidFill>
                      </a:endParaRP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$16,050.00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28726059"/>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$16,050 </a:t>
                      </a:r>
                      <a:r>
                        <a:rPr lang="en-US" sz="2000" baseline="0" dirty="0">
                          <a:solidFill>
                            <a:schemeClr val="tx2"/>
                          </a:solidFill>
                        </a:rPr>
                        <a:t>÷</a:t>
                      </a:r>
                      <a:r>
                        <a:rPr lang="en-US" sz="2000" dirty="0">
                          <a:solidFill>
                            <a:schemeClr val="tx2"/>
                          </a:solidFill>
                        </a:rPr>
                        <a:t> 12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b="1" dirty="0">
                          <a:solidFill>
                            <a:schemeClr val="tx2"/>
                          </a:solidFill>
                        </a:rPr>
                        <a:t>$1,337.50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1094675"/>
                  </a:ext>
                </a:extLst>
              </a:tr>
            </a:tbl>
          </a:graphicData>
        </a:graphic>
      </p:graphicFrame>
    </p:spTree>
    <p:extLst>
      <p:ext uri="{BB962C8B-B14F-4D97-AF65-F5344CB8AC3E}">
        <p14:creationId xmlns:p14="http://schemas.microsoft.com/office/powerpoint/2010/main" val="76169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altLang="en-US" dirty="0"/>
              <a:t>Class Three SCRS, PORS Option A example</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8</a:t>
            </a:fld>
            <a:endParaRPr lang="en-US" dirty="0"/>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sz="half" idx="2"/>
          </p:nvPr>
        </p:nvSpPr>
        <p:spPr/>
        <p:txBody>
          <a:bodyPr>
            <a:normAutofit/>
          </a:bodyPr>
          <a:lstStyle/>
          <a:p>
            <a:pPr eaLnBrk="1" hangingPunct="1">
              <a:lnSpc>
                <a:spcPct val="100000"/>
              </a:lnSpc>
              <a:spcBef>
                <a:spcPct val="0"/>
              </a:spcBef>
            </a:pPr>
            <a:r>
              <a:rPr lang="en-US" altLang="en-US" sz="2000" dirty="0">
                <a:solidFill>
                  <a:schemeClr val="tx2"/>
                </a:solidFill>
              </a:rPr>
              <a:t>Early retirement reductions will apply to SCRS members who retire before reaching eligibility for an unreduced benefit.</a:t>
            </a:r>
          </a:p>
          <a:p>
            <a:pPr eaLnBrk="1" hangingPunct="1">
              <a:lnSpc>
                <a:spcPct val="100000"/>
              </a:lnSpc>
              <a:spcBef>
                <a:spcPct val="0"/>
              </a:spcBef>
            </a:pPr>
            <a:r>
              <a:rPr lang="en-US" altLang="en-US" sz="2000" dirty="0">
                <a:solidFill>
                  <a:schemeClr val="tx2"/>
                </a:solidFill>
              </a:rPr>
              <a:t>Reduction factors will apply to members who select a joint retiree/survivor payment option.</a:t>
            </a:r>
          </a:p>
        </p:txBody>
      </p:sp>
      <p:graphicFrame>
        <p:nvGraphicFramePr>
          <p:cNvPr id="5" name="Content Placeholder 6">
            <a:extLst>
              <a:ext uri="{FF2B5EF4-FFF2-40B4-BE49-F238E27FC236}">
                <a16:creationId xmlns:a16="http://schemas.microsoft.com/office/drawing/2014/main" id="{C0C0B0FA-C8F7-9244-10AE-E9985452C00D}"/>
              </a:ext>
            </a:extLst>
          </p:cNvPr>
          <p:cNvGraphicFramePr>
            <a:graphicFrameLocks noGrp="1"/>
          </p:cNvGraphicFramePr>
          <p:nvPr>
            <p:ph sz="half" idx="13"/>
            <p:extLst>
              <p:ext uri="{D42A27DB-BD31-4B8C-83A1-F6EECF244321}">
                <p14:modId xmlns:p14="http://schemas.microsoft.com/office/powerpoint/2010/main" val="3182547690"/>
              </p:ext>
            </p:extLst>
          </p:nvPr>
        </p:nvGraphicFramePr>
        <p:xfrm>
          <a:off x="609600" y="2500313"/>
          <a:ext cx="4663440" cy="3200400"/>
        </p:xfrm>
        <a:graphic>
          <a:graphicData uri="http://schemas.openxmlformats.org/drawingml/2006/table">
            <a:tbl>
              <a:tblPr firstRow="1" firstCol="1" bandRow="1">
                <a:tableStyleId>{5940675A-B579-460E-94D1-54222C63F5DA}</a:tableStyleId>
              </a:tblPr>
              <a:tblGrid>
                <a:gridCol w="1188720">
                  <a:extLst>
                    <a:ext uri="{9D8B030D-6E8A-4147-A177-3AD203B41FA5}">
                      <a16:colId xmlns:a16="http://schemas.microsoft.com/office/drawing/2014/main" val="20000"/>
                    </a:ext>
                  </a:extLst>
                </a:gridCol>
                <a:gridCol w="210312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5"/>
                    </a:ext>
                  </a:extLst>
                </a:gridCol>
              </a:tblGrid>
              <a:tr h="457200">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400" b="1" i="0" dirty="0">
                          <a:solidFill>
                            <a:schemeClr val="tx2"/>
                          </a:solidFill>
                          <a:latin typeface="Times New Roman" panose="02020603050405020304" pitchFamily="18" charset="0"/>
                          <a:cs typeface="Times New Roman" panose="02020603050405020304" pitchFamily="18" charset="0"/>
                        </a:rPr>
                        <a:t>AFC = $30,000</a:t>
                      </a:r>
                    </a:p>
                  </a:txBody>
                  <a:tcPr marL="68584" marR="68584"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400" b="1" i="0" dirty="0">
                          <a:solidFill>
                            <a:schemeClr val="tx2"/>
                          </a:solidFill>
                          <a:latin typeface="Times New Roman" panose="02020603050405020304" pitchFamily="18" charset="0"/>
                          <a:cs typeface="Times New Roman" panose="02020603050405020304" pitchFamily="18" charset="0"/>
                        </a:rPr>
                        <a:t>AFC = $30,000</a:t>
                      </a: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57200">
                <a:tc>
                  <a:txBody>
                    <a:bodyPr/>
                    <a:lstStyle/>
                    <a:p>
                      <a:pPr marL="0" marR="0" algn="l">
                        <a:lnSpc>
                          <a:spcPct val="107000"/>
                        </a:lnSpc>
                        <a:spcBef>
                          <a:spcPts val="0"/>
                        </a:spcBef>
                        <a:spcAft>
                          <a:spcPts val="0"/>
                        </a:spcAft>
                      </a:pPr>
                      <a:r>
                        <a:rPr lang="en-US" sz="2000" b="1" dirty="0">
                          <a:solidFill>
                            <a:schemeClr val="tx2"/>
                          </a:solidFill>
                          <a:effectLst/>
                        </a:rPr>
                        <a:t>SCRS</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$30,000 × 1.82%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$546.00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$546 × 30 years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$16,380.00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$16,380 </a:t>
                      </a:r>
                      <a:r>
                        <a:rPr lang="en-US" sz="2000" baseline="0" dirty="0">
                          <a:solidFill>
                            <a:schemeClr val="tx2"/>
                          </a:solidFill>
                        </a:rPr>
                        <a:t>÷ 12 =</a:t>
                      </a:r>
                      <a:endParaRPr lang="en-US" sz="2000" dirty="0">
                        <a:solidFill>
                          <a:schemeClr val="tx2"/>
                        </a:solidFill>
                      </a:endParaRP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b="1" dirty="0">
                          <a:solidFill>
                            <a:schemeClr val="tx2"/>
                          </a:solidFill>
                        </a:rPr>
                        <a:t>$1,365.00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56553434"/>
                  </a:ext>
                </a:extLst>
              </a:tr>
              <a:tr h="457200">
                <a:tc>
                  <a:txBody>
                    <a:bodyPr/>
                    <a:lstStyle/>
                    <a:p>
                      <a:pPr marL="0" marR="0" algn="l">
                        <a:lnSpc>
                          <a:spcPct val="107000"/>
                        </a:lnSpc>
                        <a:spcBef>
                          <a:spcPts val="0"/>
                        </a:spcBef>
                        <a:spcAft>
                          <a:spcPts val="0"/>
                        </a:spcAft>
                      </a:pPr>
                      <a:r>
                        <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PORS</a:t>
                      </a: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$30,000 × 2.14%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$642.00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41807887"/>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$642 × 27 years</a:t>
                      </a:r>
                      <a:r>
                        <a:rPr lang="en-US" sz="2000" baseline="0" dirty="0">
                          <a:solidFill>
                            <a:schemeClr val="tx2"/>
                          </a:solidFill>
                        </a:rPr>
                        <a:t> =</a:t>
                      </a:r>
                      <a:endParaRPr lang="en-US" sz="2000" dirty="0">
                        <a:solidFill>
                          <a:schemeClr val="tx2"/>
                        </a:solidFill>
                      </a:endParaRP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$17,334.00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28726059"/>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$17,334 </a:t>
                      </a:r>
                      <a:r>
                        <a:rPr lang="en-US" sz="2000" baseline="0" dirty="0">
                          <a:solidFill>
                            <a:schemeClr val="tx2"/>
                          </a:solidFill>
                        </a:rPr>
                        <a:t>÷</a:t>
                      </a:r>
                      <a:r>
                        <a:rPr lang="en-US" sz="2000" dirty="0">
                          <a:solidFill>
                            <a:schemeClr val="tx2"/>
                          </a:solidFill>
                        </a:rPr>
                        <a:t> 12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b="1" dirty="0">
                          <a:solidFill>
                            <a:schemeClr val="tx2"/>
                          </a:solidFill>
                        </a:rPr>
                        <a:t>$1,444.50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1094675"/>
                  </a:ext>
                </a:extLst>
              </a:tr>
            </a:tbl>
          </a:graphicData>
        </a:graphic>
      </p:graphicFrame>
    </p:spTree>
    <p:extLst>
      <p:ext uri="{BB962C8B-B14F-4D97-AF65-F5344CB8AC3E}">
        <p14:creationId xmlns:p14="http://schemas.microsoft.com/office/powerpoint/2010/main" val="684129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0BF82C-B0C0-AC86-F13D-0937A1CAC44F}"/>
              </a:ext>
            </a:extLst>
          </p:cNvPr>
          <p:cNvSpPr>
            <a:spLocks noGrp="1"/>
          </p:cNvSpPr>
          <p:nvPr>
            <p:ph sz="half" idx="1"/>
          </p:nvPr>
        </p:nvSpPr>
        <p:spPr/>
        <p:txBody>
          <a:bodyPr>
            <a:normAutofit/>
          </a:bodyPr>
          <a:lstStyle/>
          <a:p>
            <a:pPr eaLnBrk="1" hangingPunct="1"/>
            <a:r>
              <a:rPr lang="en-US" altLang="en-US" dirty="0"/>
              <a:t>Application required; process not automatic.</a:t>
            </a:r>
          </a:p>
          <a:p>
            <a:pPr eaLnBrk="1" hangingPunct="1"/>
            <a:r>
              <a:rPr lang="en-US" altLang="en-US" dirty="0"/>
              <a:t>Members may apply up to six months prior to retirement date.</a:t>
            </a:r>
          </a:p>
          <a:p>
            <a:pPr eaLnBrk="1" hangingPunct="1"/>
            <a:r>
              <a:rPr lang="en-US" altLang="en-US" dirty="0"/>
              <a:t>Members must apply no later than 90 days after retirement date.</a:t>
            </a:r>
          </a:p>
        </p:txBody>
      </p:sp>
      <p:sp>
        <p:nvSpPr>
          <p:cNvPr id="3" name="Content Placeholder 2">
            <a:extLst>
              <a:ext uri="{FF2B5EF4-FFF2-40B4-BE49-F238E27FC236}">
                <a16:creationId xmlns:a16="http://schemas.microsoft.com/office/drawing/2014/main" id="{8C941244-67C0-49F1-6331-72E80C4AD278}"/>
              </a:ext>
            </a:extLst>
          </p:cNvPr>
          <p:cNvSpPr>
            <a:spLocks noGrp="1"/>
          </p:cNvSpPr>
          <p:nvPr>
            <p:ph sz="half" idx="2"/>
          </p:nvPr>
        </p:nvSpPr>
        <p:spPr/>
        <p:txBody>
          <a:bodyPr>
            <a:normAutofit/>
          </a:bodyPr>
          <a:lstStyle/>
          <a:p>
            <a:pPr eaLnBrk="1" hangingPunct="1"/>
            <a:r>
              <a:rPr lang="en-US" altLang="en-US" dirty="0"/>
              <a:t>Service purchases must be paid in full before retiring.</a:t>
            </a:r>
          </a:p>
          <a:p>
            <a:pPr eaLnBrk="1" hangingPunct="1"/>
            <a:r>
              <a:rPr lang="en-US" altLang="en-US" dirty="0"/>
              <a:t>Members should not terminate employment until PEBA confirms eligibility. PEBA cannot determine eligibility until employers complete the </a:t>
            </a:r>
            <a:r>
              <a:rPr lang="en-US" altLang="en-US" i="1" dirty="0"/>
              <a:t>Retirement Date Certification</a:t>
            </a:r>
            <a:r>
              <a:rPr lang="en-US" altLang="en-US" dirty="0"/>
              <a:t>, which needs to be done before the date of retirement.</a:t>
            </a:r>
          </a:p>
          <a:p>
            <a:pPr lvl="1" eaLnBrk="1" hangingPunct="1"/>
            <a:endParaRPr lang="en-US" dirty="0"/>
          </a:p>
          <a:p>
            <a:pPr marL="0" indent="0">
              <a:buNone/>
            </a:pPr>
            <a:endParaRPr lang="en-US" sz="2400" b="1" dirty="0">
              <a:latin typeface="Times New Roman" panose="02020603050405020304" pitchFamily="18" charset="0"/>
              <a:cs typeface="Times New Roman" panose="02020603050405020304" pitchFamily="18" charset="0"/>
            </a:endParaRPr>
          </a:p>
        </p:txBody>
      </p:sp>
      <p:sp>
        <p:nvSpPr>
          <p:cNvPr id="4" name="Title 3">
            <a:extLst>
              <a:ext uri="{FF2B5EF4-FFF2-40B4-BE49-F238E27FC236}">
                <a16:creationId xmlns:a16="http://schemas.microsoft.com/office/drawing/2014/main" id="{55F7AFC7-9DBC-C9D7-EC0C-F040A7285B89}"/>
              </a:ext>
            </a:extLst>
          </p:cNvPr>
          <p:cNvSpPr>
            <a:spLocks noGrp="1"/>
          </p:cNvSpPr>
          <p:nvPr>
            <p:ph type="title"/>
          </p:nvPr>
        </p:nvSpPr>
        <p:spPr/>
        <p:txBody>
          <a:bodyPr/>
          <a:lstStyle/>
          <a:p>
            <a:r>
              <a:rPr lang="en-US" altLang="en-US" dirty="0"/>
              <a:t>Applying for service retirement</a:t>
            </a:r>
            <a:endParaRPr lang="en-US" dirty="0"/>
          </a:p>
        </p:txBody>
      </p:sp>
      <p:sp>
        <p:nvSpPr>
          <p:cNvPr id="5" name="Slide Number Placeholder 4">
            <a:extLst>
              <a:ext uri="{FF2B5EF4-FFF2-40B4-BE49-F238E27FC236}">
                <a16:creationId xmlns:a16="http://schemas.microsoft.com/office/drawing/2014/main" id="{E8070306-74F1-15E7-9592-0AD2A30101CF}"/>
              </a:ext>
            </a:extLst>
          </p:cNvPr>
          <p:cNvSpPr>
            <a:spLocks noGrp="1"/>
          </p:cNvSpPr>
          <p:nvPr>
            <p:ph type="sldNum" sz="quarter" idx="12"/>
          </p:nvPr>
        </p:nvSpPr>
        <p:spPr/>
        <p:txBody>
          <a:bodyPr/>
          <a:lstStyle/>
          <a:p>
            <a:fld id="{28024367-D536-4F59-B2ED-0E7825EDA9AF}" type="slidenum">
              <a:rPr lang="en-US" smtClean="0"/>
              <a:pPr/>
              <a:t>9</a:t>
            </a:fld>
            <a:endParaRPr lang="en-US" dirty="0"/>
          </a:p>
        </p:txBody>
      </p:sp>
    </p:spTree>
    <p:extLst>
      <p:ext uri="{BB962C8B-B14F-4D97-AF65-F5344CB8AC3E}">
        <p14:creationId xmlns:p14="http://schemas.microsoft.com/office/powerpoint/2010/main" val="255157049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41&quot;/&gt;&lt;lineCharCount val=&quot;68&quot;/&gt;&lt;/TableIndex&gt;&lt;/ShapeTextInfo&gt;"/>
  <p:tag name="HTML_SHAPEINFO" val="&lt;ThreeDShapeInfo&gt;&lt;uuid val=&quot;{36D5B537-5CF7-4BA6-882A-E368ED136783}&quot;/&gt;&lt;isInvalidForFieldText val=&quot;0&quot;/&gt;&lt;Image&gt;&lt;filename val=&quot;C:\Users\rscald\AppData\Local\Temp\CP149283483656Session\CPTrustFolder149283483671\PPTImport149283696140\data\asimages\{36D5B537-5CF7-4BA6-882A-E368ED136783}_23.png&quot;/&gt;&lt;left val=&quot;47&quot;/&gt;&lt;top val=&quot;675&quot;/&gt;&lt;width val=&quot;804&quot;/&gt;&lt;height val=&quot;46&quot;/&gt;&lt;hasText val=&quot;1&quot;/&gt;&lt;/Image&gt;&lt;/ThreeDShapeInfo&gt;"/>
</p:tagLst>
</file>

<file path=ppt/tags/tag11.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12.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13.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7.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8.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9.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23681</TotalTime>
  <Words>1113</Words>
  <Application>Microsoft Office PowerPoint</Application>
  <PresentationFormat>Widescreen</PresentationFormat>
  <Paragraphs>166</Paragraphs>
  <Slides>16</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Calibri Light</vt:lpstr>
      <vt:lpstr>Fira Sans Extra Condensed Medium</vt:lpstr>
      <vt:lpstr>Roboto</vt:lpstr>
      <vt:lpstr>Times New Roman</vt:lpstr>
      <vt:lpstr>Tw Cen MT Condensed</vt:lpstr>
      <vt:lpstr>2_Office Theme</vt:lpstr>
      <vt:lpstr>Retirement processes: service retirement</vt:lpstr>
      <vt:lpstr>SCRS retirement eligibility</vt:lpstr>
      <vt:lpstr>PORS retirement eligibility</vt:lpstr>
      <vt:lpstr>SCRS, PORS service retirement monthly benefit</vt:lpstr>
      <vt:lpstr>SCRS, PORS AFC calculation</vt:lpstr>
      <vt:lpstr>Monthly benefit calculation1</vt:lpstr>
      <vt:lpstr>Class Two SCRS, PORS Option A example</vt:lpstr>
      <vt:lpstr>Class Three SCRS, PORS Option A example</vt:lpstr>
      <vt:lpstr>Applying for service retirement</vt:lpstr>
      <vt:lpstr>Applying for service and disability retirement</vt:lpstr>
      <vt:lpstr>Required documentation</vt:lpstr>
      <vt:lpstr>Employer actions</vt:lpstr>
      <vt:lpstr>SCRS, PORS monthly payment options</vt:lpstr>
      <vt:lpstr>Option B beneficiary age restrictions </vt:lpstr>
      <vt:lpstr>Qualified Domestic Relations Order</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520</cp:revision>
  <cp:lastPrinted>2020-01-10T14:41:31Z</cp:lastPrinted>
  <dcterms:created xsi:type="dcterms:W3CDTF">2019-11-01T12:34:11Z</dcterms:created>
  <dcterms:modified xsi:type="dcterms:W3CDTF">2025-04-03T16:11:16Z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