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57" r:id="rId3"/>
    <p:sldId id="462"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hyperlink" Target="https://peba.sc.gov/sites/default/files/sorp_vendor_contact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State ORP distributions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eaLnBrk="1" fontAlgn="auto" hangingPunct="1">
              <a:spcAft>
                <a:spcPts val="0"/>
              </a:spcAft>
              <a:defRPr/>
            </a:pPr>
            <a:r>
              <a:rPr lang="en-US" dirty="0"/>
              <a:t>Participant eligible after:</a:t>
            </a:r>
          </a:p>
          <a:p>
            <a:pPr lvl="1" eaLnBrk="1" fontAlgn="auto" hangingPunct="1">
              <a:spcAft>
                <a:spcPts val="0"/>
              </a:spcAft>
              <a:defRPr/>
            </a:pPr>
            <a:r>
              <a:rPr lang="en-US" dirty="0"/>
              <a:t>Termination of all covered employment; or </a:t>
            </a:r>
          </a:p>
          <a:p>
            <a:pPr lvl="1" eaLnBrk="1" fontAlgn="auto" hangingPunct="1">
              <a:spcAft>
                <a:spcPts val="0"/>
              </a:spcAft>
              <a:defRPr/>
            </a:pPr>
            <a:r>
              <a:rPr lang="en-US" dirty="0"/>
              <a:t>After reaching age 59½.</a:t>
            </a:r>
          </a:p>
          <a:p>
            <a:pPr eaLnBrk="1" fontAlgn="auto" hangingPunct="1">
              <a:spcAft>
                <a:spcPts val="0"/>
              </a:spcAft>
              <a:defRPr/>
            </a:pPr>
            <a:r>
              <a:rPr lang="en-US" dirty="0"/>
              <a:t>Lump sum or periodic withdrawals.</a:t>
            </a:r>
          </a:p>
          <a:p>
            <a:pPr lvl="1" eaLnBrk="1" fontAlgn="auto" hangingPunct="1">
              <a:spcAft>
                <a:spcPts val="0"/>
              </a:spcAft>
              <a:defRPr/>
            </a:pPr>
            <a:r>
              <a:rPr lang="en-US" dirty="0"/>
              <a:t>May purchase an annuity product with account balance.</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eaLnBrk="1" fontAlgn="auto" hangingPunct="1">
              <a:spcAft>
                <a:spcPts val="0"/>
              </a:spcAft>
              <a:defRPr/>
            </a:pPr>
            <a:r>
              <a:rPr lang="en-US" dirty="0"/>
              <a:t>Initiate through chosen service provider. </a:t>
            </a:r>
          </a:p>
          <a:p>
            <a:pPr eaLnBrk="1" fontAlgn="auto" hangingPunct="1">
              <a:spcAft>
                <a:spcPts val="0"/>
              </a:spcAft>
              <a:defRPr/>
            </a:pPr>
            <a:r>
              <a:rPr lang="en-US" dirty="0"/>
              <a:t>Distribution taken before age 59½:</a:t>
            </a:r>
          </a:p>
          <a:p>
            <a:pPr lvl="1" eaLnBrk="1" fontAlgn="auto" hangingPunct="1">
              <a:spcAft>
                <a:spcPts val="0"/>
              </a:spcAft>
              <a:defRPr/>
            </a:pPr>
            <a:r>
              <a:rPr lang="en-US" dirty="0"/>
              <a:t>Roll over funds into eligible plan or IRA; or </a:t>
            </a:r>
          </a:p>
          <a:p>
            <a:pPr lvl="1" eaLnBrk="1" fontAlgn="auto" hangingPunct="1">
              <a:spcAft>
                <a:spcPts val="0"/>
              </a:spcAft>
              <a:defRPr/>
            </a:pPr>
            <a:r>
              <a:rPr lang="en-US" dirty="0"/>
              <a:t>Tax penalty could occur.</a:t>
            </a:r>
          </a:p>
          <a:p>
            <a:pPr eaLnBrk="1" fontAlgn="auto" hangingPunct="1">
              <a:spcAft>
                <a:spcPts val="0"/>
              </a:spcAft>
              <a:defRPr/>
            </a:pPr>
            <a:r>
              <a:rPr lang="en-US" dirty="0"/>
              <a:t>View the most current </a:t>
            </a:r>
            <a:r>
              <a:rPr lang="en-US" dirty="0">
                <a:hlinkClick r:id="rId4"/>
              </a:rPr>
              <a:t>State ORP service provider information</a:t>
            </a:r>
            <a:r>
              <a:rPr lang="en-US" dirty="0"/>
              <a:t>.</a:t>
            </a:r>
          </a:p>
          <a:p>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State ORP distribution options</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p:txBody>
          <a:bodyPr>
            <a:normAutofit/>
          </a:bodyPr>
          <a:lstStyle/>
          <a:p>
            <a:pPr eaLnBrk="1" hangingPunct="1"/>
            <a:r>
              <a:rPr lang="en-US" altLang="en-US" dirty="0"/>
              <a:t>Participant can leave balance on deposit until choosing to take withdrawals or until required by IRS rules to take annual minimum distributions.</a:t>
            </a:r>
          </a:p>
          <a:p>
            <a:pPr eaLnBrk="1" hangingPunct="1"/>
            <a:r>
              <a:rPr lang="en-US" altLang="en-US" dirty="0"/>
              <a:t>Balance accumulates tax-deferred earnings while on deposit.</a:t>
            </a:r>
          </a:p>
          <a:p>
            <a:pPr lvl="1" eaLnBrk="1" hangingPunct="1"/>
            <a:r>
              <a:rPr lang="en-US" altLang="en-US" dirty="0"/>
              <a:t>Balance may fluctuate because of </a:t>
            </a:r>
            <a:r>
              <a:rPr lang="en-US" dirty="0"/>
              <a:t>changes in value of your selected investment options.</a:t>
            </a:r>
            <a:endParaRPr lang="en-US" altLang="en-US" dirty="0"/>
          </a:p>
        </p:txBody>
      </p:sp>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altLang="en-US" dirty="0"/>
              <a:t>Leaving State ORP balance on deposit </a:t>
            </a:r>
            <a:endParaRPr lang="en-US" dirty="0"/>
          </a:p>
        </p:txBody>
      </p:sp>
    </p:spTree>
    <p:extLst>
      <p:ext uri="{BB962C8B-B14F-4D97-AF65-F5344CB8AC3E}">
        <p14:creationId xmlns:p14="http://schemas.microsoft.com/office/powerpoint/2010/main" val="333097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23645</TotalTime>
  <Words>143</Words>
  <Application>Microsoft Office PowerPoint</Application>
  <PresentationFormat>Widescreen</PresentationFormat>
  <Paragraphs>25</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Retirement processes: State ORP distributions</vt:lpstr>
      <vt:lpstr>State ORP distribution options</vt:lpstr>
      <vt:lpstr>Leaving State ORP balance on deposit </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2025-04-03T16:13:51Z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