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comments/modernComment_1C8_EC88DD81.xml" ContentType="application/vnd.ms-powerpoint.comment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372" r:id="rId3"/>
    <p:sldId id="456" r:id="rId4"/>
    <p:sldId id="458" r:id="rId5"/>
    <p:sldId id="315" r:id="rId6"/>
    <p:sldId id="459" r:id="rId7"/>
    <p:sldId id="460" r:id="rId8"/>
    <p:sldId id="461" r:id="rId9"/>
    <p:sldId id="263"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modernComment_1C8_EC88DD81.xml><?xml version="1.0" encoding="utf-8"?>
<p188:cmLst xmlns:a="http://schemas.openxmlformats.org/drawingml/2006/main" xmlns:r="http://schemas.openxmlformats.org/officeDocument/2006/relationships" xmlns:p188="http://schemas.microsoft.com/office/powerpoint/2018/8/main">
  <p188:cm id="{76DF90C6-A7A1-4E48-8B7D-5A339759E2E2}" authorId="{211EDD33-86DB-4CFD-A41B-7B88B073EF7A}" created="2025-04-03T18:32:13.083">
    <ac:txMkLst xmlns:ac="http://schemas.microsoft.com/office/drawing/2013/main/command">
      <pc:docMk xmlns:pc="http://schemas.microsoft.com/office/powerpoint/2013/main/command"/>
      <pc:sldMk xmlns:pc="http://schemas.microsoft.com/office/powerpoint/2013/main/command" cId="3968392577" sldId="456"/>
      <ac:spMk id="6" creationId="{56A69BCA-0A9B-3E80-2344-BC60E382F65E}"/>
      <ac:txMk cp="137" len="39">
        <ac:context len="343" hash="2392755294"/>
      </ac:txMk>
    </ac:txMkLst>
    <p188:pos x="4321997" y="1510383"/>
    <p188:txBody>
      <a:bodyPr/>
      <a:lstStyle/>
      <a:p>
        <a:r>
          <a:rPr lang="en-US"/>
          <a:t>04.03.2025 Sent Tiffany Johnson an email re: the interest rate for the new fiscal year. The slide will need to be updated, and so will the script once she knows.</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C8_EC88DD81.xm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forms.retirement.sc.gov/formGenericGet.do?formNum=web3228.xdp"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mailto:ServiceAccounting@peba.sc.gov" TargetMode="External"/><Relationship Id="rId2" Type="http://schemas.openxmlformats.org/officeDocument/2006/relationships/hyperlink" Target="https://forms.retirement.sc.gov/formGenericGet.do?formNum=web3229.xdp"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Service purchase:</a:t>
            </a:r>
            <a:br>
              <a:rPr lang="en-US" dirty="0"/>
            </a:br>
            <a:r>
              <a:rPr lang="en-US" dirty="0"/>
              <a:t>payments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Title 1"/>
          <p:cNvSpPr>
            <a:spLocks noGrp="1"/>
          </p:cNvSpPr>
          <p:nvPr>
            <p:ph type="title"/>
          </p:nvPr>
        </p:nvSpPr>
        <p:spPr/>
        <p:txBody>
          <a:bodyPr/>
          <a:lstStyle/>
          <a:p>
            <a:r>
              <a:rPr lang="en-US" altLang="en-US" dirty="0"/>
              <a:t>Acceptable payment methods</a:t>
            </a:r>
            <a:endParaRPr lang="en-US" dirty="0"/>
          </a:p>
        </p:txBody>
      </p:sp>
      <p:grpSp>
        <p:nvGrpSpPr>
          <p:cNvPr id="3" name="Group 2">
            <a:extLst>
              <a:ext uri="{FF2B5EF4-FFF2-40B4-BE49-F238E27FC236}">
                <a16:creationId xmlns:a16="http://schemas.microsoft.com/office/drawing/2014/main" id="{406AE9AE-A90E-FD02-BE89-0369AD8B32DE}"/>
              </a:ext>
            </a:extLst>
          </p:cNvPr>
          <p:cNvGrpSpPr/>
          <p:nvPr/>
        </p:nvGrpSpPr>
        <p:grpSpPr>
          <a:xfrm>
            <a:off x="2026920" y="2236612"/>
            <a:ext cx="8138160" cy="2926080"/>
            <a:chOff x="1566728" y="2236612"/>
            <a:chExt cx="8138160" cy="292608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401368"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Tax-deferred rollover(s) from</a:t>
              </a:r>
            </a:p>
            <a:p>
              <a:pPr algn="ctr"/>
              <a:r>
                <a:rPr lang="en-US" sz="2000" dirty="0">
                  <a:solidFill>
                    <a:schemeClr val="tx2"/>
                  </a:solidFill>
                  <a:ea typeface="Roboto"/>
                  <a:cs typeface="Roboto"/>
                  <a:sym typeface="Roboto"/>
                </a:rPr>
                <a:t>S.C. Deferred Compensation Program or </a:t>
              </a:r>
            </a:p>
            <a:p>
              <a:pPr algn="ctr"/>
              <a:r>
                <a:rPr lang="en-US" sz="2000" dirty="0">
                  <a:solidFill>
                    <a:schemeClr val="tx2"/>
                  </a:solidFill>
                  <a:ea typeface="Roboto"/>
                  <a:cs typeface="Roboto"/>
                  <a:sym typeface="Roboto"/>
                </a:rPr>
                <a:t>other qualified retirement plans, like a 401(k), 401(a), 403(b), 457 or IRA.</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7236008"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Installment Service Purchase Program (pretax or post-tax).</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1566728"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Lump-sum: personal check or money order.</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401370"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7236010"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1566730"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Tree>
    <p:custDataLst>
      <p:tags r:id="rId1"/>
    </p:custDataLst>
    <p:extLst>
      <p:ext uri="{BB962C8B-B14F-4D97-AF65-F5344CB8AC3E}">
        <p14:creationId xmlns:p14="http://schemas.microsoft.com/office/powerpoint/2010/main" val="322455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normAutofit/>
          </a:bodyPr>
          <a:lstStyle/>
          <a:p>
            <a:pPr eaLnBrk="1" hangingPunct="1"/>
            <a:r>
              <a:rPr lang="en-US" altLang="en-US" dirty="0"/>
              <a:t>Member can request installment service purchase cost estimate. </a:t>
            </a:r>
          </a:p>
          <a:p>
            <a:pPr eaLnBrk="1" hangingPunct="1"/>
            <a:r>
              <a:rPr lang="en-US" altLang="en-US" dirty="0"/>
              <a:t>May make payments through payroll deduction, either pretax or post-tax. </a:t>
            </a:r>
          </a:p>
          <a:p>
            <a:pPr eaLnBrk="1" hangingPunct="1"/>
            <a:r>
              <a:rPr lang="en-US" altLang="en-US" dirty="0"/>
              <a:t>Fiscal year 202</a:t>
            </a:r>
            <a:r>
              <a:rPr lang="en-US" altLang="en-US" dirty="0">
                <a:solidFill>
                  <a:srgbClr val="FF0000"/>
                </a:solidFill>
              </a:rPr>
              <a:t>6</a:t>
            </a:r>
            <a:r>
              <a:rPr lang="en-US" altLang="en-US" dirty="0"/>
              <a:t> interest rate: </a:t>
            </a:r>
            <a:r>
              <a:rPr lang="en-US" altLang="en-US" dirty="0">
                <a:highlight>
                  <a:srgbClr val="FFFF00"/>
                </a:highlight>
              </a:rPr>
              <a:t>10.50%.</a:t>
            </a:r>
          </a:p>
          <a:p>
            <a:pPr eaLnBrk="1" hangingPunct="1"/>
            <a:r>
              <a:rPr lang="en-US" altLang="en-US" dirty="0"/>
              <a:t>The minimum installment service purchase: $500.</a:t>
            </a:r>
          </a:p>
          <a:p>
            <a:pPr eaLnBrk="1" hangingPunct="1"/>
            <a:r>
              <a:rPr lang="en-US" altLang="en-US" dirty="0"/>
              <a:t>Minimum installment period: six months. </a:t>
            </a:r>
          </a:p>
          <a:p>
            <a:pPr eaLnBrk="1" hangingPunct="1"/>
            <a:r>
              <a:rPr lang="en-US" altLang="en-US" dirty="0"/>
              <a:t>Maximum installment period: twice the length of the service being purchased.</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Installment Service Purchase Program</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968392577"/>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43687C-B34E-6384-55F1-CC5AB1422BDC}"/>
              </a:ext>
            </a:extLst>
          </p:cNvPr>
          <p:cNvSpPr>
            <a:spLocks noGrp="1"/>
          </p:cNvSpPr>
          <p:nvPr>
            <p:ph sz="half" idx="1"/>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Pretax</a:t>
            </a:r>
          </a:p>
          <a:p>
            <a:pPr eaLnBrk="1" hangingPunct="1"/>
            <a:r>
              <a:rPr lang="en-US" altLang="en-US" dirty="0"/>
              <a:t>Pretax agreements are irrevocable unless member:</a:t>
            </a:r>
          </a:p>
          <a:p>
            <a:pPr lvl="1" eaLnBrk="1" hangingPunct="1"/>
            <a:r>
              <a:rPr lang="en-US" altLang="en-US" dirty="0"/>
              <a:t>Retires;</a:t>
            </a:r>
          </a:p>
          <a:p>
            <a:pPr lvl="1" eaLnBrk="1" hangingPunct="1"/>
            <a:r>
              <a:rPr lang="en-US" altLang="en-US" dirty="0"/>
              <a:t>Terminates employment; or</a:t>
            </a:r>
          </a:p>
          <a:p>
            <a:pPr lvl="1" eaLnBrk="1" hangingPunct="1"/>
            <a:r>
              <a:rPr lang="en-US" altLang="en-US" dirty="0"/>
              <a:t>Provides evidence of unforeseeable emergency as defined by Internal Revenue Code Section 457.</a:t>
            </a:r>
          </a:p>
          <a:p>
            <a:pPr eaLnBrk="1" hangingPunct="1"/>
            <a:r>
              <a:rPr lang="en-US" altLang="en-US" dirty="0"/>
              <a:t>Additional principal payments not allowed.</a:t>
            </a:r>
          </a:p>
          <a:p>
            <a:pPr eaLnBrk="1" hangingPunct="1"/>
            <a:r>
              <a:rPr lang="en-US" altLang="en-US" dirty="0"/>
              <a:t>Member cannot increase or decrease the payment amount for remaining term.</a:t>
            </a:r>
          </a:p>
          <a:p>
            <a:pPr eaLnBrk="1" hangingPunct="1"/>
            <a:r>
              <a:rPr lang="en-US" altLang="en-US" dirty="0"/>
              <a:t>If a hardship occurs, member must submit written explanation of hardship circumstances to PEBA for review.</a:t>
            </a:r>
          </a:p>
        </p:txBody>
      </p:sp>
      <p:sp>
        <p:nvSpPr>
          <p:cNvPr id="5" name="Content Placeholder 4">
            <a:extLst>
              <a:ext uri="{FF2B5EF4-FFF2-40B4-BE49-F238E27FC236}">
                <a16:creationId xmlns:a16="http://schemas.microsoft.com/office/drawing/2014/main" id="{998C69ED-D005-168B-E290-220A5D860C34}"/>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Post-tax</a:t>
            </a:r>
          </a:p>
          <a:p>
            <a:pPr eaLnBrk="1" hangingPunct="1"/>
            <a:r>
              <a:rPr lang="en-US" altLang="en-US" dirty="0"/>
              <a:t>Less restrictive than pretax plan.</a:t>
            </a:r>
          </a:p>
          <a:p>
            <a:pPr eaLnBrk="1" hangingPunct="1"/>
            <a:r>
              <a:rPr lang="en-US" altLang="en-US" dirty="0"/>
              <a:t>Additional principal payments accepted.</a:t>
            </a:r>
          </a:p>
          <a:p>
            <a:pPr eaLnBrk="1" hangingPunct="1"/>
            <a:r>
              <a:rPr lang="en-US" altLang="en-US" dirty="0"/>
              <a:t>Member can increase payment amount.</a:t>
            </a:r>
          </a:p>
          <a:p>
            <a:pPr eaLnBrk="1" hangingPunct="1"/>
            <a:r>
              <a:rPr lang="en-US" altLang="en-US" dirty="0"/>
              <a:t>Member can pay off at any time.</a:t>
            </a:r>
          </a:p>
          <a:p>
            <a:pPr eaLnBrk="1" hangingPunct="1"/>
            <a:r>
              <a:rPr lang="en-US" altLang="en-US" dirty="0"/>
              <a:t>Member can terminate installment at any time.</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Installment payments</a:t>
            </a:r>
            <a:endParaRPr lang="en-US" dirty="0"/>
          </a:p>
        </p:txBody>
      </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Reporting installment payments </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5</a:t>
            </a:fld>
            <a:endParaRPr lang="en-US" altLang="en-US" sz="1400">
              <a:solidFill>
                <a:schemeClr val="bg1"/>
              </a:solidFill>
              <a:latin typeface="Times New Roman" panose="02020603050405020304" pitchFamily="18" charset="0"/>
            </a:endParaRPr>
          </a:p>
        </p:txBody>
      </p:sp>
      <p:sp>
        <p:nvSpPr>
          <p:cNvPr id="4" name="Content Placeholder 3">
            <a:extLst>
              <a:ext uri="{FF2B5EF4-FFF2-40B4-BE49-F238E27FC236}">
                <a16:creationId xmlns:a16="http://schemas.microsoft.com/office/drawing/2014/main" id="{E6B8253C-8BE6-E22E-9DEB-32AE213AEAEB}"/>
              </a:ext>
            </a:extLst>
          </p:cNvPr>
          <p:cNvSpPr>
            <a:spLocks noGrp="1"/>
          </p:cNvSpPr>
          <p:nvPr>
            <p:ph sz="half" idx="13"/>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For state agencies that report their payroll through the Office of the Comptroller General and SCEIS</a:t>
            </a:r>
          </a:p>
          <a:p>
            <a:r>
              <a:rPr lang="en-US" altLang="en-US" dirty="0"/>
              <a:t>Required to offer pretax installments.</a:t>
            </a:r>
          </a:p>
          <a:p>
            <a:r>
              <a:rPr lang="en-US" altLang="en-US" dirty="0"/>
              <a:t>Complete </a:t>
            </a:r>
            <a:r>
              <a:rPr lang="en-US" altLang="en-US" i="1" u="sng" dirty="0">
                <a:hlinkClick r:id="rId2"/>
              </a:rPr>
              <a:t>Employer Resolution on Tax Deferred Payroll Deductions for Installment Service Purchase</a:t>
            </a:r>
            <a:r>
              <a:rPr lang="en-US" altLang="en-US" dirty="0"/>
              <a:t> (Form 3228).</a:t>
            </a:r>
          </a:p>
          <a:p>
            <a:r>
              <a:rPr lang="en-US" altLang="en-US" dirty="0"/>
              <a:t>PEBA sends file to SCEIS to initiate and terminate payroll deductions.</a:t>
            </a:r>
          </a:p>
          <a:p>
            <a:endParaRPr lang="en-US" dirty="0"/>
          </a:p>
        </p:txBody>
      </p:sp>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For all other employers</a:t>
            </a:r>
          </a:p>
          <a:p>
            <a:r>
              <a:rPr lang="en-US" altLang="en-US" dirty="0"/>
              <a:t>Responsible for withholding payroll deductions.</a:t>
            </a:r>
          </a:p>
          <a:p>
            <a:r>
              <a:rPr lang="en-US" altLang="en-US" dirty="0"/>
              <a:t>Complete </a:t>
            </a:r>
            <a:r>
              <a:rPr lang="en-US" altLang="en-US" i="1" u="sng" dirty="0">
                <a:hlinkClick r:id="rId2"/>
              </a:rPr>
              <a:t>Employer Resolution on Tax Deferred Payroll Deductions for Installment Service Purchase</a:t>
            </a:r>
            <a:r>
              <a:rPr lang="en-US" altLang="en-US" i="1" dirty="0"/>
              <a:t> </a:t>
            </a:r>
            <a:r>
              <a:rPr lang="en-US" altLang="en-US" dirty="0"/>
              <a:t>(Form 3228) to participate in pretax installments.</a:t>
            </a:r>
          </a:p>
          <a:p>
            <a:r>
              <a:rPr lang="en-US" altLang="en-US" dirty="0"/>
              <a:t>Do not include installment payments with monthly or quarterly payroll deposits.</a:t>
            </a:r>
          </a:p>
          <a:p>
            <a:pPr eaLnBrk="1" hangingPunct="1"/>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8D45D86-7FFC-915D-9744-1589B5ADB9DA}"/>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20CDD4A8-7E3C-C650-45E4-817EB7D4CA24}"/>
              </a:ext>
            </a:extLst>
          </p:cNvPr>
          <p:cNvSpPr>
            <a:spLocks noGrp="1"/>
          </p:cNvSpPr>
          <p:nvPr>
            <p:ph sz="half" idx="1"/>
          </p:nvPr>
        </p:nvSpPr>
        <p:spPr/>
        <p:txBody>
          <a:bodyPr/>
          <a:lstStyle/>
          <a:p>
            <a:r>
              <a:rPr lang="en-US" altLang="en-US" dirty="0"/>
              <a:t>Create </a:t>
            </a:r>
            <a:r>
              <a:rPr lang="en-US" altLang="en-US" i="1" dirty="0"/>
              <a:t>Installment Service Purchase Remittance </a:t>
            </a:r>
            <a:r>
              <a:rPr lang="en-US" altLang="en-US" dirty="0"/>
              <a:t>(Form 3229) through the </a:t>
            </a:r>
            <a:r>
              <a:rPr lang="en-US" altLang="en-US" i="1" dirty="0"/>
              <a:t>Installment Accounting </a:t>
            </a:r>
            <a:r>
              <a:rPr lang="en-US" altLang="en-US" dirty="0"/>
              <a:t>option in EES.</a:t>
            </a:r>
          </a:p>
          <a:p>
            <a:pPr lvl="1"/>
            <a:r>
              <a:rPr lang="en-US" altLang="en-US" dirty="0"/>
              <a:t>Enter actual payday and select Next.</a:t>
            </a:r>
          </a:p>
          <a:p>
            <a:pPr lvl="1"/>
            <a:r>
              <a:rPr lang="en-US" altLang="en-US" dirty="0"/>
              <a:t>Review information, make any necessary updates and select Calculate. </a:t>
            </a:r>
          </a:p>
          <a:p>
            <a:pPr lvl="1"/>
            <a:r>
              <a:rPr lang="en-US" altLang="en-US" dirty="0"/>
              <a:t>Select Create PDF. </a:t>
            </a:r>
          </a:p>
          <a:p>
            <a:pPr lvl="2"/>
            <a:r>
              <a:rPr lang="en-US" altLang="en-US" dirty="0"/>
              <a:t>Or manually complete </a:t>
            </a:r>
            <a:r>
              <a:rPr lang="en-US" altLang="en-US" i="1" dirty="0">
                <a:hlinkClick r:id="rId2"/>
              </a:rPr>
              <a:t>Installment Service Purchase Remittance</a:t>
            </a:r>
            <a:r>
              <a:rPr lang="en-US" altLang="en-US" i="1" dirty="0"/>
              <a:t> </a:t>
            </a:r>
            <a:r>
              <a:rPr lang="en-US" altLang="en-US" dirty="0"/>
              <a:t>(Form 3229). </a:t>
            </a:r>
          </a:p>
          <a:p>
            <a:r>
              <a:rPr lang="en-US" altLang="en-US" dirty="0"/>
              <a:t>Form and payment due to PEBA within five calendar days after each payday.</a:t>
            </a:r>
          </a:p>
          <a:p>
            <a:r>
              <a:rPr lang="en-US" altLang="en-US" dirty="0"/>
              <a:t>Send payments by:</a:t>
            </a:r>
          </a:p>
          <a:p>
            <a:pPr lvl="1"/>
            <a:r>
              <a:rPr lang="en-US" altLang="en-US" dirty="0"/>
              <a:t>Wire/ACH transfer; </a:t>
            </a:r>
          </a:p>
          <a:p>
            <a:pPr lvl="1"/>
            <a:r>
              <a:rPr lang="en-US" altLang="en-US" dirty="0"/>
              <a:t>ACH debit; or</a:t>
            </a:r>
          </a:p>
          <a:p>
            <a:pPr lvl="1"/>
            <a:r>
              <a:rPr lang="en-US" altLang="en-US" dirty="0"/>
              <a:t>Submit check in PEBA-provided tan envelope.</a:t>
            </a:r>
          </a:p>
          <a:p>
            <a:r>
              <a:rPr lang="en-US" altLang="en-US" dirty="0"/>
              <a:t>Send remittance form via:</a:t>
            </a:r>
          </a:p>
          <a:p>
            <a:pPr lvl="1"/>
            <a:r>
              <a:rPr lang="en-US" altLang="en-US" dirty="0"/>
              <a:t>Email to </a:t>
            </a:r>
            <a:r>
              <a:rPr lang="en-US" altLang="en-US" dirty="0">
                <a:hlinkClick r:id="rId3"/>
              </a:rPr>
              <a:t>ServiceAccounting@peba.sc.gov</a:t>
            </a:r>
            <a:r>
              <a:rPr lang="en-US" altLang="en-US" dirty="0"/>
              <a:t> for wire/ACH transfer and ACH debit.</a:t>
            </a:r>
          </a:p>
          <a:p>
            <a:pPr lvl="1"/>
            <a:r>
              <a:rPr lang="en-US" altLang="en-US" dirty="0"/>
              <a:t>Mail if paying by check.</a:t>
            </a:r>
          </a:p>
        </p:txBody>
      </p:sp>
      <p:sp>
        <p:nvSpPr>
          <p:cNvPr id="2" name="Title 1">
            <a:extLst>
              <a:ext uri="{FF2B5EF4-FFF2-40B4-BE49-F238E27FC236}">
                <a16:creationId xmlns:a16="http://schemas.microsoft.com/office/drawing/2014/main" id="{1AC5E552-56E0-6E61-1BBD-F432076D74A9}"/>
              </a:ext>
            </a:extLst>
          </p:cNvPr>
          <p:cNvSpPr>
            <a:spLocks noGrp="1"/>
          </p:cNvSpPr>
          <p:nvPr>
            <p:ph type="title"/>
          </p:nvPr>
        </p:nvSpPr>
        <p:spPr/>
        <p:txBody>
          <a:bodyPr/>
          <a:lstStyle/>
          <a:p>
            <a:r>
              <a:rPr lang="en-US" altLang="en-US" dirty="0"/>
              <a:t>Reporting installment payments</a:t>
            </a:r>
            <a:r>
              <a:rPr lang="en-US" altLang="en-US" baseline="30000" dirty="0"/>
              <a:t>1</a:t>
            </a:r>
            <a:endParaRPr lang="en-US" dirty="0"/>
          </a:p>
        </p:txBody>
      </p:sp>
      <p:sp>
        <p:nvSpPr>
          <p:cNvPr id="5" name="Rectangle 4">
            <a:extLst>
              <a:ext uri="{FF2B5EF4-FFF2-40B4-BE49-F238E27FC236}">
                <a16:creationId xmlns:a16="http://schemas.microsoft.com/office/drawing/2014/main" id="{25548CAB-6E4B-F47A-D14E-3F918FA0A86D}"/>
              </a:ext>
            </a:extLst>
          </p:cNvPr>
          <p:cNvSpPr>
            <a:spLocks noChangeArrowheads="1"/>
          </p:cNvSpPr>
          <p:nvPr/>
        </p:nvSpPr>
        <p:spPr bwMode="auto">
          <a:xfrm>
            <a:off x="609599" y="6043869"/>
            <a:ext cx="8085138"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7000"/>
              </a:lnSpc>
              <a:spcBef>
                <a:spcPct val="0"/>
              </a:spcBef>
              <a:spcAft>
                <a:spcPts val="800"/>
              </a:spcAft>
              <a:buFontTx/>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Not applicable to state agencies that report their payroll through the Office of the Comptroller General.</a:t>
            </a:r>
          </a:p>
        </p:txBody>
      </p:sp>
    </p:spTree>
    <p:extLst>
      <p:ext uri="{BB962C8B-B14F-4D97-AF65-F5344CB8AC3E}">
        <p14:creationId xmlns:p14="http://schemas.microsoft.com/office/powerpoint/2010/main" val="2759818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982458-F93F-51F6-F00D-FE84BB793836}"/>
              </a:ext>
            </a:extLst>
          </p:cNvPr>
          <p:cNvSpPr>
            <a:spLocks noGrp="1"/>
          </p:cNvSpPr>
          <p:nvPr>
            <p:ph sz="half" idx="1"/>
          </p:nvPr>
        </p:nvSpPr>
        <p:spPr/>
        <p:txBody>
          <a:bodyPr/>
          <a:lstStyle/>
          <a:p>
            <a:pPr eaLnBrk="1" hangingPunct="1"/>
            <a:r>
              <a:rPr lang="en-US" altLang="en-US" dirty="0"/>
              <a:t>Highlighted in yellow on </a:t>
            </a:r>
            <a:r>
              <a:rPr lang="en-US" altLang="en-US" i="1" dirty="0"/>
              <a:t>Installment Service Purchase Remittance</a:t>
            </a:r>
            <a:r>
              <a:rPr lang="en-US" altLang="en-US" dirty="0"/>
              <a:t> in EES.</a:t>
            </a:r>
          </a:p>
          <a:p>
            <a:pPr eaLnBrk="1" hangingPunct="1"/>
            <a:r>
              <a:rPr lang="en-US" altLang="en-US" dirty="0"/>
              <a:t>Form 3313 sent to notify you of final installment payment and due date.</a:t>
            </a:r>
          </a:p>
          <a:p>
            <a:pPr eaLnBrk="1" hangingPunct="1"/>
            <a:r>
              <a:rPr lang="en-US" altLang="en-US" dirty="0"/>
              <a:t>Form 3315 sent to you and member after final payment is received.</a:t>
            </a:r>
          </a:p>
          <a:p>
            <a:pPr eaLnBrk="1" hangingPunct="1"/>
            <a:r>
              <a:rPr lang="en-US" altLang="en-US" dirty="0"/>
              <a:t>Do not send additional payments after receiving Form 3315.</a:t>
            </a:r>
            <a:endParaRPr lang="en-US" dirty="0"/>
          </a:p>
        </p:txBody>
      </p:sp>
      <p:sp>
        <p:nvSpPr>
          <p:cNvPr id="3" name="Title 2">
            <a:extLst>
              <a:ext uri="{FF2B5EF4-FFF2-40B4-BE49-F238E27FC236}">
                <a16:creationId xmlns:a16="http://schemas.microsoft.com/office/drawing/2014/main" id="{905809BA-EE7D-14F0-518E-9B5423896926}"/>
              </a:ext>
            </a:extLst>
          </p:cNvPr>
          <p:cNvSpPr>
            <a:spLocks noGrp="1"/>
          </p:cNvSpPr>
          <p:nvPr>
            <p:ph type="title"/>
          </p:nvPr>
        </p:nvSpPr>
        <p:spPr/>
        <p:txBody>
          <a:bodyPr/>
          <a:lstStyle/>
          <a:p>
            <a:r>
              <a:rPr lang="en-US" altLang="en-US" dirty="0"/>
              <a:t>When installment purchase nears maturity</a:t>
            </a:r>
            <a:endParaRPr lang="en-US" dirty="0"/>
          </a:p>
        </p:txBody>
      </p:sp>
      <p:sp>
        <p:nvSpPr>
          <p:cNvPr id="4" name="Slide Number Placeholder 3">
            <a:extLst>
              <a:ext uri="{FF2B5EF4-FFF2-40B4-BE49-F238E27FC236}">
                <a16:creationId xmlns:a16="http://schemas.microsoft.com/office/drawing/2014/main" id="{BE06C9DC-9800-819C-40AD-72A92BF0829E}"/>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155136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3409E4-3010-9FB2-4FEE-B0BA4E8D631A}"/>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
        <p:nvSpPr>
          <p:cNvPr id="3" name="Content Placeholder 2">
            <a:extLst>
              <a:ext uri="{FF2B5EF4-FFF2-40B4-BE49-F238E27FC236}">
                <a16:creationId xmlns:a16="http://schemas.microsoft.com/office/drawing/2014/main" id="{804F9779-894B-EFFD-940A-969AF9C6F238}"/>
              </a:ext>
            </a:extLst>
          </p:cNvPr>
          <p:cNvSpPr>
            <a:spLocks noGrp="1"/>
          </p:cNvSpPr>
          <p:nvPr>
            <p:ph sz="half" idx="1"/>
          </p:nvPr>
        </p:nvSpPr>
        <p:spPr/>
        <p:txBody>
          <a:bodyPr/>
          <a:lstStyle/>
          <a:p>
            <a:pPr eaLnBrk="1" hangingPunct="1"/>
            <a:r>
              <a:rPr lang="en-US" altLang="en-US" dirty="0"/>
              <a:t>If you deduct payment from member after installment purchase is paid in full:</a:t>
            </a:r>
          </a:p>
          <a:p>
            <a:pPr lvl="1" eaLnBrk="1" hangingPunct="1"/>
            <a:r>
              <a:rPr lang="en-US" altLang="en-US" dirty="0"/>
              <a:t>PEBA refunds you for pretax installments.</a:t>
            </a:r>
          </a:p>
          <a:p>
            <a:pPr lvl="1" eaLnBrk="1" hangingPunct="1"/>
            <a:r>
              <a:rPr lang="en-US" altLang="en-US" dirty="0"/>
              <a:t>PEBA refunds member for post-tax installments.</a:t>
            </a:r>
          </a:p>
          <a:p>
            <a:endParaRPr lang="en-US" dirty="0"/>
          </a:p>
        </p:txBody>
      </p:sp>
      <p:sp>
        <p:nvSpPr>
          <p:cNvPr id="5" name="Title 4">
            <a:extLst>
              <a:ext uri="{FF2B5EF4-FFF2-40B4-BE49-F238E27FC236}">
                <a16:creationId xmlns:a16="http://schemas.microsoft.com/office/drawing/2014/main" id="{CE97BED5-D837-223C-A0C3-293A57D88E52}"/>
              </a:ext>
            </a:extLst>
          </p:cNvPr>
          <p:cNvSpPr>
            <a:spLocks noGrp="1"/>
          </p:cNvSpPr>
          <p:nvPr>
            <p:ph type="title"/>
          </p:nvPr>
        </p:nvSpPr>
        <p:spPr/>
        <p:txBody>
          <a:bodyPr/>
          <a:lstStyle/>
          <a:p>
            <a:r>
              <a:rPr lang="en-US" altLang="en-US" dirty="0"/>
              <a:t>Refunding excess installment payments</a:t>
            </a:r>
            <a:endParaRPr lang="en-US" dirty="0"/>
          </a:p>
        </p:txBody>
      </p:sp>
    </p:spTree>
    <p:extLst>
      <p:ext uri="{BB962C8B-B14F-4D97-AF65-F5344CB8AC3E}">
        <p14:creationId xmlns:p14="http://schemas.microsoft.com/office/powerpoint/2010/main" val="2074185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23487</TotalTime>
  <Words>603</Words>
  <Application>Microsoft Office PowerPoint</Application>
  <PresentationFormat>Widescreen</PresentationFormat>
  <Paragraphs>78</Paragraphs>
  <Slides>9</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Roboto</vt:lpstr>
      <vt:lpstr>Times New Roman</vt:lpstr>
      <vt:lpstr>Tw Cen MT Condensed</vt:lpstr>
      <vt:lpstr>2_Office Theme</vt:lpstr>
      <vt:lpstr>Service purchase: payments</vt:lpstr>
      <vt:lpstr>Acceptable payment methods</vt:lpstr>
      <vt:lpstr>Installment Service Purchase Program</vt:lpstr>
      <vt:lpstr>Installment payments</vt:lpstr>
      <vt:lpstr>Reporting installment payments </vt:lpstr>
      <vt:lpstr>Reporting installment payments1</vt:lpstr>
      <vt:lpstr>When installment purchase nears maturity</vt:lpstr>
      <vt:lpstr>Refunding excess installment payments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521</cp:revision>
  <cp:lastPrinted>2020-01-10T14:41:31Z</cp:lastPrinted>
  <dcterms:created xsi:type="dcterms:W3CDTF">2019-11-01T12:34:11Z</dcterms:created>
  <dcterms:modified xsi:type="dcterms:W3CDTF">2025-04-03T18:53:59Z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