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455" r:id="rId2"/>
    <p:sldId id="456" r:id="rId3"/>
    <p:sldId id="458" r:id="rId4"/>
    <p:sldId id="315"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online.retirement.sc.gov/MemberAccess/welcome"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https://forms.retirement.sc.gov/formGenericGet.do?formNum=web2101.xdp"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forms.retirement.sc.gov/formGenericGet.do?formNum=web2209.xdp" TargetMode="Externa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Service purchase:</a:t>
            </a:r>
            <a:br>
              <a:rPr lang="en-US" dirty="0"/>
            </a:br>
            <a:r>
              <a:rPr lang="en-US" dirty="0"/>
              <a:t>process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Requesting a service purchase invoice</a:t>
            </a:r>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idx="1"/>
          </p:nvPr>
        </p:nvSpPr>
        <p:spPr/>
        <p:txBody>
          <a:bodyPr>
            <a:normAutofit/>
          </a:bodyPr>
          <a:lstStyle/>
          <a:p>
            <a:pPr eaLnBrk="1" hangingPunct="1"/>
            <a:r>
              <a:rPr lang="en-US" altLang="en-US" dirty="0"/>
              <a:t>Members can submit a request online through </a:t>
            </a:r>
            <a:r>
              <a:rPr lang="en-US" altLang="en-US" dirty="0">
                <a:hlinkClick r:id="rId3"/>
              </a:rPr>
              <a:t>Member Access</a:t>
            </a:r>
            <a:r>
              <a:rPr lang="en-US" altLang="en-US" dirty="0"/>
              <a:t>. </a:t>
            </a:r>
          </a:p>
          <a:p>
            <a:pPr lvl="1" eaLnBrk="1" hangingPunct="1"/>
            <a:r>
              <a:rPr lang="en-US" altLang="en-US" dirty="0"/>
              <a:t>Members may also complete and submit </a:t>
            </a:r>
            <a:r>
              <a:rPr lang="en-US" altLang="en-US" i="1" u="sng" dirty="0">
                <a:hlinkClick r:id="rId4"/>
              </a:rPr>
              <a:t>Request for Service Purchase Cost</a:t>
            </a:r>
            <a:r>
              <a:rPr lang="en-US" altLang="en-US" i="1" dirty="0"/>
              <a:t> </a:t>
            </a:r>
            <a:r>
              <a:rPr lang="en-US" altLang="en-US" dirty="0"/>
              <a:t>(Form 2101) or contact PEBA Customer Service.</a:t>
            </a:r>
          </a:p>
          <a:p>
            <a:pPr eaLnBrk="1" hangingPunct="1"/>
            <a:r>
              <a:rPr lang="en-US" altLang="en-US" dirty="0"/>
              <a:t>Additional forms/documents may be required for certain service types. </a:t>
            </a:r>
          </a:p>
          <a:p>
            <a:pPr lvl="1" eaLnBrk="1" hangingPunct="1"/>
            <a:r>
              <a:rPr lang="en-US" altLang="en-US" dirty="0"/>
              <a:t>Indicated in Member Access or on Form 2101.</a:t>
            </a:r>
          </a:p>
          <a:p>
            <a:pPr eaLnBrk="1" hangingPunct="1"/>
            <a:r>
              <a:rPr lang="en-US" altLang="en-US" dirty="0"/>
              <a:t>All required information must be received within 90 days of submitting the request, or the request expires.</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Content Placeholder 1">
            <a:extLst>
              <a:ext uri="{FF2B5EF4-FFF2-40B4-BE49-F238E27FC236}">
                <a16:creationId xmlns:a16="http://schemas.microsoft.com/office/drawing/2014/main" id="{DB43687C-B34E-6384-55F1-CC5AB1422BDC}"/>
              </a:ext>
            </a:extLst>
          </p:cNvPr>
          <p:cNvSpPr>
            <a:spLocks noGrp="1"/>
          </p:cNvSpPr>
          <p:nvPr>
            <p:ph sz="half" idx="1"/>
          </p:nvPr>
        </p:nvSpPr>
        <p:spPr/>
        <p:txBody>
          <a:bodyPr/>
          <a:lstStyle/>
          <a:p>
            <a:pPr eaLnBrk="1" hangingPunct="1"/>
            <a:r>
              <a:rPr lang="en-US" altLang="en-US" dirty="0"/>
              <a:t>Complete </a:t>
            </a:r>
            <a:r>
              <a:rPr lang="en-US" altLang="en-US" i="1" u="sng" dirty="0">
                <a:hlinkClick r:id="rId2"/>
              </a:rPr>
              <a:t>Service Purchase Salary Verification</a:t>
            </a:r>
            <a:r>
              <a:rPr lang="en-US" altLang="en-US" dirty="0"/>
              <a:t> (Form 2209) and upload in EES. </a:t>
            </a:r>
          </a:p>
          <a:p>
            <a:pPr eaLnBrk="1" hangingPunct="1"/>
            <a:r>
              <a:rPr lang="en-US" altLang="en-US" dirty="0"/>
              <a:t>Include any additional earnings subject to retirement withholdings, such as:</a:t>
            </a:r>
          </a:p>
          <a:p>
            <a:pPr lvl="1" eaLnBrk="1" hangingPunct="1"/>
            <a:r>
              <a:rPr lang="en-US" altLang="en-US" dirty="0"/>
              <a:t>Employer-mandated overtime pay;</a:t>
            </a:r>
          </a:p>
          <a:p>
            <a:pPr lvl="1" eaLnBrk="1" hangingPunct="1"/>
            <a:r>
              <a:rPr lang="en-US" altLang="en-US" dirty="0"/>
              <a:t>Summer school;</a:t>
            </a:r>
          </a:p>
          <a:p>
            <a:pPr lvl="1" eaLnBrk="1" hangingPunct="1"/>
            <a:r>
              <a:rPr lang="en-US" altLang="en-US" dirty="0"/>
              <a:t>Additional course load;</a:t>
            </a:r>
          </a:p>
          <a:p>
            <a:pPr lvl="1" eaLnBrk="1" hangingPunct="1"/>
            <a:r>
              <a:rPr lang="en-US" altLang="en-US" dirty="0"/>
              <a:t>Differentials;</a:t>
            </a:r>
          </a:p>
          <a:p>
            <a:pPr lvl="1" eaLnBrk="1" hangingPunct="1"/>
            <a:r>
              <a:rPr lang="en-US" altLang="en-US" dirty="0"/>
              <a:t>Stipends; and </a:t>
            </a:r>
          </a:p>
          <a:p>
            <a:pPr lvl="1" eaLnBrk="1" hangingPunct="1"/>
            <a:r>
              <a:rPr lang="en-US" altLang="en-US" dirty="0"/>
              <a:t>Coaching supplements.</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Salary verification</a:t>
            </a:r>
            <a:endParaRPr lang="en-US" dirty="0"/>
          </a:p>
        </p:txBody>
      </p:sp>
    </p:spTree>
    <p:extLst>
      <p:ext uri="{BB962C8B-B14F-4D97-AF65-F5344CB8AC3E}">
        <p14:creationId xmlns:p14="http://schemas.microsoft.com/office/powerpoint/2010/main" val="1247035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a:extLst>
              <a:ext uri="{FF2B5EF4-FFF2-40B4-BE49-F238E27FC236}">
                <a16:creationId xmlns:a16="http://schemas.microsoft.com/office/drawing/2014/main" id="{B98F9B8A-1800-4DFE-84E9-D7ED047B19B4}"/>
              </a:ext>
            </a:extLst>
          </p:cNvPr>
          <p:cNvSpPr>
            <a:spLocks noGrp="1" noChangeArrowheads="1"/>
          </p:cNvSpPr>
          <p:nvPr>
            <p:ph sz="half" idx="1"/>
          </p:nvPr>
        </p:nvSpPr>
        <p:spPr/>
        <p:txBody>
          <a:bodyPr>
            <a:normAutofit/>
          </a:bodyPr>
          <a:lstStyle/>
          <a:p>
            <a:pPr eaLnBrk="1" hangingPunct="1"/>
            <a:r>
              <a:rPr lang="en-US" altLang="en-US" dirty="0"/>
              <a:t>Member receives a </a:t>
            </a:r>
            <a:r>
              <a:rPr lang="en-US" altLang="en-US" i="1" dirty="0"/>
              <a:t>Member Service Payment Invoice </a:t>
            </a:r>
            <a:r>
              <a:rPr lang="en-US" altLang="en-US" dirty="0"/>
              <a:t>within 30 days of PEBA receiving all information.</a:t>
            </a:r>
          </a:p>
          <a:p>
            <a:pPr lvl="1" eaLnBrk="1" hangingPunct="1"/>
            <a:r>
              <a:rPr lang="en-US" altLang="en-US" dirty="0"/>
              <a:t>Payment invoices valid for six months.</a:t>
            </a:r>
          </a:p>
          <a:p>
            <a:pPr lvl="1" eaLnBrk="1" hangingPunct="1"/>
            <a:r>
              <a:rPr lang="en-US" altLang="en-US" dirty="0"/>
              <a:t>Expiration date provided on invoice.</a:t>
            </a:r>
          </a:p>
          <a:p>
            <a:pPr eaLnBrk="1" hangingPunct="1"/>
            <a:r>
              <a:rPr lang="en-US" altLang="en-US" dirty="0"/>
              <a:t>Payment accepted if received on or before the expiration date as long as member is actively employed.</a:t>
            </a:r>
          </a:p>
        </p:txBody>
      </p:sp>
      <p:sp>
        <p:nvSpPr>
          <p:cNvPr id="2" name="Content Placeholder 1">
            <a:extLst>
              <a:ext uri="{FF2B5EF4-FFF2-40B4-BE49-F238E27FC236}">
                <a16:creationId xmlns:a16="http://schemas.microsoft.com/office/drawing/2014/main" id="{AC013F90-9CDE-D17D-5F9F-8F2CE6761C83}"/>
              </a:ext>
            </a:extLst>
          </p:cNvPr>
          <p:cNvSpPr>
            <a:spLocks noGrp="1"/>
          </p:cNvSpPr>
          <p:nvPr>
            <p:ph sz="half" idx="2"/>
          </p:nvPr>
        </p:nvSpPr>
        <p:spPr/>
        <p:txBody>
          <a:bodyPr/>
          <a:lstStyle/>
          <a:p>
            <a:pPr eaLnBrk="1" hangingPunct="1"/>
            <a:r>
              <a:rPr lang="en-US" altLang="en-US" dirty="0"/>
              <a:t>After expiration, all service verification remains on file for later service purchase.</a:t>
            </a:r>
          </a:p>
          <a:p>
            <a:pPr lvl="1" eaLnBrk="1" hangingPunct="1"/>
            <a:r>
              <a:rPr lang="en-US" altLang="en-US" dirty="0"/>
              <a:t>If installment payment option not set prior to expiration date, service prorated if partial payment received. </a:t>
            </a:r>
          </a:p>
          <a:p>
            <a:pPr lvl="1" eaLnBrk="1" hangingPunct="1"/>
            <a:r>
              <a:rPr lang="en-US" altLang="en-US" dirty="0"/>
              <a:t>Member cannot purchase remaining service or same type of service until the next fiscal year. </a:t>
            </a:r>
          </a:p>
          <a:p>
            <a:pPr eaLnBrk="1" hangingPunct="1"/>
            <a:r>
              <a:rPr lang="en-US" altLang="en-US" dirty="0"/>
              <a:t>New service purchase requests require new salary verification from employer. </a:t>
            </a:r>
          </a:p>
        </p:txBody>
      </p:sp>
      <p:sp>
        <p:nvSpPr>
          <p:cNvPr id="25604" name="Slide Number Placeholder 3">
            <a:extLst>
              <a:ext uri="{FF2B5EF4-FFF2-40B4-BE49-F238E27FC236}">
                <a16:creationId xmlns:a16="http://schemas.microsoft.com/office/drawing/2014/main" id="{8EF760C1-7434-4E08-B4E8-61C589D5B24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4</a:t>
            </a:fld>
            <a:endParaRPr lang="en-US" altLang="en-US" sz="1400">
              <a:solidFill>
                <a:schemeClr val="bg1"/>
              </a:solidFill>
              <a:latin typeface="Times New Roman" panose="02020603050405020304" pitchFamily="18" charset="0"/>
            </a:endParaRPr>
          </a:p>
        </p:txBody>
      </p:sp>
      <p:sp>
        <p:nvSpPr>
          <p:cNvPr id="25602" name="Title 1">
            <a:extLst>
              <a:ext uri="{FF2B5EF4-FFF2-40B4-BE49-F238E27FC236}">
                <a16:creationId xmlns:a16="http://schemas.microsoft.com/office/drawing/2014/main" id="{1C4B7D56-F89F-4C0E-A961-BC7E07C3B9B6}"/>
              </a:ext>
            </a:extLst>
          </p:cNvPr>
          <p:cNvSpPr>
            <a:spLocks noGrp="1" noChangeArrowheads="1"/>
          </p:cNvSpPr>
          <p:nvPr>
            <p:ph type="title"/>
          </p:nvPr>
        </p:nvSpPr>
        <p:spPr/>
        <p:txBody>
          <a:bodyPr/>
          <a:lstStyle/>
          <a:p>
            <a:pPr eaLnBrk="1" hangingPunct="1"/>
            <a:r>
              <a:rPr lang="en-US" altLang="en-US" dirty="0"/>
              <a:t>Service purchase invoices</a:t>
            </a:r>
          </a:p>
        </p:txBody>
      </p:sp>
    </p:spTree>
  </p:cSld>
  <p:clrMapOvr>
    <a:masterClrMapping/>
  </p:clrMapOvr>
  <mc:AlternateContent xmlns:mc="http://schemas.openxmlformats.org/markup-compatibility/2006" xmlns:p14="http://schemas.microsoft.com/office/powerpoint/2010/main">
    <mc:Choice Requires="p14">
      <p:transition spd="slow" p14:dur="2000" advTm="44691"/>
    </mc:Choice>
    <mc:Fallback xmlns="">
      <p:transition spd="slow" advTm="4469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23508</TotalTime>
  <Words>251</Words>
  <Application>Microsoft Office PowerPoint</Application>
  <PresentationFormat>Widescreen</PresentationFormat>
  <Paragraphs>35</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Service purchase: process</vt:lpstr>
      <vt:lpstr>Requesting a service purchase invoice</vt:lpstr>
      <vt:lpstr>Salary verification</vt:lpstr>
      <vt:lpstr>Service purchase invoices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518</cp:revision>
  <cp:lastPrinted>2020-01-10T14:41:31Z</cp:lastPrinted>
  <dcterms:created xsi:type="dcterms:W3CDTF">2019-11-01T12:34:11Z</dcterms:created>
  <dcterms:modified xsi:type="dcterms:W3CDTF">2025-04-03T18:18:45Z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