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455" r:id="rId2"/>
    <p:sldId id="456" r:id="rId3"/>
    <p:sldId id="458" r:id="rId4"/>
    <p:sldId id="315" r:id="rId5"/>
    <p:sldId id="459" r:id="rId6"/>
    <p:sldId id="460"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indexed_service_credit_threshold_chart.pdf"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Service purchase:</a:t>
            </a:r>
            <a:br>
              <a:rPr lang="en-US" dirty="0"/>
            </a:br>
            <a:r>
              <a:rPr lang="en-US" dirty="0"/>
              <a:t>rules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normAutofit/>
          </a:bodyPr>
          <a:lstStyle/>
          <a:p>
            <a:pPr eaLnBrk="1" hangingPunct="1"/>
            <a:r>
              <a:rPr lang="en-US" altLang="en-US" dirty="0"/>
              <a:t>Active members may be eligible to establish additional service credit by:</a:t>
            </a:r>
          </a:p>
          <a:p>
            <a:pPr lvl="1" eaLnBrk="1" hangingPunct="1"/>
            <a:r>
              <a:rPr lang="en-US" altLang="en-US" dirty="0"/>
              <a:t>Purchasing qualified service; </a:t>
            </a:r>
          </a:p>
          <a:p>
            <a:pPr lvl="1" eaLnBrk="1" hangingPunct="1"/>
            <a:r>
              <a:rPr lang="en-US" altLang="en-US" dirty="0"/>
              <a:t>Restoring previously withdrawn service or transferring eligible SCRS service to PORS service; and</a:t>
            </a:r>
          </a:p>
          <a:p>
            <a:pPr lvl="1" eaLnBrk="1" hangingPunct="1"/>
            <a:r>
              <a:rPr lang="en-US" altLang="en-US" dirty="0"/>
              <a:t>Buying up to five years of non-qualified service. </a:t>
            </a:r>
          </a:p>
          <a:p>
            <a:pPr eaLnBrk="1" hangingPunct="1"/>
            <a:r>
              <a:rPr lang="en-US" altLang="en-US" dirty="0"/>
              <a:t>May establish each type of service credit once within a fiscal year.</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Purchasing service credit</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43687C-B34E-6384-55F1-CC5AB1422BDC}"/>
              </a:ext>
            </a:extLst>
          </p:cNvPr>
          <p:cNvSpPr>
            <a:spLocks noGrp="1"/>
          </p:cNvSpPr>
          <p:nvPr>
            <p:ph sz="half" idx="1"/>
          </p:nvPr>
        </p:nvSpPr>
        <p:spPr/>
        <p:txBody>
          <a:bodyPr>
            <a:normAutofit/>
          </a:bodyPr>
          <a:lstStyle/>
          <a:p>
            <a:pPr eaLnBrk="1" hangingPunct="1"/>
            <a:r>
              <a:rPr lang="en-US" altLang="en-US" dirty="0"/>
              <a:t>Must be active, contributing member.</a:t>
            </a:r>
          </a:p>
          <a:p>
            <a:pPr eaLnBrk="1" hangingPunct="1"/>
            <a:r>
              <a:rPr lang="en-US" altLang="en-US" dirty="0"/>
              <a:t>Must have five years earned service to purchase non-qualified time.</a:t>
            </a:r>
          </a:p>
        </p:txBody>
      </p:sp>
      <p:sp>
        <p:nvSpPr>
          <p:cNvPr id="3" name="Content Placeholder 2">
            <a:extLst>
              <a:ext uri="{FF2B5EF4-FFF2-40B4-BE49-F238E27FC236}">
                <a16:creationId xmlns:a16="http://schemas.microsoft.com/office/drawing/2014/main" id="{86C77D85-E2FF-BE6E-9144-815B221D63DF}"/>
              </a:ext>
            </a:extLst>
          </p:cNvPr>
          <p:cNvSpPr>
            <a:spLocks noGrp="1"/>
          </p:cNvSpPr>
          <p:nvPr>
            <p:ph sz="half" idx="2"/>
          </p:nvPr>
        </p:nvSpPr>
        <p:spPr/>
        <p:txBody>
          <a:bodyPr/>
          <a:lstStyle/>
          <a:p>
            <a:pPr eaLnBrk="1" hangingPunct="1"/>
            <a:r>
              <a:rPr lang="en-US" altLang="en-US" dirty="0"/>
              <a:t>All service purchases must be completed before leaving employment.</a:t>
            </a:r>
          </a:p>
          <a:p>
            <a:pPr lvl="1" eaLnBrk="1" hangingPunct="1"/>
            <a:r>
              <a:rPr lang="en-US" altLang="en-US" dirty="0"/>
              <a:t>If member terminates employment within one year of retirement eligibility, the member has an additional five business days after termination to purchase any service they are otherwise eligible to purchase.</a:t>
            </a:r>
          </a:p>
          <a:p>
            <a:pPr eaLnBrk="1" hangingPunct="1"/>
            <a:r>
              <a:rPr lang="en-US" altLang="en-US" dirty="0"/>
              <a:t>No duplication of benefits in another defined benefit plan, except for military plan.</a:t>
            </a:r>
          </a:p>
          <a:p>
            <a:pPr eaLnBrk="1" hangingPunct="1"/>
            <a:r>
              <a:rPr lang="en-US" altLang="en-US" dirty="0"/>
              <a:t>No overlapping service credit. </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Service purchase requirements</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4</a:t>
            </a:fld>
            <a:endParaRPr lang="en-US" altLang="en-US" sz="1400">
              <a:solidFill>
                <a:schemeClr val="bg1"/>
              </a:solidFill>
              <a:latin typeface="Times New Roman" panose="02020603050405020304" pitchFamily="18" charset="0"/>
            </a:endParaRPr>
          </a:p>
        </p:txBody>
      </p:sp>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hangingPunct="1"/>
            <a:r>
              <a:rPr lang="en-US" altLang="en-US" dirty="0"/>
              <a:t>Purchased service is considered earned service when it is from:</a:t>
            </a:r>
          </a:p>
          <a:p>
            <a:pPr lvl="1" eaLnBrk="1" hangingPunct="1"/>
            <a:r>
              <a:rPr lang="en-US" altLang="en-US" dirty="0"/>
              <a:t>Withdrawn earned service;</a:t>
            </a:r>
          </a:p>
          <a:p>
            <a:pPr lvl="1" eaLnBrk="1" hangingPunct="1"/>
            <a:r>
              <a:rPr lang="en-US" altLang="en-US" dirty="0"/>
              <a:t>State ORP service;</a:t>
            </a:r>
          </a:p>
          <a:p>
            <a:pPr lvl="1" eaLnBrk="1" hangingPunct="1"/>
            <a:r>
              <a:rPr lang="en-US" altLang="en-US" dirty="0"/>
              <a:t>Military leave of absence service; </a:t>
            </a:r>
          </a:p>
          <a:p>
            <a:pPr lvl="1" eaLnBrk="1" hangingPunct="1"/>
            <a:r>
              <a:rPr lang="en-US" altLang="en-US" dirty="0"/>
              <a:t>Workers’ compensation; or</a:t>
            </a:r>
          </a:p>
          <a:p>
            <a:pPr lvl="1" eaLnBrk="1" hangingPunct="1"/>
            <a:r>
              <a:rPr lang="en-US" altLang="en-US" dirty="0"/>
              <a:t>Transfer from SCRS to PORS. </a:t>
            </a:r>
          </a:p>
          <a:p>
            <a:pPr eaLnBrk="1" hangingPunct="1"/>
            <a:r>
              <a:rPr lang="en-US" altLang="en-US" dirty="0"/>
              <a:t>Earnings associated with earned service may be included when determining average final compensation.</a:t>
            </a:r>
          </a:p>
          <a:p>
            <a:pPr eaLnBrk="1" hangingPunct="1"/>
            <a:r>
              <a:rPr lang="en-US" altLang="en-US" dirty="0"/>
              <a:t>Other types of purchased service (e.g., public, educational, military or non-qualified service) are not considered earned service.</a:t>
            </a:r>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Purchased service counting toward earned service</a:t>
            </a: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5E552-56E0-6E61-1BBD-F432076D74A9}"/>
              </a:ext>
            </a:extLst>
          </p:cNvPr>
          <p:cNvSpPr>
            <a:spLocks noGrp="1"/>
          </p:cNvSpPr>
          <p:nvPr>
            <p:ph type="title"/>
          </p:nvPr>
        </p:nvSpPr>
        <p:spPr/>
        <p:txBody>
          <a:bodyPr/>
          <a:lstStyle/>
          <a:p>
            <a:r>
              <a:rPr lang="en-US" altLang="en-US" dirty="0"/>
              <a:t>Purchased service and retirement eligibility</a:t>
            </a:r>
            <a:endParaRPr lang="en-US" dirty="0"/>
          </a:p>
        </p:txBody>
      </p:sp>
      <p:sp>
        <p:nvSpPr>
          <p:cNvPr id="3" name="Content Placeholder 2">
            <a:extLst>
              <a:ext uri="{FF2B5EF4-FFF2-40B4-BE49-F238E27FC236}">
                <a16:creationId xmlns:a16="http://schemas.microsoft.com/office/drawing/2014/main" id="{20CDD4A8-7E3C-C650-45E4-817EB7D4CA24}"/>
              </a:ext>
            </a:extLst>
          </p:cNvPr>
          <p:cNvSpPr>
            <a:spLocks noGrp="1"/>
          </p:cNvSpPr>
          <p:nvPr>
            <p:ph idx="1"/>
          </p:nvPr>
        </p:nvSpPr>
        <p:spPr/>
        <p:txBody>
          <a:bodyPr/>
          <a:lstStyle/>
          <a:p>
            <a:pPr eaLnBrk="1" hangingPunct="1"/>
            <a:r>
              <a:rPr lang="en-US" altLang="en-US" dirty="0"/>
              <a:t>Counts toward total retirement service credit requirements. </a:t>
            </a:r>
          </a:p>
          <a:p>
            <a:pPr eaLnBrk="1" hangingPunct="1"/>
            <a:r>
              <a:rPr lang="en-US" altLang="en-US" dirty="0"/>
              <a:t>Does not count toward earned service requirements except as identified on the prior slide. </a:t>
            </a:r>
          </a:p>
          <a:p>
            <a:pPr eaLnBrk="1" hangingPunct="1"/>
            <a:r>
              <a:rPr lang="en-US" altLang="en-US" dirty="0"/>
              <a:t>Does not count toward retirement age requirements.</a:t>
            </a:r>
          </a:p>
          <a:p>
            <a:pPr eaLnBrk="1" hangingPunct="1"/>
            <a:r>
              <a:rPr lang="en-US" altLang="en-US" dirty="0"/>
              <a:t>Some types of purchased service cannot be used for retiree health insurance eligibility. Member should contact PEBA for more information.</a:t>
            </a:r>
          </a:p>
        </p:txBody>
      </p:sp>
      <p:sp>
        <p:nvSpPr>
          <p:cNvPr id="4" name="Slide Number Placeholder 3">
            <a:extLst>
              <a:ext uri="{FF2B5EF4-FFF2-40B4-BE49-F238E27FC236}">
                <a16:creationId xmlns:a16="http://schemas.microsoft.com/office/drawing/2014/main" id="{C8D45D86-7FFC-915D-9744-1589B5ADB9D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275981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982458-F93F-51F6-F00D-FE84BB793836}"/>
              </a:ext>
            </a:extLst>
          </p:cNvPr>
          <p:cNvSpPr>
            <a:spLocks noGrp="1"/>
          </p:cNvSpPr>
          <p:nvPr>
            <p:ph sz="half" idx="1"/>
          </p:nvPr>
        </p:nvSpPr>
        <p:spPr/>
        <p:txBody>
          <a:bodyPr/>
          <a:lstStyle/>
          <a:p>
            <a:pPr eaLnBrk="1" hangingPunct="1"/>
            <a:r>
              <a:rPr lang="en-US" altLang="en-US" dirty="0"/>
              <a:t>Indexed Service Credit Threshold </a:t>
            </a:r>
            <a:r>
              <a:rPr lang="en-US" altLang="en-US" dirty="0">
                <a:hlinkClick r:id="rId2"/>
              </a:rPr>
              <a:t>chart</a:t>
            </a:r>
            <a:r>
              <a:rPr lang="en-US" altLang="en-US" dirty="0"/>
              <a:t> used for:</a:t>
            </a:r>
          </a:p>
          <a:p>
            <a:pPr lvl="1" eaLnBrk="1" hangingPunct="1"/>
            <a:r>
              <a:rPr lang="en-US" altLang="en-US" dirty="0"/>
              <a:t>Public service;</a:t>
            </a:r>
          </a:p>
          <a:p>
            <a:pPr lvl="1" eaLnBrk="1" hangingPunct="1"/>
            <a:r>
              <a:rPr lang="en-US" altLang="en-US" dirty="0"/>
              <a:t>Educational service; and</a:t>
            </a:r>
          </a:p>
          <a:p>
            <a:pPr lvl="1" eaLnBrk="1" hangingPunct="1"/>
            <a:r>
              <a:rPr lang="en-US" altLang="en-US" dirty="0"/>
              <a:t>State ORP service. </a:t>
            </a:r>
          </a:p>
          <a:p>
            <a:pPr eaLnBrk="1" hangingPunct="1"/>
            <a:r>
              <a:rPr lang="en-US" altLang="en-US" dirty="0"/>
              <a:t>Formula may also be applied to:</a:t>
            </a:r>
          </a:p>
          <a:p>
            <a:pPr lvl="1" eaLnBrk="1" hangingPunct="1"/>
            <a:r>
              <a:rPr lang="en-US" altLang="en-US" dirty="0"/>
              <a:t>Previously purchased part-time credit; or</a:t>
            </a:r>
          </a:p>
          <a:p>
            <a:pPr lvl="1" eaLnBrk="1" hangingPunct="1"/>
            <a:r>
              <a:rPr lang="en-US" altLang="en-US" dirty="0"/>
              <a:t>Previously earned part-time credit from before July 1, 1996.</a:t>
            </a:r>
            <a:endParaRPr lang="en-US" dirty="0"/>
          </a:p>
        </p:txBody>
      </p:sp>
      <p:sp>
        <p:nvSpPr>
          <p:cNvPr id="3" name="Title 2">
            <a:extLst>
              <a:ext uri="{FF2B5EF4-FFF2-40B4-BE49-F238E27FC236}">
                <a16:creationId xmlns:a16="http://schemas.microsoft.com/office/drawing/2014/main" id="{905809BA-EE7D-14F0-518E-9B5423896926}"/>
              </a:ext>
            </a:extLst>
          </p:cNvPr>
          <p:cNvSpPr>
            <a:spLocks noGrp="1"/>
          </p:cNvSpPr>
          <p:nvPr>
            <p:ph type="title"/>
          </p:nvPr>
        </p:nvSpPr>
        <p:spPr/>
        <p:txBody>
          <a:bodyPr/>
          <a:lstStyle/>
          <a:p>
            <a:r>
              <a:rPr lang="en-US" altLang="en-US" dirty="0"/>
              <a:t>Calculating purchased service credit</a:t>
            </a:r>
            <a:endParaRPr lang="en-US" dirty="0"/>
          </a:p>
        </p:txBody>
      </p:sp>
      <p:sp>
        <p:nvSpPr>
          <p:cNvPr id="4" name="Slide Number Placeholder 3">
            <a:extLst>
              <a:ext uri="{FF2B5EF4-FFF2-40B4-BE49-F238E27FC236}">
                <a16:creationId xmlns:a16="http://schemas.microsoft.com/office/drawing/2014/main" id="{BE06C9DC-9800-819C-40AD-72A92BF0829E}"/>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155136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23431</TotalTime>
  <Words>345</Words>
  <Application>Microsoft Office PowerPoint</Application>
  <PresentationFormat>Widescreen</PresentationFormat>
  <Paragraphs>48</Paragraphs>
  <Slides>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Service purchase: rules</vt:lpstr>
      <vt:lpstr>Purchasing service credit</vt:lpstr>
      <vt:lpstr>Service purchase requirements</vt:lpstr>
      <vt:lpstr>Purchased service counting toward earned service</vt:lpstr>
      <vt:lpstr>Purchased service and retirement eligibility</vt:lpstr>
      <vt:lpstr>Calculating purchased service credit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519</cp:revision>
  <cp:lastPrinted>2020-01-10T14:41:31Z</cp:lastPrinted>
  <dcterms:created xsi:type="dcterms:W3CDTF">2019-11-01T12:34:11Z</dcterms:created>
  <dcterms:modified xsi:type="dcterms:W3CDTF">2025-04-03T16:42:13Z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