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455" r:id="rId2"/>
    <p:sldId id="456" r:id="rId3"/>
    <p:sldId id="457" r:id="rId4"/>
    <p:sldId id="458" r:id="rId5"/>
    <p:sldId id="315" r:id="rId6"/>
    <p:sldId id="465" r:id="rId7"/>
    <p:sldId id="466" r:id="rId8"/>
    <p:sldId id="467" r:id="rId9"/>
    <p:sldId id="468" r:id="rId10"/>
    <p:sldId id="469" r:id="rId11"/>
    <p:sldId id="263"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4/3/2025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34267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11</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Service purchase:</a:t>
            </a:r>
            <a:br>
              <a:rPr lang="en-US" dirty="0"/>
            </a:br>
            <a:r>
              <a:rPr lang="en-US" dirty="0"/>
              <a:t>types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0C4B92C-B11B-64BD-DDBB-46895C65F67E}"/>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3" name="Content Placeholder 2">
            <a:extLst>
              <a:ext uri="{FF2B5EF4-FFF2-40B4-BE49-F238E27FC236}">
                <a16:creationId xmlns:a16="http://schemas.microsoft.com/office/drawing/2014/main" id="{D0E693AD-08C5-187A-6491-911D4D90C7B1}"/>
              </a:ext>
            </a:extLst>
          </p:cNvPr>
          <p:cNvSpPr>
            <a:spLocks noGrp="1"/>
          </p:cNvSpPr>
          <p:nvPr>
            <p:ph sz="half" idx="1"/>
          </p:nvPr>
        </p:nvSpPr>
        <p:spPr/>
        <p:txBody>
          <a:bodyPr/>
          <a:lstStyle/>
          <a:p>
            <a:pPr eaLnBrk="1" hangingPunct="1"/>
            <a:r>
              <a:rPr lang="en-US" altLang="en-US" dirty="0"/>
              <a:t>Member must have:</a:t>
            </a:r>
          </a:p>
          <a:p>
            <a:pPr lvl="1" eaLnBrk="1" hangingPunct="1"/>
            <a:r>
              <a:rPr lang="en-US" altLang="en-US" dirty="0"/>
              <a:t>Active PORS account; and</a:t>
            </a:r>
          </a:p>
          <a:p>
            <a:pPr lvl="1" eaLnBrk="1" hangingPunct="1"/>
            <a:r>
              <a:rPr lang="en-US" altLang="en-US" dirty="0"/>
              <a:t>Non-concurrent SCRS service, meaning the SCRS service is for a period of time not already covered by PORS service.</a:t>
            </a:r>
          </a:p>
          <a:p>
            <a:pPr eaLnBrk="1" hangingPunct="1"/>
            <a:r>
              <a:rPr lang="en-US" altLang="en-US" dirty="0"/>
              <a:t>Cost based on 5% of current earnable compensation for each year transferred.</a:t>
            </a:r>
          </a:p>
          <a:p>
            <a:endParaRPr lang="en-US" dirty="0"/>
          </a:p>
        </p:txBody>
      </p:sp>
      <p:sp>
        <p:nvSpPr>
          <p:cNvPr id="2" name="Title 1">
            <a:extLst>
              <a:ext uri="{FF2B5EF4-FFF2-40B4-BE49-F238E27FC236}">
                <a16:creationId xmlns:a16="http://schemas.microsoft.com/office/drawing/2014/main" id="{11FCAAFC-852B-153C-066C-93B2DE104C77}"/>
              </a:ext>
            </a:extLst>
          </p:cNvPr>
          <p:cNvSpPr>
            <a:spLocks noGrp="1"/>
          </p:cNvSpPr>
          <p:nvPr>
            <p:ph type="title"/>
          </p:nvPr>
        </p:nvSpPr>
        <p:spPr/>
        <p:txBody>
          <a:bodyPr/>
          <a:lstStyle/>
          <a:p>
            <a:r>
              <a:rPr lang="en-US" dirty="0"/>
              <a:t>Transfer to PORS service</a:t>
            </a:r>
          </a:p>
        </p:txBody>
      </p:sp>
    </p:spTree>
    <p:extLst>
      <p:ext uri="{BB962C8B-B14F-4D97-AF65-F5344CB8AC3E}">
        <p14:creationId xmlns:p14="http://schemas.microsoft.com/office/powerpoint/2010/main" val="1999707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11</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8D603E-0FFE-5982-4B68-942BBFA5AA1E}"/>
              </a:ext>
            </a:extLst>
          </p:cNvPr>
          <p:cNvSpPr>
            <a:spLocks noGrp="1"/>
          </p:cNvSpPr>
          <p:nvPr>
            <p:ph type="title"/>
          </p:nvPr>
        </p:nvSpPr>
        <p:spPr/>
        <p:txBody>
          <a:bodyPr/>
          <a:lstStyle/>
          <a:p>
            <a:r>
              <a:rPr lang="en-US" dirty="0"/>
              <a:t>Public service</a:t>
            </a:r>
          </a:p>
        </p:txBody>
      </p:sp>
      <p:sp>
        <p:nvSpPr>
          <p:cNvPr id="6" name="Content Placeholder 5">
            <a:extLst>
              <a:ext uri="{FF2B5EF4-FFF2-40B4-BE49-F238E27FC236}">
                <a16:creationId xmlns:a16="http://schemas.microsoft.com/office/drawing/2014/main" id="{56A69BCA-0A9B-3E80-2344-BC60E382F65E}"/>
              </a:ext>
            </a:extLst>
          </p:cNvPr>
          <p:cNvSpPr>
            <a:spLocks noGrp="1"/>
          </p:cNvSpPr>
          <p:nvPr>
            <p:ph idx="1"/>
          </p:nvPr>
        </p:nvSpPr>
        <p:spPr/>
        <p:txBody>
          <a:bodyPr>
            <a:normAutofit/>
          </a:bodyPr>
          <a:lstStyle/>
          <a:p>
            <a:pPr eaLnBrk="1" hangingPunct="1"/>
            <a:r>
              <a:rPr lang="en-US" altLang="en-US" dirty="0"/>
              <a:t>Public service for paid service as employee of:</a:t>
            </a:r>
          </a:p>
          <a:p>
            <a:pPr lvl="1" eaLnBrk="1" hangingPunct="1"/>
            <a:r>
              <a:rPr lang="en-US" altLang="en-US" dirty="0"/>
              <a:t>U.S. government;</a:t>
            </a:r>
          </a:p>
          <a:p>
            <a:pPr lvl="1" eaLnBrk="1" hangingPunct="1"/>
            <a:r>
              <a:rPr lang="en-US" altLang="en-US" dirty="0"/>
              <a:t>Any state government; or</a:t>
            </a:r>
          </a:p>
          <a:p>
            <a:pPr lvl="1" eaLnBrk="1" hangingPunct="1"/>
            <a:r>
              <a:rPr lang="en-US" altLang="en-US" dirty="0"/>
              <a:t>Any political subdivision in the U.S. </a:t>
            </a:r>
          </a:p>
          <a:p>
            <a:pPr eaLnBrk="1" hangingPunct="1"/>
            <a:r>
              <a:rPr lang="en-US" altLang="en-US" dirty="0"/>
              <a:t>Actuarially neutral payment based partially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16% of career-highest salary.</a:t>
            </a:r>
          </a:p>
        </p:txBody>
      </p:sp>
      <p:sp>
        <p:nvSpPr>
          <p:cNvPr id="4" name="Slide Number Placeholder 3"/>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3968392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p:txBody>
          <a:bodyPr>
            <a:normAutofit/>
          </a:bodyPr>
          <a:lstStyle/>
          <a:p>
            <a:pPr eaLnBrk="1" hangingPunct="1"/>
            <a:r>
              <a:rPr lang="en-US" altLang="en-US" dirty="0"/>
              <a:t>Educational service for any period of paid classroom teaching:</a:t>
            </a:r>
          </a:p>
          <a:p>
            <a:pPr lvl="1" eaLnBrk="1" hangingPunct="1"/>
            <a:r>
              <a:rPr lang="en-US" altLang="en-US" dirty="0"/>
              <a:t>In kindergarten through 12</a:t>
            </a:r>
            <a:r>
              <a:rPr lang="en-US" altLang="en-US" baseline="30000" dirty="0"/>
              <a:t>th</a:t>
            </a:r>
            <a:r>
              <a:rPr lang="en-US" altLang="en-US" dirty="0"/>
              <a:t> grade; and</a:t>
            </a:r>
          </a:p>
          <a:p>
            <a:pPr lvl="1" eaLnBrk="1" hangingPunct="1"/>
            <a:r>
              <a:rPr lang="en-US" altLang="en-US" dirty="0"/>
              <a:t>At either a public or private school.</a:t>
            </a:r>
          </a:p>
        </p:txBody>
      </p:sp>
      <p:sp>
        <p:nvSpPr>
          <p:cNvPr id="5" name="Content Placeholder 4">
            <a:extLst>
              <a:ext uri="{FF2B5EF4-FFF2-40B4-BE49-F238E27FC236}">
                <a16:creationId xmlns:a16="http://schemas.microsoft.com/office/drawing/2014/main" id="{5B939292-7F0B-1E34-3518-3E6ECAA9CE64}"/>
              </a:ext>
            </a:extLst>
          </p:cNvPr>
          <p:cNvSpPr>
            <a:spLocks noGrp="1"/>
          </p:cNvSpPr>
          <p:nvPr>
            <p:ph sz="half" idx="2"/>
          </p:nvPr>
        </p:nvSpPr>
        <p:spPr/>
        <p:txBody>
          <a:bodyPr/>
          <a:lstStyle/>
          <a:p>
            <a:pPr eaLnBrk="1" hangingPunct="1"/>
            <a:r>
              <a:rPr lang="en-US" altLang="en-US" dirty="0"/>
              <a:t>Actuarially neutral payment based partially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16% of career-highest salary.</a:t>
            </a:r>
          </a:p>
          <a:p>
            <a:endParaRPr lang="en-US" dirty="0"/>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dirty="0"/>
              <a:t>Educational service (K-12)</a:t>
            </a:r>
          </a:p>
        </p:txBody>
      </p:sp>
      <p:sp>
        <p:nvSpPr>
          <p:cNvPr id="4" name="Slide Number Placeholder 3"/>
          <p:cNvSpPr>
            <a:spLocks noGrp="1"/>
          </p:cNvSpPr>
          <p:nvPr>
            <p:ph type="sldNum" sz="quarter" idx="12"/>
          </p:nvPr>
        </p:nvSpPr>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Service performed in U.S. Army, U.S. Navy, U.S. Marine Corps, U.S. Coast Guard, U.S. Select Reserves, U.S. Army National Guard or Air National Guard.</a:t>
            </a:r>
          </a:p>
          <a:p>
            <a:pPr eaLnBrk="1" hangingPunct="1"/>
            <a:r>
              <a:rPr lang="en-US" altLang="en-US" dirty="0"/>
              <a:t>Can purchase maximum of six years of military service.</a:t>
            </a:r>
          </a:p>
          <a:p>
            <a:pPr eaLnBrk="1" hangingPunct="1"/>
            <a:r>
              <a:rPr lang="en-US" altLang="en-US" dirty="0"/>
              <a:t>Cannot purchase if member has dishonorable discharge.</a:t>
            </a:r>
          </a:p>
          <a:p>
            <a:pPr eaLnBrk="1" hangingPunct="1"/>
            <a:r>
              <a:rPr lang="en-US" altLang="en-US" dirty="0"/>
              <a:t>Cannot purchase if still serving. Must have been discharged.</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lstStyle/>
          <a:p>
            <a:pPr eaLnBrk="1" hangingPunct="1"/>
            <a:r>
              <a:rPr lang="en-US" altLang="en-US" dirty="0"/>
              <a:t>Actuarially neutral payment based partially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16% of career-highest salary.</a:t>
            </a:r>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Military service</a:t>
            </a:r>
            <a:endParaRPr lang="en-US" dirty="0"/>
          </a:p>
        </p:txBody>
      </p:sp>
    </p:spTree>
    <p:extLst>
      <p:ext uri="{BB962C8B-B14F-4D97-AF65-F5344CB8AC3E}">
        <p14:creationId xmlns:p14="http://schemas.microsoft.com/office/powerpoint/2010/main" val="1247035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C4B7D56-F89F-4C0E-A961-BC7E07C3B9B6}"/>
              </a:ext>
            </a:extLst>
          </p:cNvPr>
          <p:cNvSpPr>
            <a:spLocks noGrp="1" noChangeArrowheads="1"/>
          </p:cNvSpPr>
          <p:nvPr>
            <p:ph type="title"/>
          </p:nvPr>
        </p:nvSpPr>
        <p:spPr/>
        <p:txBody>
          <a:bodyPr/>
          <a:lstStyle/>
          <a:p>
            <a:pPr eaLnBrk="1" hangingPunct="1"/>
            <a:r>
              <a:rPr lang="en-US" altLang="en-US" dirty="0"/>
              <a:t>Leave of absence</a:t>
            </a:r>
          </a:p>
        </p:txBody>
      </p:sp>
      <p:sp>
        <p:nvSpPr>
          <p:cNvPr id="25603" name="Content Placeholder 2">
            <a:extLst>
              <a:ext uri="{FF2B5EF4-FFF2-40B4-BE49-F238E27FC236}">
                <a16:creationId xmlns:a16="http://schemas.microsoft.com/office/drawing/2014/main" id="{B98F9B8A-1800-4DFE-84E9-D7ED047B19B4}"/>
              </a:ext>
            </a:extLst>
          </p:cNvPr>
          <p:cNvSpPr>
            <a:spLocks noGrp="1" noChangeArrowheads="1"/>
          </p:cNvSpPr>
          <p:nvPr>
            <p:ph idx="1"/>
          </p:nvPr>
        </p:nvSpPr>
        <p:spPr/>
        <p:txBody>
          <a:bodyPr>
            <a:normAutofit/>
          </a:bodyPr>
          <a:lstStyle/>
          <a:p>
            <a:pPr eaLnBrk="1" hangingPunct="1"/>
            <a:r>
              <a:rPr lang="en-US" altLang="en-US" dirty="0"/>
              <a:t>Employer-approved leaves of absence:</a:t>
            </a:r>
          </a:p>
          <a:p>
            <a:pPr lvl="1" eaLnBrk="1" hangingPunct="1"/>
            <a:r>
              <a:rPr lang="en-US" altLang="en-US" dirty="0"/>
              <a:t>Up to two years for each leave period.</a:t>
            </a:r>
          </a:p>
          <a:p>
            <a:pPr lvl="1" eaLnBrk="1" hangingPunct="1"/>
            <a:r>
              <a:rPr lang="en-US" altLang="en-US" dirty="0"/>
              <a:t>Must have returned to covered employment within four years.</a:t>
            </a:r>
          </a:p>
          <a:p>
            <a:pPr eaLnBrk="1" hangingPunct="1"/>
            <a:r>
              <a:rPr lang="en-US" altLang="en-US" dirty="0"/>
              <a:t>Actuarially neutral payment based partially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16% of career-highest salary.</a:t>
            </a:r>
          </a:p>
        </p:txBody>
      </p:sp>
      <p:sp>
        <p:nvSpPr>
          <p:cNvPr id="25604" name="Slide Number Placeholder 3">
            <a:extLst>
              <a:ext uri="{FF2B5EF4-FFF2-40B4-BE49-F238E27FC236}">
                <a16:creationId xmlns:a16="http://schemas.microsoft.com/office/drawing/2014/main" id="{8EF760C1-7434-4E08-B4E8-61C589D5B24D}"/>
              </a:ext>
            </a:extLst>
          </p:cNvPr>
          <p:cNvSpPr>
            <a:spLocks noGrp="1" noChangeArrowheads="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defPPr>
              <a:defRPr lang="en-US"/>
            </a:defPPr>
            <a:lvl1pPr algn="ctr" rtl="0" eaLnBrk="1" fontAlgn="auto" hangingPunct="1">
              <a:spcBef>
                <a:spcPts val="0"/>
              </a:spcBef>
              <a:spcAft>
                <a:spcPts val="0"/>
              </a:spcAft>
              <a:defRPr sz="1400" kern="1200">
                <a:solidFill>
                  <a:schemeClr val="bg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fontAlgn="base">
              <a:lnSpc>
                <a:spcPct val="100000"/>
              </a:lnSpc>
              <a:spcBef>
                <a:spcPct val="0"/>
              </a:spcBef>
              <a:spcAft>
                <a:spcPct val="0"/>
              </a:spcAft>
              <a:buFontTx/>
              <a:buNone/>
              <a:defRPr/>
            </a:pPr>
            <a:fld id="{1BD61B08-67AC-48EB-BE29-A3D0FABE24CA}" type="slidenum">
              <a:rPr lang="en-US" smtClean="0"/>
              <a:pPr fontAlgn="base">
                <a:lnSpc>
                  <a:spcPct val="100000"/>
                </a:lnSpc>
                <a:spcBef>
                  <a:spcPct val="0"/>
                </a:spcBef>
                <a:spcAft>
                  <a:spcPct val="0"/>
                </a:spcAft>
                <a:buFontTx/>
                <a:buNone/>
                <a:defRPr/>
              </a:pPr>
              <a:t>5</a:t>
            </a:fld>
            <a:endParaRPr lang="en-US" altLang="en-US" sz="1400">
              <a:solidFill>
                <a:schemeClr val="bg1"/>
              </a:solidFill>
              <a:latin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advTm="44691"/>
    </mc:Choice>
    <mc:Fallback xmlns="">
      <p:transition spd="slow" advTm="4469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Workers’ compensation service purchase available for periods of leave without pay:</a:t>
            </a:r>
          </a:p>
          <a:p>
            <a:pPr lvl="1" eaLnBrk="1" hangingPunct="1"/>
            <a:r>
              <a:rPr lang="en-US" altLang="en-US" dirty="0"/>
              <a:t>Caused by on-the-job injury; and </a:t>
            </a:r>
          </a:p>
          <a:p>
            <a:pPr lvl="1" eaLnBrk="1" hangingPunct="1"/>
            <a:r>
              <a:rPr lang="en-US" altLang="en-US" dirty="0"/>
              <a:t>During which workers’ compensation benefits were received.</a:t>
            </a:r>
          </a:p>
          <a:p>
            <a:pPr eaLnBrk="1" hangingPunct="1"/>
            <a:r>
              <a:rPr lang="en-US" altLang="en-US" dirty="0"/>
              <a:t>Cost based on:</a:t>
            </a:r>
          </a:p>
          <a:p>
            <a:pPr lvl="1" eaLnBrk="1" hangingPunct="1"/>
            <a:r>
              <a:rPr lang="en-US" altLang="en-US" dirty="0"/>
              <a:t>Contributions plus interest; and</a:t>
            </a:r>
          </a:p>
          <a:p>
            <a:pPr lvl="1" eaLnBrk="1" hangingPunct="1"/>
            <a:r>
              <a:rPr lang="en-US" altLang="en-US" dirty="0"/>
              <a:t>Earnable compensation at time of injury.</a:t>
            </a:r>
          </a:p>
        </p:txBody>
      </p:sp>
      <p:sp>
        <p:nvSpPr>
          <p:cNvPr id="18" name="Content Placeholder 17">
            <a:extLst>
              <a:ext uri="{FF2B5EF4-FFF2-40B4-BE49-F238E27FC236}">
                <a16:creationId xmlns:a16="http://schemas.microsoft.com/office/drawing/2014/main" id="{145CA8B3-C106-C5E0-ACEB-EE310CBE25A5}"/>
              </a:ext>
            </a:extLst>
          </p:cNvPr>
          <p:cNvSpPr>
            <a:spLocks noGrp="1"/>
          </p:cNvSpPr>
          <p:nvPr>
            <p:ph sz="half" idx="2"/>
          </p:nvPr>
        </p:nvSpPr>
        <p:spPr/>
        <p:txBody>
          <a:bodyPr>
            <a:normAutofit/>
          </a:bodyPr>
          <a:lstStyle/>
          <a:p>
            <a:pPr eaLnBrk="1" hangingPunct="1"/>
            <a:r>
              <a:rPr lang="en-US" altLang="en-US" dirty="0"/>
              <a:t>May arrange in advance with employer to continue making contributions through a supplemental report.</a:t>
            </a:r>
          </a:p>
          <a:p>
            <a:pPr eaLnBrk="1" hangingPunct="1"/>
            <a:r>
              <a:rPr lang="en-US" altLang="en-US" dirty="0"/>
              <a:t>Supplemental service reports must be made during the time in which benefits are received.</a:t>
            </a:r>
          </a:p>
          <a:p>
            <a:pPr lvl="1" eaLnBrk="1" hangingPunct="1"/>
            <a:endParaRPr lang="en-US" altLang="en-US" dirty="0"/>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Workers’ compensation</a:t>
            </a:r>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266100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95CEFA-931D-1C0A-038B-C2941973F3CC}"/>
              </a:ext>
            </a:extLst>
          </p:cNvPr>
          <p:cNvSpPr>
            <a:spLocks noGrp="1"/>
          </p:cNvSpPr>
          <p:nvPr>
            <p:ph sz="half" idx="1"/>
          </p:nvPr>
        </p:nvSpPr>
        <p:spPr/>
        <p:txBody>
          <a:bodyPr/>
          <a:lstStyle/>
          <a:p>
            <a:pPr eaLnBrk="1" hangingPunct="1"/>
            <a:r>
              <a:rPr lang="en-US" altLang="en-US" dirty="0"/>
              <a:t>Previously withdrawn service applies to members who ended covered employment and took account balance refund. </a:t>
            </a:r>
          </a:p>
          <a:p>
            <a:pPr eaLnBrk="1" hangingPunct="1"/>
            <a:r>
              <a:rPr lang="en-US" altLang="en-US" dirty="0"/>
              <a:t>Purchase cost includes:</a:t>
            </a:r>
          </a:p>
          <a:p>
            <a:pPr lvl="1" eaLnBrk="1" hangingPunct="1"/>
            <a:r>
              <a:rPr lang="en-US" altLang="en-US" dirty="0"/>
              <a:t>Amount of refund; and</a:t>
            </a:r>
          </a:p>
          <a:p>
            <a:pPr lvl="1" eaLnBrk="1" hangingPunct="1"/>
            <a:r>
              <a:rPr lang="en-US" altLang="en-US" dirty="0"/>
              <a:t>Interest on refund amount from time of refund to date PEBA receives purchase request.</a:t>
            </a:r>
          </a:p>
          <a:p>
            <a:pPr eaLnBrk="1" hangingPunct="1"/>
            <a:r>
              <a:rPr lang="en-US" altLang="en-US" dirty="0"/>
              <a:t>Purchase can affect whether member is Class Two or Class Three.</a:t>
            </a:r>
          </a:p>
          <a:p>
            <a:endParaRPr lang="en-US" dirty="0"/>
          </a:p>
        </p:txBody>
      </p:sp>
      <p:sp>
        <p:nvSpPr>
          <p:cNvPr id="2" name="Title 1">
            <a:extLst>
              <a:ext uri="{FF2B5EF4-FFF2-40B4-BE49-F238E27FC236}">
                <a16:creationId xmlns:a16="http://schemas.microsoft.com/office/drawing/2014/main" id="{A25D1C5D-C03B-0EC5-1CDA-66B481C29461}"/>
              </a:ext>
            </a:extLst>
          </p:cNvPr>
          <p:cNvSpPr>
            <a:spLocks noGrp="1"/>
          </p:cNvSpPr>
          <p:nvPr>
            <p:ph type="title"/>
          </p:nvPr>
        </p:nvSpPr>
        <p:spPr/>
        <p:txBody>
          <a:bodyPr/>
          <a:lstStyle/>
          <a:p>
            <a:r>
              <a:rPr lang="en-US" dirty="0"/>
              <a:t>Previously withdrawn service</a:t>
            </a:r>
          </a:p>
        </p:txBody>
      </p:sp>
      <p:sp>
        <p:nvSpPr>
          <p:cNvPr id="4" name="Slide Number Placeholder 3">
            <a:extLst>
              <a:ext uri="{FF2B5EF4-FFF2-40B4-BE49-F238E27FC236}">
                <a16:creationId xmlns:a16="http://schemas.microsoft.com/office/drawing/2014/main" id="{CDB10116-A3D2-B3D1-7C9F-A56838FE6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736533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D1C5D-C03B-0EC5-1CDA-66B481C29461}"/>
              </a:ext>
            </a:extLst>
          </p:cNvPr>
          <p:cNvSpPr>
            <a:spLocks noGrp="1"/>
          </p:cNvSpPr>
          <p:nvPr>
            <p:ph type="title"/>
          </p:nvPr>
        </p:nvSpPr>
        <p:spPr/>
        <p:txBody>
          <a:bodyPr/>
          <a:lstStyle/>
          <a:p>
            <a:r>
              <a:rPr lang="en-US" dirty="0"/>
              <a:t>Non-qualified service</a:t>
            </a:r>
          </a:p>
        </p:txBody>
      </p:sp>
      <p:sp>
        <p:nvSpPr>
          <p:cNvPr id="3" name="Content Placeholder 2">
            <a:extLst>
              <a:ext uri="{FF2B5EF4-FFF2-40B4-BE49-F238E27FC236}">
                <a16:creationId xmlns:a16="http://schemas.microsoft.com/office/drawing/2014/main" id="{2A95CEFA-931D-1C0A-038B-C2941973F3CC}"/>
              </a:ext>
            </a:extLst>
          </p:cNvPr>
          <p:cNvSpPr>
            <a:spLocks noGrp="1"/>
          </p:cNvSpPr>
          <p:nvPr>
            <p:ph idx="1"/>
          </p:nvPr>
        </p:nvSpPr>
        <p:spPr/>
        <p:txBody>
          <a:bodyPr/>
          <a:lstStyle/>
          <a:p>
            <a:pPr eaLnBrk="1" hangingPunct="1"/>
            <a:r>
              <a:rPr lang="en-US" altLang="en-US" dirty="0"/>
              <a:t>Member must have five years earned service.</a:t>
            </a:r>
          </a:p>
          <a:p>
            <a:pPr eaLnBrk="1" hangingPunct="1"/>
            <a:r>
              <a:rPr lang="en-US" altLang="en-US" dirty="0"/>
              <a:t>Can purchase up to five years non-qualified service.</a:t>
            </a:r>
          </a:p>
          <a:p>
            <a:pPr eaLnBrk="1" hangingPunct="1"/>
            <a:r>
              <a:rPr lang="en-US" altLang="en-US" dirty="0"/>
              <a:t>Actuarially neutral for system, based in part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35% of career-highest salary.</a:t>
            </a:r>
          </a:p>
        </p:txBody>
      </p:sp>
      <p:sp>
        <p:nvSpPr>
          <p:cNvPr id="4" name="Slide Number Placeholder 3">
            <a:extLst>
              <a:ext uri="{FF2B5EF4-FFF2-40B4-BE49-F238E27FC236}">
                <a16:creationId xmlns:a16="http://schemas.microsoft.com/office/drawing/2014/main" id="{CDB10116-A3D2-B3D1-7C9F-A56838FE6FEA}"/>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342257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3246C6-57EC-5231-075C-275E6C99C4A5}"/>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
        <p:nvSpPr>
          <p:cNvPr id="3" name="Content Placeholder 2">
            <a:extLst>
              <a:ext uri="{FF2B5EF4-FFF2-40B4-BE49-F238E27FC236}">
                <a16:creationId xmlns:a16="http://schemas.microsoft.com/office/drawing/2014/main" id="{CC746A65-9ABE-2797-B0E5-9DBB03F84C1E}"/>
              </a:ext>
            </a:extLst>
          </p:cNvPr>
          <p:cNvSpPr>
            <a:spLocks noGrp="1"/>
          </p:cNvSpPr>
          <p:nvPr>
            <p:ph sz="half" idx="1"/>
          </p:nvPr>
        </p:nvSpPr>
        <p:spPr/>
        <p:txBody>
          <a:bodyPr>
            <a:normAutofit/>
          </a:bodyPr>
          <a:lstStyle/>
          <a:p>
            <a:pPr eaLnBrk="1" hangingPunct="1"/>
            <a:r>
              <a:rPr lang="en-US" altLang="en-US" dirty="0"/>
              <a:t>Paid service while participating in State ORP.</a:t>
            </a:r>
          </a:p>
          <a:p>
            <a:pPr eaLnBrk="1" hangingPunct="1"/>
            <a:r>
              <a:rPr lang="en-US" altLang="en-US" dirty="0"/>
              <a:t>Actuarially neutral payment based partially on:</a:t>
            </a:r>
          </a:p>
          <a:p>
            <a:pPr lvl="1" eaLnBrk="1" hangingPunct="1"/>
            <a:r>
              <a:rPr lang="en-US" altLang="en-US" dirty="0"/>
              <a:t>Member’s age;</a:t>
            </a:r>
          </a:p>
          <a:p>
            <a:pPr lvl="1" eaLnBrk="1" hangingPunct="1"/>
            <a:r>
              <a:rPr lang="en-US" altLang="en-US" dirty="0"/>
              <a:t>Credited service;</a:t>
            </a:r>
          </a:p>
          <a:p>
            <a:pPr lvl="1" eaLnBrk="1" hangingPunct="1"/>
            <a:r>
              <a:rPr lang="en-US" altLang="en-US" dirty="0"/>
              <a:t>Current or career-highest salaries, or average final compensation; and</a:t>
            </a:r>
          </a:p>
          <a:p>
            <a:pPr lvl="1" eaLnBrk="1" hangingPunct="1"/>
            <a:r>
              <a:rPr lang="en-US" altLang="en-US" dirty="0"/>
              <a:t>Amount of service purchased.</a:t>
            </a:r>
          </a:p>
          <a:p>
            <a:pPr eaLnBrk="1" hangingPunct="1"/>
            <a:r>
              <a:rPr lang="en-US" altLang="en-US" dirty="0"/>
              <a:t>Each year purchased cannot cost less than 16% of career-highest salary.</a:t>
            </a:r>
          </a:p>
        </p:txBody>
      </p:sp>
      <p:sp>
        <p:nvSpPr>
          <p:cNvPr id="2" name="Title 1">
            <a:extLst>
              <a:ext uri="{FF2B5EF4-FFF2-40B4-BE49-F238E27FC236}">
                <a16:creationId xmlns:a16="http://schemas.microsoft.com/office/drawing/2014/main" id="{8EB21A38-35D0-E123-D6C1-F1150F4B9347}"/>
              </a:ext>
            </a:extLst>
          </p:cNvPr>
          <p:cNvSpPr>
            <a:spLocks noGrp="1"/>
          </p:cNvSpPr>
          <p:nvPr>
            <p:ph type="title"/>
          </p:nvPr>
        </p:nvSpPr>
        <p:spPr/>
        <p:txBody>
          <a:bodyPr/>
          <a:lstStyle/>
          <a:p>
            <a:r>
              <a:rPr lang="en-US" dirty="0"/>
              <a:t>State ORP service</a:t>
            </a:r>
          </a:p>
        </p:txBody>
      </p:sp>
    </p:spTree>
    <p:extLst>
      <p:ext uri="{BB962C8B-B14F-4D97-AF65-F5344CB8AC3E}">
        <p14:creationId xmlns:p14="http://schemas.microsoft.com/office/powerpoint/2010/main" val="1842799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23419</TotalTime>
  <Words>658</Words>
  <Application>Microsoft Office PowerPoint</Application>
  <PresentationFormat>Widescreen</PresentationFormat>
  <Paragraphs>97</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Service purchase: types</vt:lpstr>
      <vt:lpstr>Public service</vt:lpstr>
      <vt:lpstr>Educational service (K-12)</vt:lpstr>
      <vt:lpstr>Military service</vt:lpstr>
      <vt:lpstr>Leave of absence</vt:lpstr>
      <vt:lpstr>Workers’ compensation</vt:lpstr>
      <vt:lpstr>Previously withdrawn service</vt:lpstr>
      <vt:lpstr>Non-qualified service</vt:lpstr>
      <vt:lpstr>State ORP service</vt:lpstr>
      <vt:lpstr>Transfer to PORS service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517</cp:revision>
  <cp:lastPrinted>2020-01-10T14:41:31Z</cp:lastPrinted>
  <dcterms:created xsi:type="dcterms:W3CDTF">2019-11-01T12:34:11Z</dcterms:created>
  <dcterms:modified xsi:type="dcterms:W3CDTF">2025-04-03T16:51:01Z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